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ppt/tags/tag95.xml" ContentType="application/vnd.openxmlformats-officedocument.presentationml.tags+xml"/>
  <Override PartName="/ppt/notesSlides/notesSlide70.xml" ContentType="application/vnd.openxmlformats-officedocument.presentationml.notesSlide+xml"/>
  <Override PartName="/ppt/tags/tag96.xml" ContentType="application/vnd.openxmlformats-officedocument.presentationml.tags+xml"/>
  <Override PartName="/ppt/notesSlides/notesSlide71.xml" ContentType="application/vnd.openxmlformats-officedocument.presentationml.notesSlide+xml"/>
  <Override PartName="/ppt/tags/tag97.xml" ContentType="application/vnd.openxmlformats-officedocument.presentationml.tags+xml"/>
  <Override PartName="/ppt/notesSlides/notesSlide72.xml" ContentType="application/vnd.openxmlformats-officedocument.presentationml.notesSlide+xml"/>
  <Override PartName="/ppt/tags/tag98.xml" ContentType="application/vnd.openxmlformats-officedocument.presentationml.tags+xml"/>
  <Override PartName="/ppt/notesSlides/notesSlide73.xml" ContentType="application/vnd.openxmlformats-officedocument.presentationml.notesSlide+xml"/>
  <Override PartName="/ppt/tags/tag99.xml" ContentType="application/vnd.openxmlformats-officedocument.presentationml.tags+xml"/>
  <Override PartName="/ppt/notesSlides/notesSlide74.xml" ContentType="application/vnd.openxmlformats-officedocument.presentationml.notesSlide+xml"/>
  <Override PartName="/ppt/tags/tag100.xml" ContentType="application/vnd.openxmlformats-officedocument.presentationml.tags+xml"/>
  <Override PartName="/ppt/notesSlides/notesSlide75.xml" ContentType="application/vnd.openxmlformats-officedocument.presentationml.notesSlide+xml"/>
  <Override PartName="/ppt/tags/tag101.xml" ContentType="application/vnd.openxmlformats-officedocument.presentationml.tags+xml"/>
  <Override PartName="/ppt/notesSlides/notesSlide76.xml" ContentType="application/vnd.openxmlformats-officedocument.presentationml.notesSlide+xml"/>
  <Override PartName="/ppt/tags/tag102.xml" ContentType="application/vnd.openxmlformats-officedocument.presentationml.tags+xml"/>
  <Override PartName="/ppt/notesSlides/notesSlide77.xml" ContentType="application/vnd.openxmlformats-officedocument.presentationml.notesSlide+xml"/>
  <Override PartName="/ppt/tags/tag103.xml" ContentType="application/vnd.openxmlformats-officedocument.presentationml.tags+xml"/>
  <Override PartName="/ppt/notesSlides/notesSlide78.xml" ContentType="application/vnd.openxmlformats-officedocument.presentationml.notesSlide+xml"/>
  <Override PartName="/ppt/tags/tag104.xml" ContentType="application/vnd.openxmlformats-officedocument.presentationml.tags+xml"/>
  <Override PartName="/ppt/notesSlides/notesSlide79.xml" ContentType="application/vnd.openxmlformats-officedocument.presentationml.notesSlide+xml"/>
  <Override PartName="/ppt/tags/tag105.xml" ContentType="application/vnd.openxmlformats-officedocument.presentationml.tags+xml"/>
  <Override PartName="/ppt/notesSlides/notesSlide80.xml" ContentType="application/vnd.openxmlformats-officedocument.presentationml.notesSlide+xml"/>
  <Override PartName="/ppt/tags/tag106.xml" ContentType="application/vnd.openxmlformats-officedocument.presentationml.tags+xml"/>
  <Override PartName="/ppt/notesSlides/notesSlide81.xml" ContentType="application/vnd.openxmlformats-officedocument.presentationml.notesSlide+xml"/>
  <Override PartName="/ppt/tags/tag107.xml" ContentType="application/vnd.openxmlformats-officedocument.presentationml.tags+xml"/>
  <Override PartName="/ppt/notesSlides/notesSlide82.xml" ContentType="application/vnd.openxmlformats-officedocument.presentationml.notesSlide+xml"/>
  <Override PartName="/ppt/tags/tag108.xml" ContentType="application/vnd.openxmlformats-officedocument.presentationml.tags+xml"/>
  <Override PartName="/ppt/notesSlides/notesSlide83.xml" ContentType="application/vnd.openxmlformats-officedocument.presentationml.notesSlide+xml"/>
  <Override PartName="/ppt/tags/tag109.xml" ContentType="application/vnd.openxmlformats-officedocument.presentationml.tags+xml"/>
  <Override PartName="/ppt/notesSlides/notesSlide84.xml" ContentType="application/vnd.openxmlformats-officedocument.presentationml.notesSlide+xml"/>
  <Override PartName="/ppt/tags/tag110.xml" ContentType="application/vnd.openxmlformats-officedocument.presentationml.tags+xml"/>
  <Override PartName="/ppt/notesSlides/notesSlide85.xml" ContentType="application/vnd.openxmlformats-officedocument.presentationml.notesSlide+xml"/>
  <Override PartName="/ppt/tags/tag111.xml" ContentType="application/vnd.openxmlformats-officedocument.presentationml.tags+xml"/>
  <Override PartName="/ppt/notesSlides/notesSlide86.xml" ContentType="application/vnd.openxmlformats-officedocument.presentationml.notesSlide+xml"/>
  <Override PartName="/ppt/tags/tag112.xml" ContentType="application/vnd.openxmlformats-officedocument.presentationml.tags+xml"/>
  <Override PartName="/ppt/notesSlides/notesSlide87.xml" ContentType="application/vnd.openxmlformats-officedocument.presentationml.notesSlide+xml"/>
  <Override PartName="/ppt/tags/tag113.xml" ContentType="application/vnd.openxmlformats-officedocument.presentationml.tags+xml"/>
  <Override PartName="/ppt/notesSlides/notesSlide88.xml" ContentType="application/vnd.openxmlformats-officedocument.presentationml.notesSlide+xml"/>
  <Override PartName="/ppt/tags/tag114.xml" ContentType="application/vnd.openxmlformats-officedocument.presentationml.tags+xml"/>
  <Override PartName="/ppt/notesSlides/notesSlide89.xml" ContentType="application/vnd.openxmlformats-officedocument.presentationml.notesSlide+xml"/>
  <Override PartName="/ppt/tags/tag115.xml" ContentType="application/vnd.openxmlformats-officedocument.presentationml.tags+xml"/>
  <Override PartName="/ppt/notesSlides/notesSlide90.xml" ContentType="application/vnd.openxmlformats-officedocument.presentationml.notesSlide+xml"/>
  <Override PartName="/ppt/tags/tag116.xml" ContentType="application/vnd.openxmlformats-officedocument.presentationml.tags+xml"/>
  <Override PartName="/ppt/notesSlides/notesSlide91.xml" ContentType="application/vnd.openxmlformats-officedocument.presentationml.notesSlide+xml"/>
  <Override PartName="/ppt/tags/tag117.xml" ContentType="application/vnd.openxmlformats-officedocument.presentationml.tags+xml"/>
  <Override PartName="/ppt/notesSlides/notesSlide92.xml" ContentType="application/vnd.openxmlformats-officedocument.presentationml.notesSlide+xml"/>
  <Override PartName="/ppt/tags/tag118.xml" ContentType="application/vnd.openxmlformats-officedocument.presentationml.tags+xml"/>
  <Override PartName="/ppt/notesSlides/notesSlide93.xml" ContentType="application/vnd.openxmlformats-officedocument.presentationml.notesSlide+xml"/>
  <Override PartName="/ppt/tags/tag119.xml" ContentType="application/vnd.openxmlformats-officedocument.presentationml.tags+xml"/>
  <Override PartName="/ppt/notesSlides/notesSlide94.xml" ContentType="application/vnd.openxmlformats-officedocument.presentationml.notesSlide+xml"/>
  <Override PartName="/ppt/tags/tag120.xml" ContentType="application/vnd.openxmlformats-officedocument.presentationml.tags+xml"/>
  <Override PartName="/ppt/notesSlides/notesSlide95.xml" ContentType="application/vnd.openxmlformats-officedocument.presentationml.notesSlide+xml"/>
  <Override PartName="/ppt/tags/tag121.xml" ContentType="application/vnd.openxmlformats-officedocument.presentationml.tags+xml"/>
  <Override PartName="/ppt/notesSlides/notesSlide96.xml" ContentType="application/vnd.openxmlformats-officedocument.presentationml.notesSlide+xml"/>
  <Override PartName="/ppt/tags/tag122.xml" ContentType="application/vnd.openxmlformats-officedocument.presentationml.tags+xml"/>
  <Override PartName="/ppt/notesSlides/notesSlide97.xml" ContentType="application/vnd.openxmlformats-officedocument.presentationml.notesSlide+xml"/>
  <Override PartName="/ppt/tags/tag123.xml" ContentType="application/vnd.openxmlformats-officedocument.presentationml.tags+xml"/>
  <Override PartName="/ppt/notesSlides/notesSlide98.xml" ContentType="application/vnd.openxmlformats-officedocument.presentationml.notesSlide+xml"/>
  <Override PartName="/ppt/tags/tag124.xml" ContentType="application/vnd.openxmlformats-officedocument.presentationml.tags+xml"/>
  <Override PartName="/ppt/notesSlides/notesSlide99.xml" ContentType="application/vnd.openxmlformats-officedocument.presentationml.notesSlide+xml"/>
  <Override PartName="/ppt/tags/tag125.xml" ContentType="application/vnd.openxmlformats-officedocument.presentationml.tags+xml"/>
  <Override PartName="/ppt/notesSlides/notesSlide100.xml" ContentType="application/vnd.openxmlformats-officedocument.presentationml.notesSlide+xml"/>
  <Override PartName="/ppt/tags/tag126.xml" ContentType="application/vnd.openxmlformats-officedocument.presentationml.tags+xml"/>
  <Override PartName="/ppt/notesSlides/notesSlide101.xml" ContentType="application/vnd.openxmlformats-officedocument.presentationml.notesSlide+xml"/>
  <Override PartName="/ppt/tags/tag127.xml" ContentType="application/vnd.openxmlformats-officedocument.presentationml.tags+xml"/>
  <Override PartName="/ppt/notesSlides/notesSlide102.xml" ContentType="application/vnd.openxmlformats-officedocument.presentationml.notesSlide+xml"/>
  <Override PartName="/ppt/tags/tag128.xml" ContentType="application/vnd.openxmlformats-officedocument.presentationml.tags+xml"/>
  <Override PartName="/ppt/notesSlides/notesSlide103.xml" ContentType="application/vnd.openxmlformats-officedocument.presentationml.notesSlide+xml"/>
  <Override PartName="/ppt/tags/tag129.xml" ContentType="application/vnd.openxmlformats-officedocument.presentationml.tags+xml"/>
  <Override PartName="/ppt/notesSlides/notesSlide104.xml" ContentType="application/vnd.openxmlformats-officedocument.presentationml.notesSlide+xml"/>
  <Override PartName="/ppt/tags/tag130.xml" ContentType="application/vnd.openxmlformats-officedocument.presentationml.tags+xml"/>
  <Override PartName="/ppt/notesSlides/notesSlide105.xml" ContentType="application/vnd.openxmlformats-officedocument.presentationml.notesSlide+xml"/>
  <Override PartName="/ppt/tags/tag131.xml" ContentType="application/vnd.openxmlformats-officedocument.presentationml.tags+xml"/>
  <Override PartName="/ppt/notesSlides/notesSlide106.xml" ContentType="application/vnd.openxmlformats-officedocument.presentationml.notesSlide+xml"/>
  <Override PartName="/ppt/tags/tag132.xml" ContentType="application/vnd.openxmlformats-officedocument.presentationml.tags+xml"/>
  <Override PartName="/ppt/notesSlides/notesSlide107.xml" ContentType="application/vnd.openxmlformats-officedocument.presentationml.notesSlide+xml"/>
  <Override PartName="/ppt/tags/tag133.xml" ContentType="application/vnd.openxmlformats-officedocument.presentationml.tags+xml"/>
  <Override PartName="/ppt/notesSlides/notesSlide108.xml" ContentType="application/vnd.openxmlformats-officedocument.presentationml.notesSlide+xml"/>
  <Override PartName="/ppt/tags/tag134.xml" ContentType="application/vnd.openxmlformats-officedocument.presentationml.tags+xml"/>
  <Override PartName="/ppt/notesSlides/notesSlide109.xml" ContentType="application/vnd.openxmlformats-officedocument.presentationml.notesSlide+xml"/>
  <Override PartName="/ppt/tags/tag135.xml" ContentType="application/vnd.openxmlformats-officedocument.presentationml.tags+xml"/>
  <Override PartName="/ppt/notesSlides/notesSlide110.xml" ContentType="application/vnd.openxmlformats-officedocument.presentationml.notesSlide+xml"/>
  <Override PartName="/ppt/tags/tag136.xml" ContentType="application/vnd.openxmlformats-officedocument.presentationml.tags+xml"/>
  <Override PartName="/ppt/notesSlides/notesSlide111.xml" ContentType="application/vnd.openxmlformats-officedocument.presentationml.notesSlide+xml"/>
  <Override PartName="/ppt/tags/tag137.xml" ContentType="application/vnd.openxmlformats-officedocument.presentationml.tags+xml"/>
  <Override PartName="/ppt/notesSlides/notesSlide112.xml" ContentType="application/vnd.openxmlformats-officedocument.presentationml.notesSlide+xml"/>
  <Override PartName="/ppt/tags/tag138.xml" ContentType="application/vnd.openxmlformats-officedocument.presentationml.tags+xml"/>
  <Override PartName="/ppt/notesSlides/notesSlide113.xml" ContentType="application/vnd.openxmlformats-officedocument.presentationml.notesSlide+xml"/>
  <Override PartName="/ppt/tags/tag139.xml" ContentType="application/vnd.openxmlformats-officedocument.presentationml.tags+xml"/>
  <Override PartName="/ppt/notesSlides/notesSlide114.xml" ContentType="application/vnd.openxmlformats-officedocument.presentationml.notesSlide+xml"/>
  <Override PartName="/ppt/tags/tag140.xml" ContentType="application/vnd.openxmlformats-officedocument.presentationml.tags+xml"/>
  <Override PartName="/ppt/notesSlides/notesSlide115.xml" ContentType="application/vnd.openxmlformats-officedocument.presentationml.notesSlide+xml"/>
  <Override PartName="/ppt/tags/tag141.xml" ContentType="application/vnd.openxmlformats-officedocument.presentationml.tags+xml"/>
  <Override PartName="/ppt/notesSlides/notesSlide116.xml" ContentType="application/vnd.openxmlformats-officedocument.presentationml.notesSlide+xml"/>
  <Override PartName="/ppt/tags/tag142.xml" ContentType="application/vnd.openxmlformats-officedocument.presentationml.tags+xml"/>
  <Override PartName="/ppt/notesSlides/notesSlide117.xml" ContentType="application/vnd.openxmlformats-officedocument.presentationml.notesSlide+xml"/>
  <Override PartName="/ppt/tags/tag143.xml" ContentType="application/vnd.openxmlformats-officedocument.presentationml.tags+xml"/>
  <Override PartName="/ppt/notesSlides/notesSlide118.xml" ContentType="application/vnd.openxmlformats-officedocument.presentationml.notesSlide+xml"/>
  <Override PartName="/ppt/tags/tag144.xml" ContentType="application/vnd.openxmlformats-officedocument.presentationml.tags+xml"/>
  <Override PartName="/ppt/notesSlides/notesSlide119.xml" ContentType="application/vnd.openxmlformats-officedocument.presentationml.notesSlide+xml"/>
  <Override PartName="/ppt/tags/tag145.xml" ContentType="application/vnd.openxmlformats-officedocument.presentationml.tags+xml"/>
  <Override PartName="/ppt/notesSlides/notesSlide120.xml" ContentType="application/vnd.openxmlformats-officedocument.presentationml.notesSlide+xml"/>
  <Override PartName="/ppt/tags/tag146.xml" ContentType="application/vnd.openxmlformats-officedocument.presentationml.tags+xml"/>
  <Override PartName="/ppt/notesSlides/notesSlide121.xml" ContentType="application/vnd.openxmlformats-officedocument.presentationml.notesSlide+xml"/>
  <Override PartName="/ppt/tags/tag147.xml" ContentType="application/vnd.openxmlformats-officedocument.presentationml.tags+xml"/>
  <Override PartName="/ppt/notesSlides/notesSlide122.xml" ContentType="application/vnd.openxmlformats-officedocument.presentationml.notesSlide+xml"/>
  <Override PartName="/ppt/tags/tag148.xml" ContentType="application/vnd.openxmlformats-officedocument.presentationml.tags+xml"/>
  <Override PartName="/ppt/notesSlides/notesSlide123.xml" ContentType="application/vnd.openxmlformats-officedocument.presentationml.notesSlide+xml"/>
  <Override PartName="/ppt/tags/tag149.xml" ContentType="application/vnd.openxmlformats-officedocument.presentationml.tags+xml"/>
  <Override PartName="/ppt/notesSlides/notesSlide124.xml" ContentType="application/vnd.openxmlformats-officedocument.presentationml.notesSlide+xml"/>
  <Override PartName="/ppt/tags/tag150.xml" ContentType="application/vnd.openxmlformats-officedocument.presentationml.tags+xml"/>
  <Override PartName="/ppt/notesSlides/notesSlide125.xml" ContentType="application/vnd.openxmlformats-officedocument.presentationml.notesSlide+xml"/>
  <Override PartName="/ppt/tags/tag151.xml" ContentType="application/vnd.openxmlformats-officedocument.presentationml.tags+xml"/>
  <Override PartName="/ppt/notesSlides/notesSlide126.xml" ContentType="application/vnd.openxmlformats-officedocument.presentationml.notesSlide+xml"/>
  <Override PartName="/ppt/tags/tag152.xml" ContentType="application/vnd.openxmlformats-officedocument.presentationml.tags+xml"/>
  <Override PartName="/ppt/notesSlides/notesSlide127.xml" ContentType="application/vnd.openxmlformats-officedocument.presentationml.notesSlide+xml"/>
  <Override PartName="/ppt/tags/tag153.xml" ContentType="application/vnd.openxmlformats-officedocument.presentationml.tags+xml"/>
  <Override PartName="/ppt/notesSlides/notesSlide128.xml" ContentType="application/vnd.openxmlformats-officedocument.presentationml.notesSlide+xml"/>
  <Override PartName="/ppt/tags/tag154.xml" ContentType="application/vnd.openxmlformats-officedocument.presentationml.tags+xml"/>
  <Override PartName="/ppt/notesSlides/notesSlide129.xml" ContentType="application/vnd.openxmlformats-officedocument.presentationml.notesSlide+xml"/>
  <Override PartName="/ppt/tags/tag155.xml" ContentType="application/vnd.openxmlformats-officedocument.presentationml.tags+xml"/>
  <Override PartName="/ppt/notesSlides/notesSlide130.xml" ContentType="application/vnd.openxmlformats-officedocument.presentationml.notesSlide+xml"/>
  <Override PartName="/ppt/tags/tag156.xml" ContentType="application/vnd.openxmlformats-officedocument.presentationml.tags+xml"/>
  <Override PartName="/ppt/notesSlides/notesSlide131.xml" ContentType="application/vnd.openxmlformats-officedocument.presentationml.notesSlide+xml"/>
  <Override PartName="/ppt/tags/tag157.xml" ContentType="application/vnd.openxmlformats-officedocument.presentationml.tags+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4"/>
  </p:notesMasterIdLst>
  <p:handoutMasterIdLst>
    <p:handoutMasterId r:id="rId135"/>
  </p:handoutMasterIdLst>
  <p:sldIdLst>
    <p:sldId id="430" r:id="rId2"/>
    <p:sldId id="443" r:id="rId3"/>
    <p:sldId id="1247" r:id="rId4"/>
    <p:sldId id="400" r:id="rId5"/>
    <p:sldId id="431" r:id="rId6"/>
    <p:sldId id="1134" r:id="rId7"/>
    <p:sldId id="1160" r:id="rId8"/>
    <p:sldId id="1231" r:id="rId9"/>
    <p:sldId id="1232" r:id="rId10"/>
    <p:sldId id="1158" r:id="rId11"/>
    <p:sldId id="1159" r:id="rId12"/>
    <p:sldId id="1155" r:id="rId13"/>
    <p:sldId id="1156" r:id="rId14"/>
    <p:sldId id="1157" r:id="rId15"/>
    <p:sldId id="1167" r:id="rId16"/>
    <p:sldId id="1061" r:id="rId17"/>
    <p:sldId id="1210" r:id="rId18"/>
    <p:sldId id="1151" r:id="rId19"/>
    <p:sldId id="1062" r:id="rId20"/>
    <p:sldId id="1152" r:id="rId21"/>
    <p:sldId id="1229" r:id="rId22"/>
    <p:sldId id="1063" r:id="rId23"/>
    <p:sldId id="1245" r:id="rId24"/>
    <p:sldId id="1066" r:id="rId25"/>
    <p:sldId id="1067" r:id="rId26"/>
    <p:sldId id="1139" r:id="rId27"/>
    <p:sldId id="1140" r:id="rId28"/>
    <p:sldId id="1069" r:id="rId29"/>
    <p:sldId id="1246" r:id="rId30"/>
    <p:sldId id="1228" r:id="rId31"/>
    <p:sldId id="887" r:id="rId32"/>
    <p:sldId id="888" r:id="rId33"/>
    <p:sldId id="1161" r:id="rId34"/>
    <p:sldId id="951" r:id="rId35"/>
    <p:sldId id="955" r:id="rId36"/>
    <p:sldId id="972" r:id="rId37"/>
    <p:sldId id="956" r:id="rId38"/>
    <p:sldId id="957" r:id="rId39"/>
    <p:sldId id="958" r:id="rId40"/>
    <p:sldId id="960" r:id="rId41"/>
    <p:sldId id="970" r:id="rId42"/>
    <p:sldId id="950" r:id="rId43"/>
    <p:sldId id="967" r:id="rId44"/>
    <p:sldId id="971" r:id="rId45"/>
    <p:sldId id="962" r:id="rId46"/>
    <p:sldId id="965" r:id="rId47"/>
    <p:sldId id="907" r:id="rId48"/>
    <p:sldId id="890" r:id="rId49"/>
    <p:sldId id="989" r:id="rId50"/>
    <p:sldId id="1162" r:id="rId51"/>
    <p:sldId id="1169" r:id="rId52"/>
    <p:sldId id="1174" r:id="rId53"/>
    <p:sldId id="1128" r:id="rId54"/>
    <p:sldId id="1138" r:id="rId55"/>
    <p:sldId id="993" r:id="rId56"/>
    <p:sldId id="994" r:id="rId57"/>
    <p:sldId id="995" r:id="rId58"/>
    <p:sldId id="996" r:id="rId59"/>
    <p:sldId id="997" r:id="rId60"/>
    <p:sldId id="998" r:id="rId61"/>
    <p:sldId id="1000" r:id="rId62"/>
    <p:sldId id="999" r:id="rId63"/>
    <p:sldId id="1172" r:id="rId64"/>
    <p:sldId id="1171" r:id="rId65"/>
    <p:sldId id="1170" r:id="rId66"/>
    <p:sldId id="1212" r:id="rId67"/>
    <p:sldId id="908" r:id="rId68"/>
    <p:sldId id="893" r:id="rId69"/>
    <p:sldId id="1097" r:id="rId70"/>
    <p:sldId id="1163" r:id="rId71"/>
    <p:sldId id="1186" r:id="rId72"/>
    <p:sldId id="1187" r:id="rId73"/>
    <p:sldId id="1189" r:id="rId74"/>
    <p:sldId id="1214" r:id="rId75"/>
    <p:sldId id="1216" r:id="rId76"/>
    <p:sldId id="1217" r:id="rId77"/>
    <p:sldId id="1213" r:id="rId78"/>
    <p:sldId id="1219" r:id="rId79"/>
    <p:sldId id="1176" r:id="rId80"/>
    <p:sldId id="1178" r:id="rId81"/>
    <p:sldId id="1177" r:id="rId82"/>
    <p:sldId id="1206" r:id="rId83"/>
    <p:sldId id="1207" r:id="rId84"/>
    <p:sldId id="1111" r:id="rId85"/>
    <p:sldId id="1130" r:id="rId86"/>
    <p:sldId id="1112" r:id="rId87"/>
    <p:sldId id="1164" r:id="rId88"/>
    <p:sldId id="1114" r:id="rId89"/>
    <p:sldId id="1113" r:id="rId90"/>
    <p:sldId id="1115" r:id="rId91"/>
    <p:sldId id="1116" r:id="rId92"/>
    <p:sldId id="1117" r:id="rId93"/>
    <p:sldId id="1118" r:id="rId94"/>
    <p:sldId id="1119" r:id="rId95"/>
    <p:sldId id="1125" r:id="rId96"/>
    <p:sldId id="897" r:id="rId97"/>
    <p:sldId id="1165" r:id="rId98"/>
    <p:sldId id="1220" r:id="rId99"/>
    <p:sldId id="1059" r:id="rId100"/>
    <p:sldId id="1233" r:id="rId101"/>
    <p:sldId id="1235" r:id="rId102"/>
    <p:sldId id="1234" r:id="rId103"/>
    <p:sldId id="1238" r:id="rId104"/>
    <p:sldId id="1239" r:id="rId105"/>
    <p:sldId id="1237" r:id="rId106"/>
    <p:sldId id="1240" r:id="rId107"/>
    <p:sldId id="1241" r:id="rId108"/>
    <p:sldId id="1243" r:id="rId109"/>
    <p:sldId id="1244" r:id="rId110"/>
    <p:sldId id="1045" r:id="rId111"/>
    <p:sldId id="1224" r:id="rId112"/>
    <p:sldId id="910" r:id="rId113"/>
    <p:sldId id="899" r:id="rId114"/>
    <p:sldId id="903" r:id="rId115"/>
    <p:sldId id="1166" r:id="rId116"/>
    <p:sldId id="1087" r:id="rId117"/>
    <p:sldId id="1088" r:id="rId118"/>
    <p:sldId id="1091" r:id="rId119"/>
    <p:sldId id="1230" r:id="rId120"/>
    <p:sldId id="1090" r:id="rId121"/>
    <p:sldId id="1093" r:id="rId122"/>
    <p:sldId id="1094" r:id="rId123"/>
    <p:sldId id="1225" r:id="rId124"/>
    <p:sldId id="1226" r:id="rId125"/>
    <p:sldId id="1227" r:id="rId126"/>
    <p:sldId id="912" r:id="rId127"/>
    <p:sldId id="905" r:id="rId128"/>
    <p:sldId id="883" r:id="rId129"/>
    <p:sldId id="1208" r:id="rId130"/>
    <p:sldId id="623" r:id="rId131"/>
    <p:sldId id="622" r:id="rId132"/>
    <p:sldId id="448" r:id="rId133"/>
  </p:sldIdLst>
  <p:sldSz cx="12192000" cy="6858000"/>
  <p:notesSz cx="6858000" cy="9144000"/>
  <p:custDataLst>
    <p:tags r:id="rId1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2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79388" autoAdjust="0"/>
  </p:normalViewPr>
  <p:slideViewPr>
    <p:cSldViewPr snapToGrid="0" snapToObjects="1" showGuides="1">
      <p:cViewPr varScale="1">
        <p:scale>
          <a:sx n="114" d="100"/>
          <a:sy n="114" d="100"/>
        </p:scale>
        <p:origin x="414" y="114"/>
      </p:cViewPr>
      <p:guideLst>
        <p:guide orient="horz" pos="2160"/>
        <p:guide pos="3840"/>
      </p:guideLst>
    </p:cSldViewPr>
  </p:slideViewPr>
  <p:outlineViewPr>
    <p:cViewPr>
      <p:scale>
        <a:sx n="33" d="100"/>
        <a:sy n="33" d="100"/>
      </p:scale>
      <p:origin x="0" y="-12536"/>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99" d="100"/>
          <a:sy n="99" d="100"/>
        </p:scale>
        <p:origin x="218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6/21/2021</a:t>
            </a:fld>
            <a:endParaRPr lang="en-US"/>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rchive.ics.uci.edu/ml/index.php"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archive.ics.uci.edu/ml/datasets/wine+quality"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chive.ics.uci.edu/ml/datasets/Car+Evalua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rchive.ics.uci.edu/ml/datasets/vertebral%2Bcolum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pandas.pydata.org/pandas-docs/stable/getting_started/overview.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pandas.pydata.org/pandas-docs/stable/getting_started/dsintro.html"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3: Implementing</a:t>
            </a:r>
            <a:r>
              <a:rPr lang="en-US" sz="1100" dirty="0"/>
              <a:t> a Machine Learning Pipeline with Amazon SageMaker. </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Consider the following example. You want to identify fraudulent credit card transactions so that you can stop the transaction before it processes. That’s the problem.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What is the business goal or outcome that drives this problem statement? The intended outcome is a reduction in the number of customers who end their membership to the credit card because of a fraudulent transaction.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From a business perspective, how do you define success when you have this problem and intended outcome? At this stage, you must move from qualitative statements to quantitative statements that can be easily measured. Continuing with this example, you might define success for this problem with the following metric: a successful outcome is a 10 percent reduction in the number of customers who file claims for fraudulent transactions within a 6-month period.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02479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rPr>
              <a:t>Now, you will consider a specific example. Suppose that you have a simple image recognition model that labels data as either </a:t>
            </a:r>
            <a:r>
              <a:rPr lang="en-US" sz="1100" i="1" kern="1200" dirty="0">
                <a:solidFill>
                  <a:schemeClr val="tx1"/>
                </a:solidFill>
                <a:effectLst/>
              </a:rPr>
              <a:t>cat</a:t>
            </a:r>
            <a:r>
              <a:rPr lang="en-US" sz="1100" kern="1200" dirty="0">
                <a:solidFill>
                  <a:schemeClr val="tx1"/>
                </a:solidFill>
                <a:effectLst/>
              </a:rPr>
              <a:t> or </a:t>
            </a:r>
            <a:r>
              <a:rPr lang="en-US" sz="1100" i="1" kern="1200" dirty="0">
                <a:solidFill>
                  <a:schemeClr val="tx1"/>
                </a:solidFill>
                <a:effectLst/>
              </a:rPr>
              <a:t>not cat</a:t>
            </a:r>
            <a:r>
              <a:rPr lang="en-US" sz="1100" kern="1200" dirty="0">
                <a:solidFill>
                  <a:schemeClr val="tx1"/>
                </a:solidFill>
                <a:effectLst/>
              </a:rPr>
              <a:t>. After the model is trained,</a:t>
            </a:r>
            <a:r>
              <a:rPr lang="en-US" sz="1100" kern="1200" baseline="0" dirty="0">
                <a:solidFill>
                  <a:schemeClr val="tx1"/>
                </a:solidFill>
                <a:effectLst/>
              </a:rPr>
              <a:t> you can use your test dataset that you held back to perform predictions. To help examine the performance of the model, you can compare the predicted values with the actual values. </a:t>
            </a:r>
            <a:endParaRPr lang="en-US" sz="11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rPr>
              <a:t>If you plot the values</a:t>
            </a:r>
            <a:r>
              <a:rPr lang="en-US" sz="1100" kern="1200" baseline="0" dirty="0">
                <a:solidFill>
                  <a:schemeClr val="tx1"/>
                </a:solidFill>
                <a:effectLst/>
              </a:rPr>
              <a:t> into a table as shown, you can start to get some insights into how well the model performed.</a:t>
            </a:r>
            <a:endParaRPr lang="en-US" sz="1100" kern="1200" dirty="0">
              <a:solidFill>
                <a:schemeClr val="tx1"/>
              </a:solidFill>
              <a:effectLst/>
            </a:endParaRPr>
          </a:p>
          <a:p>
            <a:endParaRPr lang="en-US" dirty="0"/>
          </a:p>
        </p:txBody>
      </p:sp>
    </p:spTree>
    <p:extLst>
      <p:ext uri="{BB962C8B-B14F-4D97-AF65-F5344CB8AC3E}">
        <p14:creationId xmlns:p14="http://schemas.microsoft.com/office/powerpoint/2010/main" val="13239993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rPr>
              <a:t>In a confusion matrix, you can get a high-level comparison of how the predicted classes matched up against the actual classes.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ndParaRPr>
          </a:p>
          <a:p>
            <a:r>
              <a:rPr lang="en-US" sz="1100" kern="1200" dirty="0">
                <a:solidFill>
                  <a:schemeClr val="tx1"/>
                </a:solidFill>
                <a:effectLst/>
                <a:latin typeface="+mn-lt"/>
                <a:ea typeface="+mn-ea"/>
                <a:cs typeface="+mn-cs"/>
              </a:rPr>
              <a:t>Suppose that the actual label or class is </a:t>
            </a:r>
            <a:r>
              <a:rPr lang="en-US" sz="1100" i="1" kern="1200" dirty="0">
                <a:solidFill>
                  <a:schemeClr val="tx1"/>
                </a:solidFill>
                <a:effectLst/>
                <a:latin typeface="+mn-lt"/>
                <a:ea typeface="+mn-ea"/>
                <a:cs typeface="+mn-cs"/>
              </a:rPr>
              <a:t>cat</a:t>
            </a:r>
            <a:r>
              <a:rPr lang="en-US" sz="1100" kern="1200" dirty="0">
                <a:solidFill>
                  <a:schemeClr val="tx1"/>
                </a:solidFill>
                <a:effectLst/>
                <a:latin typeface="+mn-lt"/>
                <a:ea typeface="+mn-ea"/>
                <a:cs typeface="+mn-cs"/>
              </a:rPr>
              <a:t>, which is identified as </a:t>
            </a:r>
            <a:r>
              <a:rPr lang="en-US" sz="1100" i="1" kern="1200" dirty="0">
                <a:solidFill>
                  <a:schemeClr val="tx1"/>
                </a:solidFill>
                <a:effectLst/>
                <a:latin typeface="+mn-lt"/>
                <a:ea typeface="+mn-ea"/>
                <a:cs typeface="+mn-cs"/>
              </a:rPr>
              <a:t>P</a:t>
            </a:r>
            <a:r>
              <a:rPr lang="en-US" sz="1100" kern="1200" dirty="0">
                <a:solidFill>
                  <a:schemeClr val="tx1"/>
                </a:solidFill>
                <a:effectLst/>
                <a:latin typeface="+mn-lt"/>
                <a:ea typeface="+mn-ea"/>
                <a:cs typeface="+mn-cs"/>
              </a:rPr>
              <a:t> for </a:t>
            </a:r>
            <a:r>
              <a:rPr lang="en-US" sz="1100" i="1" kern="1200" dirty="0">
                <a:solidFill>
                  <a:schemeClr val="tx1"/>
                </a:solidFill>
                <a:effectLst/>
                <a:latin typeface="+mn-lt"/>
                <a:ea typeface="+mn-ea"/>
                <a:cs typeface="+mn-cs"/>
              </a:rPr>
              <a:t>positive</a:t>
            </a:r>
            <a:r>
              <a:rPr lang="en-US" sz="1100" kern="1200" dirty="0">
                <a:solidFill>
                  <a:schemeClr val="tx1"/>
                </a:solidFill>
                <a:effectLst/>
                <a:latin typeface="+mn-lt"/>
                <a:ea typeface="+mn-ea"/>
                <a:cs typeface="+mn-cs"/>
              </a:rPr>
              <a:t> in the confusion matrix. And suppose that the predicted label or class is also </a:t>
            </a:r>
            <a:r>
              <a:rPr lang="en-US" sz="1100" i="1" kern="1200" dirty="0">
                <a:solidFill>
                  <a:schemeClr val="tx1"/>
                </a:solidFill>
                <a:effectLst/>
                <a:latin typeface="+mn-lt"/>
                <a:ea typeface="+mn-ea"/>
                <a:cs typeface="+mn-cs"/>
              </a:rPr>
              <a:t>cat</a:t>
            </a:r>
            <a:r>
              <a:rPr lang="en-US" sz="1100" kern="1200" dirty="0">
                <a:solidFill>
                  <a:schemeClr val="tx1"/>
                </a:solidFill>
                <a:effectLst/>
                <a:latin typeface="+mn-lt"/>
                <a:ea typeface="+mn-ea"/>
                <a:cs typeface="+mn-cs"/>
              </a:rPr>
              <a:t>. Then, you have a true positive result, which is a good outcome for your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ndParaRPr>
          </a:p>
          <a:p>
            <a:r>
              <a:rPr lang="en-US" sz="1100" kern="1200" dirty="0">
                <a:solidFill>
                  <a:schemeClr val="tx1"/>
                </a:solidFill>
                <a:effectLst/>
                <a:latin typeface="+mn-lt"/>
                <a:ea typeface="+mn-ea"/>
                <a:cs typeface="+mn-cs"/>
              </a:rPr>
              <a:t>Similarly, suppose that you have an actual label of </a:t>
            </a:r>
            <a:r>
              <a:rPr lang="en-US" sz="1100" i="1" kern="1200" dirty="0">
                <a:solidFill>
                  <a:schemeClr val="tx1"/>
                </a:solidFill>
                <a:effectLst/>
                <a:latin typeface="+mn-lt"/>
                <a:ea typeface="+mn-ea"/>
                <a:cs typeface="+mn-cs"/>
              </a:rPr>
              <a:t>not cat</a:t>
            </a:r>
            <a:r>
              <a:rPr lang="en-US" sz="1100" kern="1200" dirty="0">
                <a:solidFill>
                  <a:schemeClr val="tx1"/>
                </a:solidFill>
                <a:effectLst/>
                <a:latin typeface="+mn-lt"/>
                <a:ea typeface="+mn-ea"/>
                <a:cs typeface="+mn-cs"/>
              </a:rPr>
              <a:t>, which is identified as </a:t>
            </a:r>
            <a:r>
              <a:rPr lang="en-US" sz="1100" i="1" kern="1200" dirty="0">
                <a:solidFill>
                  <a:schemeClr val="tx1"/>
                </a:solidFill>
                <a:effectLst/>
                <a:latin typeface="+mn-lt"/>
                <a:ea typeface="+mn-ea"/>
                <a:cs typeface="+mn-cs"/>
              </a:rPr>
              <a:t>N</a:t>
            </a:r>
            <a:r>
              <a:rPr lang="en-US" sz="1100" kern="1200" dirty="0">
                <a:solidFill>
                  <a:schemeClr val="tx1"/>
                </a:solidFill>
                <a:effectLst/>
                <a:latin typeface="+mn-lt"/>
                <a:ea typeface="+mn-ea"/>
                <a:cs typeface="+mn-cs"/>
              </a:rPr>
              <a:t> for </a:t>
            </a:r>
            <a:r>
              <a:rPr lang="en-US" sz="1100" i="1" kern="1200" dirty="0">
                <a:solidFill>
                  <a:schemeClr val="tx1"/>
                </a:solidFill>
                <a:effectLst/>
                <a:latin typeface="+mn-lt"/>
                <a:ea typeface="+mn-ea"/>
                <a:cs typeface="+mn-cs"/>
              </a:rPr>
              <a:t>negative</a:t>
            </a:r>
            <a:r>
              <a:rPr lang="en-US" sz="1100" kern="1200" dirty="0">
                <a:solidFill>
                  <a:schemeClr val="tx1"/>
                </a:solidFill>
                <a:effectLst/>
                <a:latin typeface="+mn-lt"/>
                <a:ea typeface="+mn-ea"/>
                <a:cs typeface="+mn-cs"/>
              </a:rPr>
              <a:t> in the confusion matrix. And suppose that the predicted label or class is also </a:t>
            </a:r>
            <a:r>
              <a:rPr lang="en-US" sz="1100" i="1" kern="1200" dirty="0">
                <a:solidFill>
                  <a:schemeClr val="tx1"/>
                </a:solidFill>
                <a:effectLst/>
                <a:latin typeface="+mn-lt"/>
                <a:ea typeface="+mn-ea"/>
                <a:cs typeface="+mn-cs"/>
              </a:rPr>
              <a:t>not cat</a:t>
            </a:r>
            <a:r>
              <a:rPr lang="en-US" sz="1100" kern="1200" dirty="0">
                <a:solidFill>
                  <a:schemeClr val="tx1"/>
                </a:solidFill>
                <a:effectLst/>
                <a:latin typeface="+mn-lt"/>
                <a:ea typeface="+mn-ea"/>
                <a:cs typeface="+mn-cs"/>
              </a:rPr>
              <a:t>. Then, you have a true negative, which is also a good outcome for your model. In both of these cases, your model—by using the testing data—predicted the correct outcome.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rPr>
              <a:t>Two other outcomes are possible, both of which are less than ideal. The first outcome is when the actual class is negative, so </a:t>
            </a:r>
            <a:r>
              <a:rPr lang="en-US" sz="1100" i="1" kern="1200" dirty="0">
                <a:solidFill>
                  <a:schemeClr val="tx1"/>
                </a:solidFill>
                <a:effectLst/>
              </a:rPr>
              <a:t>not cat</a:t>
            </a:r>
            <a:r>
              <a:rPr lang="en-US" sz="1100" kern="1200" dirty="0">
                <a:solidFill>
                  <a:schemeClr val="tx1"/>
                </a:solidFill>
                <a:effectLst/>
              </a:rPr>
              <a:t>, but the predicted class is positive, so </a:t>
            </a:r>
            <a:r>
              <a:rPr lang="en-US" sz="1100" i="1" kern="1200" dirty="0">
                <a:solidFill>
                  <a:schemeClr val="tx1"/>
                </a:solidFill>
                <a:effectLst/>
              </a:rPr>
              <a:t>cat</a:t>
            </a:r>
            <a:r>
              <a:rPr lang="en-US" sz="1100" kern="1200" dirty="0">
                <a:solidFill>
                  <a:schemeClr val="tx1"/>
                </a:solidFill>
                <a:effectLst/>
              </a:rPr>
              <a:t>. This outcome is called a </a:t>
            </a:r>
            <a:r>
              <a:rPr lang="en-US" sz="1100" i="1" kern="1200" dirty="0">
                <a:solidFill>
                  <a:schemeClr val="tx1"/>
                </a:solidFill>
                <a:effectLst/>
              </a:rPr>
              <a:t>false positive </a:t>
            </a:r>
            <a:r>
              <a:rPr lang="en-US" sz="1100" kern="1200" dirty="0">
                <a:solidFill>
                  <a:schemeClr val="tx1"/>
                </a:solidFill>
                <a:effectLst/>
              </a:rPr>
              <a:t>because the prediction is positive, but incorrect. A </a:t>
            </a:r>
            <a:r>
              <a:rPr lang="en-US" sz="1100" i="1" kern="1200" dirty="0">
                <a:solidFill>
                  <a:schemeClr val="tx1"/>
                </a:solidFill>
                <a:effectLst/>
              </a:rPr>
              <a:t>false negative </a:t>
            </a:r>
            <a:r>
              <a:rPr lang="en-US" sz="1100" kern="1200" dirty="0">
                <a:solidFill>
                  <a:schemeClr val="tx1"/>
                </a:solidFill>
                <a:effectLst/>
              </a:rPr>
              <a:t>occurs when the actual class is positive, so </a:t>
            </a:r>
            <a:r>
              <a:rPr lang="en-US" sz="1100" i="1" kern="1200" dirty="0">
                <a:solidFill>
                  <a:schemeClr val="tx1"/>
                </a:solidFill>
                <a:effectLst/>
              </a:rPr>
              <a:t>cat</a:t>
            </a:r>
            <a:r>
              <a:rPr lang="en-US" sz="1100" kern="1200" dirty="0">
                <a:solidFill>
                  <a:schemeClr val="tx1"/>
                </a:solidFill>
                <a:effectLst/>
              </a:rPr>
              <a:t>, but the predicted class is negative, so </a:t>
            </a:r>
            <a:r>
              <a:rPr lang="en-US" sz="1100" i="1" kern="1200" dirty="0">
                <a:solidFill>
                  <a:schemeClr val="tx1"/>
                </a:solidFill>
                <a:effectLst/>
              </a:rPr>
              <a:t>not cat</a:t>
            </a:r>
            <a:r>
              <a:rPr lang="en-US" sz="1100" kern="1200" dirty="0">
                <a:solidFill>
                  <a:schemeClr val="tx1"/>
                </a:solidFill>
                <a:effectLst/>
              </a:rPr>
              <a:t>. </a:t>
            </a:r>
          </a:p>
          <a:p>
            <a:endParaRPr lang="en-US" sz="1100" dirty="0"/>
          </a:p>
        </p:txBody>
      </p:sp>
    </p:spTree>
    <p:extLst>
      <p:ext uri="{BB962C8B-B14F-4D97-AF65-F5344CB8AC3E}">
        <p14:creationId xmlns:p14="http://schemas.microsoft.com/office/powerpoint/2010/main" val="30140736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diagram shows the confusion matrices from the performance of two different models on the same data. Can you tell which model is better?</a:t>
            </a:r>
          </a:p>
          <a:p>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Which model is better? </a:t>
            </a:r>
            <a:r>
              <a:rPr lang="en-US" sz="1100" kern="1200" dirty="0">
                <a:solidFill>
                  <a:schemeClr val="tx1"/>
                </a:solidFill>
                <a:effectLst/>
                <a:latin typeface="+mn-lt"/>
                <a:ea typeface="+mn-ea"/>
                <a:cs typeface="+mn-cs"/>
              </a:rPr>
              <a:t>isn’t the question to ask. What do you mean by </a:t>
            </a:r>
            <a:r>
              <a:rPr lang="en-US" sz="1100" i="1" kern="1200" dirty="0">
                <a:solidFill>
                  <a:schemeClr val="tx1"/>
                </a:solidFill>
                <a:effectLst/>
                <a:latin typeface="+mn-lt"/>
                <a:ea typeface="+mn-ea"/>
                <a:cs typeface="+mn-cs"/>
              </a:rPr>
              <a:t>better</a:t>
            </a:r>
            <a:r>
              <a:rPr lang="en-US" sz="1100" kern="1200" dirty="0">
                <a:solidFill>
                  <a:schemeClr val="tx1"/>
                </a:solidFill>
                <a:effectLst/>
                <a:latin typeface="+mn-lt"/>
                <a:ea typeface="+mn-ea"/>
                <a:cs typeface="+mn-cs"/>
              </a:rPr>
              <a:t>? Is </a:t>
            </a:r>
            <a:r>
              <a:rPr lang="en-US" sz="1100" i="1" kern="1200" dirty="0">
                <a:solidFill>
                  <a:schemeClr val="tx1"/>
                </a:solidFill>
                <a:effectLst/>
                <a:latin typeface="+mn-lt"/>
                <a:ea typeface="+mn-ea"/>
                <a:cs typeface="+mn-cs"/>
              </a:rPr>
              <a:t>better</a:t>
            </a:r>
            <a:r>
              <a:rPr lang="en-US" sz="1100" kern="1200" dirty="0">
                <a:solidFill>
                  <a:schemeClr val="tx1"/>
                </a:solidFill>
                <a:effectLst/>
                <a:latin typeface="+mn-lt"/>
                <a:ea typeface="+mn-ea"/>
                <a:cs typeface="+mn-cs"/>
              </a:rPr>
              <a:t> making sure that you find all the cats, even if it means many false positives? Or is </a:t>
            </a:r>
            <a:r>
              <a:rPr lang="en-US" sz="1100" i="1" kern="1200" dirty="0">
                <a:solidFill>
                  <a:schemeClr val="tx1"/>
                </a:solidFill>
                <a:effectLst/>
                <a:latin typeface="+mn-lt"/>
                <a:ea typeface="+mn-ea"/>
                <a:cs typeface="+mn-cs"/>
              </a:rPr>
              <a:t>better</a:t>
            </a:r>
            <a:r>
              <a:rPr lang="en-US" sz="1100" kern="1200" dirty="0">
                <a:solidFill>
                  <a:schemeClr val="tx1"/>
                </a:solidFill>
                <a:effectLst/>
                <a:latin typeface="+mn-lt"/>
                <a:ea typeface="+mn-ea"/>
                <a:cs typeface="+mn-cs"/>
              </a:rPr>
              <a:t> making sure the model is the most accurate?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It’s difficult to see by looking at the two charts. What if you try several models, use multiple folds, and have hundreds to compare? To do these things, you must calculate some more metrics.</a:t>
            </a:r>
          </a:p>
        </p:txBody>
      </p:sp>
    </p:spTree>
    <p:extLst>
      <p:ext uri="{BB962C8B-B14F-4D97-AF65-F5344CB8AC3E}">
        <p14:creationId xmlns:p14="http://schemas.microsoft.com/office/powerpoint/2010/main" val="23381542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first metric is </a:t>
            </a:r>
            <a:r>
              <a:rPr lang="en-US" sz="1100" i="1" dirty="0"/>
              <a:t>sensitivity</a:t>
            </a:r>
            <a:r>
              <a:rPr lang="en-US" sz="1100" dirty="0"/>
              <a:t>, which is sometimes referred to</a:t>
            </a:r>
            <a:r>
              <a:rPr lang="en-US" sz="1100" baseline="0" dirty="0"/>
              <a:t> as </a:t>
            </a:r>
            <a:r>
              <a:rPr lang="en-US" sz="1100" i="1" baseline="0" dirty="0"/>
              <a:t>recall</a:t>
            </a:r>
            <a:r>
              <a:rPr lang="en-US" sz="1100" baseline="0" dirty="0"/>
              <a:t>, </a:t>
            </a:r>
            <a:r>
              <a:rPr lang="en-US" sz="1100" i="1" baseline="0" dirty="0"/>
              <a:t>hit rate</a:t>
            </a:r>
            <a:r>
              <a:rPr lang="en-US" sz="1100" baseline="0" dirty="0"/>
              <a:t>, or </a:t>
            </a:r>
            <a:r>
              <a:rPr lang="en-US" sz="1100" i="1" baseline="0" dirty="0"/>
              <a:t>true positive rate</a:t>
            </a:r>
            <a:r>
              <a:rPr lang="en-US" sz="1100" dirty="0"/>
              <a:t>. This metric is the percentage of positive</a:t>
            </a:r>
            <a:r>
              <a:rPr lang="en-US" sz="1100" baseline="0" dirty="0"/>
              <a:t> identifications. In the cat example, it represents what percentage of cats are correctly identified.</a:t>
            </a:r>
          </a:p>
          <a:p>
            <a:endParaRPr lang="en-US" sz="1100" baseline="0" dirty="0"/>
          </a:p>
          <a:p>
            <a:r>
              <a:rPr lang="en-US" sz="1100" dirty="0"/>
              <a:t>To calculate sensitivity, you take the number of true positives (positive identifications of cats) and divide</a:t>
            </a:r>
            <a:r>
              <a:rPr lang="en-US" sz="1100" baseline="0" dirty="0"/>
              <a:t> that number by the total number of actual cats.</a:t>
            </a:r>
          </a:p>
          <a:p>
            <a:endParaRPr lang="en-US" sz="1100" baseline="0" dirty="0"/>
          </a:p>
          <a:p>
            <a:endParaRPr lang="en-US" dirty="0"/>
          </a:p>
        </p:txBody>
      </p:sp>
    </p:spTree>
    <p:extLst>
      <p:ext uri="{BB962C8B-B14F-4D97-AF65-F5344CB8AC3E}">
        <p14:creationId xmlns:p14="http://schemas.microsoft.com/office/powerpoint/2010/main" val="32236966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1" dirty="0"/>
              <a:t>Specificity</a:t>
            </a:r>
            <a:r>
              <a:rPr lang="en-US" sz="1100" dirty="0"/>
              <a:t>, sometimes</a:t>
            </a:r>
            <a:r>
              <a:rPr lang="en-US" sz="1100" baseline="0" dirty="0"/>
              <a:t> referred to as </a:t>
            </a:r>
            <a:r>
              <a:rPr lang="en-US" sz="1100" i="1" baseline="0" dirty="0"/>
              <a:t>selectivity</a:t>
            </a:r>
            <a:r>
              <a:rPr lang="en-US" sz="1100" baseline="0" dirty="0"/>
              <a:t> or </a:t>
            </a:r>
            <a:r>
              <a:rPr lang="en-US" sz="1100" i="1" baseline="0" dirty="0"/>
              <a:t>true negative rate</a:t>
            </a:r>
            <a:r>
              <a:rPr lang="en-US" sz="1100" baseline="0" dirty="0"/>
              <a:t>, is the percentage of negatives that were correctly identified. In the cat example, it is the number of images that were not cats that were identified as not cats.</a:t>
            </a:r>
          </a:p>
          <a:p>
            <a:endParaRPr lang="en-US" sz="1100" baseline="0" dirty="0"/>
          </a:p>
          <a:p>
            <a:r>
              <a:rPr lang="en-US" sz="1100" dirty="0"/>
              <a:t>To calculate specificity, you take the number of true negatives and divide that by the total number of actual</a:t>
            </a:r>
            <a:r>
              <a:rPr lang="en-US" sz="1100" baseline="0" dirty="0"/>
              <a:t> negatives. In this example, that value is the number of not cats that were correctly identified, divided by the total number of actual not cats.</a:t>
            </a:r>
            <a:endParaRPr lang="en-US" sz="1100" dirty="0"/>
          </a:p>
        </p:txBody>
      </p:sp>
    </p:spTree>
    <p:extLst>
      <p:ext uri="{BB962C8B-B14F-4D97-AF65-F5344CB8AC3E}">
        <p14:creationId xmlns:p14="http://schemas.microsoft.com/office/powerpoint/2010/main" val="11047431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10075"/>
            <a:ext cx="5486400" cy="3600450"/>
          </a:xfrm>
        </p:spPr>
        <p:txBody>
          <a:bodyPr/>
          <a:lstStyle/>
          <a:p>
            <a:r>
              <a:rPr lang="en-US" sz="1100" kern="1200" dirty="0">
                <a:solidFill>
                  <a:schemeClr val="tx1"/>
                </a:solidFill>
                <a:effectLst/>
                <a:latin typeface="+mn-lt"/>
                <a:ea typeface="+mn-ea"/>
                <a:cs typeface="+mn-cs"/>
              </a:rPr>
              <a:t>Now that you have these metrics for each model, it is easier to decide what your business goal is.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Which model do you choose if you want to identify as many cats as possible? Model B is a good answer, if you are not concerned about many false positives—that is, not cats that were incorrectly identified.</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Which model do you choose if you want to make sure that you identify animals that are not cats? Model A might work, depending upon how many false negatives you can handle.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you are classifying patients that have heart disease or not, which model is best? This scenario is where it gets interesting. A fun website might get a bad reputation if it can’t identify cats correctly. However, if you are trying to diagnose patients, your focus might be different. It’s important to understand the tradeoffs.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use more metrics to help with your decision making.</a:t>
            </a:r>
          </a:p>
          <a:p>
            <a:endParaRPr lang="en-US" sz="1100" dirty="0"/>
          </a:p>
        </p:txBody>
      </p:sp>
    </p:spTree>
    <p:extLst>
      <p:ext uri="{BB962C8B-B14F-4D97-AF65-F5344CB8AC3E}">
        <p14:creationId xmlns:p14="http://schemas.microsoft.com/office/powerpoint/2010/main" val="1778455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Classification models are going</a:t>
            </a:r>
            <a:r>
              <a:rPr lang="en-US" sz="1100" baseline="0" dirty="0"/>
              <a:t> to return a probability for the target. This probability is a value between 0 and 1 of the input that belongs to the target class. To convert the value to a class, you must determine the threshold to use. You might think that this threshold is 50 percent, but you might change that figure to be lower or higher to improve your results.</a:t>
            </a:r>
          </a:p>
          <a:p>
            <a:endParaRPr lang="en-US" sz="1100" baseline="0" dirty="0"/>
          </a:p>
          <a:p>
            <a:pPr algn="l"/>
            <a:r>
              <a:rPr lang="en-US" sz="1100" baseline="0" dirty="0"/>
              <a:t>Like with sensitivity and specificity, </a:t>
            </a:r>
            <a:r>
              <a:rPr lang="en-US" sz="1100" i="1" baseline="0" dirty="0"/>
              <a:t>classification</a:t>
            </a:r>
            <a:r>
              <a:rPr lang="en-US" sz="1100" baseline="0" dirty="0"/>
              <a:t> involves a tradeoff between correctly and incorrectly identifying classes. Changing the threshold can affect the outcome. Next, you will look at how you can visualize this.</a:t>
            </a:r>
            <a:endParaRPr lang="en-US" sz="1100" dirty="0"/>
          </a:p>
        </p:txBody>
      </p:sp>
    </p:spTree>
    <p:extLst>
      <p:ext uri="{BB962C8B-B14F-4D97-AF65-F5344CB8AC3E}">
        <p14:creationId xmlns:p14="http://schemas.microsoft.com/office/powerpoint/2010/main" val="6449440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 receiver operating characteristic (ROC) graph summarizes all the confusion matrices that each threshold produced. To build one, you calculate the sensitivity (or true-positive rate) against the false-positive rate for each threshold value. You then plot this value on a graph. You can calculate the false-positive rate by subtracting the specificity from 1. When those points are plotted, you can draw a line between them.</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dotted black line from (0,0) to (1,1), which is the line that represents the sensitivity-to-TPR ratio, is equal to the false-positive rate.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point at (1,1) means that you would have correctly identified all the cats, but also incorrectly identified all the not cats. This result is not good. Any point on this line means that the proportion of correctly classified samples is the same as the proportion of incorrectly classified samples.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point at (0,0) represents zero true positives and zero false positives.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model that has high sensitivity and a low false-positive rate is usually your goal. It’s better when the line between the threshold recordings is closer to the top-left corner.</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you have the data from two models, you can plot out the ROC curve for each model, and compare them. However, that can be tedious, so you can use the area under the curve (AUC)-ROC instead.</a:t>
            </a:r>
          </a:p>
        </p:txBody>
      </p:sp>
    </p:spTree>
    <p:extLst>
      <p:ext uri="{BB962C8B-B14F-4D97-AF65-F5344CB8AC3E}">
        <p14:creationId xmlns:p14="http://schemas.microsoft.com/office/powerpoint/2010/main" val="17035008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Area under the curve-receiver operator curve (AUC-ROC) is another evaluation metric. The AUC part is the area under</a:t>
            </a:r>
            <a:r>
              <a:rPr lang="en-US" sz="1100" kern="1200" baseline="0" dirty="0">
                <a:solidFill>
                  <a:schemeClr val="tx1"/>
                </a:solidFill>
                <a:effectLst/>
                <a:latin typeface="+mn-lt"/>
                <a:ea typeface="+mn-ea"/>
                <a:cs typeface="+mn-cs"/>
              </a:rPr>
              <a:t> the plotted line. The higher the AUC, the better the model is at predicting </a:t>
            </a:r>
            <a:r>
              <a:rPr lang="en-US" sz="1100" i="1" kern="1200" baseline="0" dirty="0">
                <a:solidFill>
                  <a:schemeClr val="tx1"/>
                </a:solidFill>
                <a:effectLst/>
                <a:latin typeface="+mn-lt"/>
                <a:ea typeface="+mn-ea"/>
                <a:cs typeface="+mn-cs"/>
              </a:rPr>
              <a:t>cats</a:t>
            </a:r>
            <a:r>
              <a:rPr lang="en-US" sz="1100" kern="1200" baseline="0" dirty="0">
                <a:solidFill>
                  <a:schemeClr val="tx1"/>
                </a:solidFill>
                <a:effectLst/>
                <a:latin typeface="+mn-lt"/>
                <a:ea typeface="+mn-ea"/>
                <a:cs typeface="+mn-cs"/>
              </a:rPr>
              <a:t> as cats and </a:t>
            </a:r>
            <a:r>
              <a:rPr lang="en-US" sz="1100" i="1" kern="1200" baseline="0" dirty="0">
                <a:solidFill>
                  <a:schemeClr val="tx1"/>
                </a:solidFill>
                <a:effectLst/>
                <a:latin typeface="+mn-lt"/>
                <a:ea typeface="+mn-ea"/>
                <a:cs typeface="+mn-cs"/>
              </a:rPr>
              <a:t>not cats </a:t>
            </a:r>
            <a:r>
              <a:rPr lang="en-US" sz="1100" kern="1200" baseline="0" dirty="0">
                <a:solidFill>
                  <a:schemeClr val="tx1"/>
                </a:solidFill>
                <a:effectLst/>
                <a:latin typeface="+mn-lt"/>
                <a:ea typeface="+mn-ea"/>
                <a:cs typeface="+mn-cs"/>
              </a:rPr>
              <a:t>as not cats.</a:t>
            </a:r>
          </a:p>
          <a:p>
            <a:endParaRPr lang="en-US" sz="1100" kern="1200" baseline="0" dirty="0">
              <a:solidFill>
                <a:schemeClr val="tx1"/>
              </a:solidFill>
              <a:effectLst/>
              <a:latin typeface="+mn-lt"/>
              <a:ea typeface="+mn-ea"/>
              <a:cs typeface="+mn-cs"/>
            </a:endParaRPr>
          </a:p>
          <a:p>
            <a:r>
              <a:rPr lang="en-US" sz="1100" kern="1200" baseline="0" dirty="0">
                <a:solidFill>
                  <a:schemeClr val="tx1"/>
                </a:solidFill>
                <a:effectLst/>
                <a:latin typeface="+mn-lt"/>
                <a:ea typeface="+mn-ea"/>
                <a:cs typeface="+mn-cs"/>
              </a:rPr>
              <a:t>You can use the AUC to quickly compare models with each other.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9772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the four numbers from the confusion matrix, you can calculate the model’s </a:t>
            </a:r>
            <a:r>
              <a:rPr lang="en-US" sz="1100" i="1" kern="1200" dirty="0">
                <a:solidFill>
                  <a:schemeClr val="tx1"/>
                </a:solidFill>
                <a:effectLst/>
                <a:latin typeface="+mn-lt"/>
                <a:ea typeface="+mn-ea"/>
                <a:cs typeface="+mn-cs"/>
              </a:rPr>
              <a:t>accuracy</a:t>
            </a:r>
            <a:r>
              <a:rPr lang="en-US" sz="1100" kern="1200" dirty="0">
                <a:solidFill>
                  <a:schemeClr val="tx1"/>
                </a:solidFill>
                <a:effectLst/>
                <a:latin typeface="+mn-lt"/>
                <a:ea typeface="+mn-ea"/>
                <a:cs typeface="+mn-cs"/>
              </a:rPr>
              <a:t> (which is also known as its </a:t>
            </a:r>
            <a:r>
              <a:rPr lang="en-US" sz="1100" i="1" kern="1200" dirty="0">
                <a:solidFill>
                  <a:schemeClr val="tx1"/>
                </a:solidFill>
                <a:effectLst/>
                <a:latin typeface="+mn-lt"/>
                <a:ea typeface="+mn-ea"/>
                <a:cs typeface="+mn-cs"/>
              </a:rPr>
              <a:t>score</a:t>
            </a:r>
            <a:r>
              <a:rPr lang="en-US" sz="1100" i="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 You can do this calculation by adding the correct predictions and then dividing that number by the total number of predictions.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Although accuracy is a widely used metric for classification problems, it has limitations. This metric is less effective when your dataset has many true negative cases. Think about the </a:t>
            </a:r>
            <a:r>
              <a:rPr lang="en-US" sz="1100" i="1" kern="1200" dirty="0">
                <a:solidFill>
                  <a:schemeClr val="tx1"/>
                </a:solidFill>
                <a:effectLst/>
                <a:latin typeface="+mn-lt"/>
                <a:ea typeface="+mn-ea"/>
                <a:cs typeface="+mn-cs"/>
              </a:rPr>
              <a:t>cat/not cat </a:t>
            </a:r>
            <a:r>
              <a:rPr lang="en-US" sz="1100" kern="1200" dirty="0">
                <a:solidFill>
                  <a:schemeClr val="tx1"/>
                </a:solidFill>
                <a:effectLst/>
                <a:latin typeface="+mn-lt"/>
                <a:ea typeface="+mn-ea"/>
                <a:cs typeface="+mn-cs"/>
              </a:rPr>
              <a:t>example. If the majority of your accuracy is based on true negatives, it says only that your model is good at predicting what isn’t a cat. In this case, you can’t feel confident in your model’s ability to predict cats when you roll it out into production.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This problem leads to the importance of ensuring that the metric you choose for model evaluation aligns with your business goal. Think about the credit card fraud example. Using accuracy as your main metric is probably not a good idea in this case, when you have many true negatives. Your high true-negative number might hide the fact that your model’s ability to identify cases of fraud (true positives) is not ideal. As a credit card company, it’s probably unacceptable to have less-than-almost-perfect performance in identifying fraud cases, because it would drive customers away. Such a result would be the opposite of what you want to achieve from a business standpoint.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this reason, two other metrics are often used in these situations. The first one is </a:t>
            </a:r>
            <a:r>
              <a:rPr lang="en-US" sz="1100" i="1" kern="1200" dirty="0">
                <a:solidFill>
                  <a:schemeClr val="tx1"/>
                </a:solidFill>
                <a:effectLst/>
                <a:latin typeface="+mn-lt"/>
                <a:ea typeface="+mn-ea"/>
                <a:cs typeface="+mn-cs"/>
              </a:rPr>
              <a:t>precision</a:t>
            </a:r>
            <a:r>
              <a:rPr lang="en-US" sz="1100" kern="1200" dirty="0">
                <a:solidFill>
                  <a:schemeClr val="tx1"/>
                </a:solidFill>
                <a:effectLst/>
                <a:latin typeface="+mn-lt"/>
                <a:ea typeface="+mn-ea"/>
                <a:cs typeface="+mn-cs"/>
              </a:rPr>
              <a:t>, which removes the negative predictions from consideration. Precision is the proportion of positive predictions that are actually correct. You can calculate precision by taking the true positive and dividing it by the true positive plus the false positive.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When the cost of false positives is high in your particular business situation, precision might be a good metric. Think about a classification model that identifies emails as spam or not. You don’t want your model to label an email as spam when the email is legitimate. In that case, it would prevent your users from seeing that email, which might be important.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Consider a model that must predict whether a patient has a terminal illness or not. In this case, the use of precision as your evaluation metric doesn’t account for the false negatives in your model. It is vitally important and essential to the success of the model to identify the illness in a patient who actually has that illness. In this situation, sensitivity is a better metric to use.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However, it doesn’t always need to be one or the other. The </a:t>
            </a:r>
            <a:r>
              <a:rPr lang="en-US" sz="1100" i="1" kern="1200" dirty="0">
                <a:solidFill>
                  <a:schemeClr val="tx1"/>
                </a:solidFill>
                <a:effectLst/>
                <a:latin typeface="+mn-lt"/>
                <a:ea typeface="+mn-ea"/>
                <a:cs typeface="+mn-cs"/>
              </a:rPr>
              <a:t>F1 score </a:t>
            </a:r>
            <a:r>
              <a:rPr lang="en-US" sz="1100" kern="1200" dirty="0">
                <a:solidFill>
                  <a:schemeClr val="tx1"/>
                </a:solidFill>
                <a:effectLst/>
                <a:latin typeface="+mn-lt"/>
                <a:ea typeface="+mn-ea"/>
                <a:cs typeface="+mn-cs"/>
              </a:rPr>
              <a:t>combines precision and sensitivity to give you one number that quantifies the overall performance of a particular ML algorithm. You might want to use the F1 score when you have a class imbalance, but you want to preserve the equality between precision and sensitivity.</a:t>
            </a:r>
          </a:p>
          <a:p>
            <a:endParaRPr lang="en-US" sz="1100" dirty="0"/>
          </a:p>
        </p:txBody>
      </p:sp>
    </p:spTree>
    <p:extLst>
      <p:ext uri="{BB962C8B-B14F-4D97-AF65-F5344CB8AC3E}">
        <p14:creationId xmlns:p14="http://schemas.microsoft.com/office/powerpoint/2010/main" val="2536683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have now defined the business end of your problem. Next, you start to think about the problem in terms of your machine learning (ML) model. What output do you want to see from your model? Be specific—it should be a statement that reflects what an ML model can output. An example might be: The model will output whether a credit card transaction is </a:t>
            </a:r>
            <a:r>
              <a:rPr lang="en-US" sz="1100" i="1" kern="1200" dirty="0">
                <a:solidFill>
                  <a:schemeClr val="tx1"/>
                </a:solidFill>
                <a:effectLst/>
                <a:latin typeface="+mn-lt"/>
                <a:ea typeface="+mn-ea"/>
                <a:cs typeface="+mn-cs"/>
              </a:rPr>
              <a:t>fraudulent</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not fraudulent</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Now that you know what your ML model should achieve, you can use this information to determine the type of ML that you will work with. If you have historical data where customers filed reports for fraud transactions, you can use this data for your machine learning purpose. This historical data fits into the supervised learning approach, where the labels are given.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Recall from earlier that you categorized supervised ML types into two buckets: classification and regression. In the credit card example, your intended output is to classify a transaction as either </a:t>
            </a:r>
            <a:r>
              <a:rPr lang="en-US" sz="1100" i="1" kern="1200" dirty="0">
                <a:solidFill>
                  <a:schemeClr val="tx1"/>
                </a:solidFill>
                <a:effectLst/>
                <a:latin typeface="+mn-lt"/>
                <a:ea typeface="+mn-ea"/>
                <a:cs typeface="+mn-cs"/>
              </a:rPr>
              <a:t>fraud</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not fraud</a:t>
            </a:r>
            <a:r>
              <a:rPr lang="en-US" sz="1100" kern="1200" dirty="0">
                <a:solidFill>
                  <a:schemeClr val="tx1"/>
                </a:solidFill>
                <a:effectLst/>
                <a:latin typeface="+mn-lt"/>
                <a:ea typeface="+mn-ea"/>
                <a:cs typeface="+mn-cs"/>
              </a:rPr>
              <a:t>. Therefore, in this case, you can see that you’re dealing with a </a:t>
            </a:r>
            <a:r>
              <a:rPr lang="en-US" sz="1100" i="1" kern="1200" dirty="0">
                <a:solidFill>
                  <a:schemeClr val="tx1"/>
                </a:solidFill>
                <a:effectLst/>
                <a:latin typeface="+mn-lt"/>
                <a:ea typeface="+mn-ea"/>
                <a:cs typeface="+mn-cs"/>
              </a:rPr>
              <a:t>binary classification problem</a:t>
            </a:r>
            <a:r>
              <a:rPr lang="en-US" sz="1100" kern="1200" dirty="0">
                <a:solidFill>
                  <a:schemeClr val="tx1"/>
                </a:solidFill>
                <a:effectLst/>
                <a:latin typeface="+mn-lt"/>
                <a:ea typeface="+mn-ea"/>
                <a:cs typeface="+mn-cs"/>
              </a:rPr>
              <a:t>. </a:t>
            </a:r>
          </a:p>
          <a:p>
            <a:pPr marL="0" marR="0">
              <a:spcBef>
                <a:spcPts val="0"/>
              </a:spcBef>
              <a:spcAft>
                <a:spcPts val="0"/>
              </a:spcAft>
            </a:pPr>
            <a:endParaRPr lang="en-US" sz="1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46350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Amazon Ember Light" panose="020B0403020204020204" pitchFamily="34" charset="0"/>
                <a:cs typeface="Amazon Ember Light" panose="020B0403020204020204" pitchFamily="34" charset="0"/>
              </a:rPr>
              <a:t>But what if you are dealing with a regression problem? In that case, you can use other common metrics to evaluate your model, including </a:t>
            </a:r>
            <a:r>
              <a:rPr lang="en-US" sz="1100" i="1" dirty="0">
                <a:ea typeface="Amazon Ember Light" panose="020B0403020204020204" pitchFamily="34" charset="0"/>
                <a:cs typeface="Amazon Ember Light" panose="020B0403020204020204" pitchFamily="34" charset="0"/>
              </a:rPr>
              <a:t>mean squared error</a:t>
            </a:r>
            <a:r>
              <a:rPr lang="en-US" sz="1100" dirty="0">
                <a:ea typeface="Amazon Ember Light" panose="020B0403020204020204" pitchFamily="34" charset="0"/>
                <a:cs typeface="Amazon Ember Light" panose="020B04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Amazon Ember Light" panose="020B0403020204020204" pitchFamily="34" charset="0"/>
              <a:cs typeface="Amazon Ember Light" panose="020B0403020204020204" pitchFamily="34" charset="0"/>
            </a:endParaRPr>
          </a:p>
          <a:p>
            <a:r>
              <a:rPr lang="en-US" sz="1100" kern="1200" dirty="0">
                <a:solidFill>
                  <a:schemeClr val="tx1"/>
                </a:solidFill>
                <a:effectLst/>
                <a:latin typeface="+mn-lt"/>
                <a:ea typeface="+mn-ea"/>
                <a:cs typeface="+mn-cs"/>
              </a:rPr>
              <a:t>Mean squared error is commonly used. Its general purpose is the same as what you saw with classification metrics. You determine the prediction from the model, and you compare the difference between the prediction and the actual outcome.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More specifically, you take the difference between the prediction and actual value, square that difference, and then add all the squared differences for all the observations. In scikit-learn, you can use the mean squared error function directly from the metrics library.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a:t>
            </a:r>
            <a:r>
              <a:rPr lang="en-US" sz="1100" kern="1200" baseline="0" dirty="0">
                <a:solidFill>
                  <a:schemeClr val="tx1"/>
                </a:solidFill>
                <a:effectLst/>
                <a:latin typeface="+mn-lt"/>
                <a:ea typeface="+mn-ea"/>
                <a:cs typeface="+mn-cs"/>
              </a:rPr>
              <a:t>can use other metrics for linear models, including R squared.</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206571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have trained your model, performed a batch transformation on your test data, and calculated your metrics. Now, you can use these metrics to help you tune the model. You might select a different set of features and train the model again. Which was the better model? The metrics can help to inform you. You might also use different data and retrain the model with the same features. Recall the k-fold cross validation. Finally, you might tune the parameters of the model itself, which is the subject of the next section.</a:t>
            </a:r>
          </a:p>
          <a:p>
            <a:endParaRPr lang="en-US" sz="1100" dirty="0"/>
          </a:p>
        </p:txBody>
      </p:sp>
    </p:spTree>
    <p:extLst>
      <p:ext uri="{BB962C8B-B14F-4D97-AF65-F5344CB8AC3E}">
        <p14:creationId xmlns:p14="http://schemas.microsoft.com/office/powerpoint/2010/main" val="40007678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Lab 6:</a:t>
            </a:r>
            <a:r>
              <a:rPr lang="en-US" sz="1100" baseline="0" dirty="0"/>
              <a:t> Evaluating Model Accuracy.</a:t>
            </a:r>
            <a:endParaRPr lang="en-US" sz="1100" dirty="0"/>
          </a:p>
        </p:txBody>
      </p:sp>
    </p:spTree>
    <p:extLst>
      <p:ext uri="{BB962C8B-B14F-4D97-AF65-F5344CB8AC3E}">
        <p14:creationId xmlns:p14="http://schemas.microsoft.com/office/powerpoint/2010/main" val="38476129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To</a:t>
            </a:r>
            <a:r>
              <a:rPr lang="en-US" sz="1100" baseline="0" dirty="0"/>
              <a:t> evaluate the model, you must have data that the model hasn’t seen, through either a hold-out set or by using k-fold cross validation.</a:t>
            </a:r>
          </a:p>
          <a:p>
            <a:pPr marL="171450" indent="-171450">
              <a:buFont typeface="Arial" panose="020B0604020202020204" pitchFamily="34" charset="0"/>
              <a:buChar char="•"/>
            </a:pPr>
            <a:r>
              <a:rPr lang="en-US" sz="1100" baseline="0" dirty="0"/>
              <a:t>Different machine learning models use different metrics.</a:t>
            </a:r>
          </a:p>
          <a:p>
            <a:pPr marL="628650" lvl="1" indent="-171450">
              <a:buFont typeface="Arial" panose="020B0604020202020204" pitchFamily="34" charset="0"/>
              <a:buChar char="•"/>
            </a:pPr>
            <a:r>
              <a:rPr lang="en-US" sz="1100" baseline="0" dirty="0"/>
              <a:t>Classification can use confusion matrix, and the AUC-ROC that can be generated from it.</a:t>
            </a:r>
          </a:p>
          <a:p>
            <a:pPr marL="628650" lvl="1" indent="-171450">
              <a:buFont typeface="Arial" panose="020B0604020202020204" pitchFamily="34" charset="0"/>
              <a:buChar char="•"/>
            </a:pPr>
            <a:r>
              <a:rPr lang="en-US" sz="1100" baseline="0" dirty="0"/>
              <a:t>Regression can use mean squared. </a:t>
            </a:r>
            <a:endParaRPr lang="en-US" sz="1100"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5370787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8: Hyperparameter and model tuning</a:t>
            </a:r>
          </a:p>
        </p:txBody>
      </p:sp>
    </p:spTree>
    <p:extLst>
      <p:ext uri="{BB962C8B-B14F-4D97-AF65-F5344CB8AC3E}">
        <p14:creationId xmlns:p14="http://schemas.microsoft.com/office/powerpoint/2010/main" val="5342050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a:t>
            </a:r>
            <a:r>
              <a:rPr lang="en-US" sz="1100" baseline="0" dirty="0"/>
              <a:t> section, you will learn how to tune the model’s hyperparameters to improve model performance.</a:t>
            </a:r>
            <a:endParaRPr lang="en-US" sz="1100" dirty="0"/>
          </a:p>
        </p:txBody>
      </p:sp>
    </p:spTree>
    <p:extLst>
      <p:ext uri="{BB962C8B-B14F-4D97-AF65-F5344CB8AC3E}">
        <p14:creationId xmlns:p14="http://schemas.microsoft.com/office/powerpoint/2010/main" val="6547417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Recall from an earlier module that hyperparameters can be thought of as the knobs that tune the machine learning algorithm to improve its performance. Now, you will look more explicitly at tuning your models. You will learn more specific details about the types of hyperparameters and how to optimize hyperparameters. </a:t>
            </a:r>
          </a:p>
        </p:txBody>
      </p:sp>
    </p:spTree>
    <p:extLst>
      <p:ext uri="{BB962C8B-B14F-4D97-AF65-F5344CB8AC3E}">
        <p14:creationId xmlns:p14="http://schemas.microsoft.com/office/powerpoint/2010/main" val="11872982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Hyperparameters have a few different categories. The first kind is </a:t>
            </a:r>
            <a:r>
              <a:rPr lang="en-US" sz="1100" i="1" kern="1200" dirty="0">
                <a:solidFill>
                  <a:schemeClr val="tx1"/>
                </a:solidFill>
                <a:effectLst/>
                <a:latin typeface="+mn-lt"/>
                <a:ea typeface="+mn-ea"/>
                <a:cs typeface="+mn-cs"/>
              </a:rPr>
              <a:t>model</a:t>
            </a:r>
            <a:r>
              <a:rPr lang="en-US" sz="1100" kern="1200" dirty="0">
                <a:solidFill>
                  <a:schemeClr val="tx1"/>
                </a:solidFill>
                <a:effectLst/>
                <a:latin typeface="+mn-lt"/>
                <a:ea typeface="+mn-ea"/>
                <a:cs typeface="+mn-cs"/>
              </a:rPr>
              <a:t> hyperparameters, which help define the model itself. For instance, some neural-network-based models require you to define an architecture before you can start training them. The architecture includes a specific number of layers in the neural network and the activation functions that are used within. For example, in a neural network for a computer vision problem, additional attributes of the architecture must be defined. Such attributes include filter size, pooling, and the stride or padding.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second kind is </a:t>
            </a:r>
            <a:r>
              <a:rPr lang="en-US" sz="1100" i="1" kern="1200" dirty="0">
                <a:solidFill>
                  <a:schemeClr val="tx1"/>
                </a:solidFill>
                <a:effectLst/>
                <a:latin typeface="+mn-lt"/>
                <a:ea typeface="+mn-ea"/>
                <a:cs typeface="+mn-cs"/>
              </a:rPr>
              <a:t>optimizer</a:t>
            </a:r>
            <a:r>
              <a:rPr lang="en-US" sz="1100" kern="1200" dirty="0">
                <a:solidFill>
                  <a:schemeClr val="tx1"/>
                </a:solidFill>
                <a:effectLst/>
                <a:latin typeface="+mn-lt"/>
                <a:ea typeface="+mn-ea"/>
                <a:cs typeface="+mn-cs"/>
              </a:rPr>
              <a:t> hyperparameters. These hyperparameters are related to how the model learns the patterns that are based on data, and they are used for a neural-network model. These types of hyperparameters include optimizers like gradient descent and stochastic gradient descent. They can also include optimizers that use momentum like Adam, or initialize the parameter weights by using methods such as Xavier initialization or He initialization.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third kind is </a:t>
            </a:r>
            <a:r>
              <a:rPr lang="en-US" sz="1100" i="1" kern="1200" dirty="0">
                <a:solidFill>
                  <a:schemeClr val="tx1"/>
                </a:solidFill>
                <a:effectLst/>
                <a:latin typeface="+mn-lt"/>
                <a:ea typeface="+mn-ea"/>
                <a:cs typeface="+mn-cs"/>
              </a:rPr>
              <a:t>data</a:t>
            </a:r>
            <a:r>
              <a:rPr lang="en-US" sz="1100" kern="1200" dirty="0">
                <a:solidFill>
                  <a:schemeClr val="tx1"/>
                </a:solidFill>
                <a:effectLst/>
                <a:latin typeface="+mn-lt"/>
                <a:ea typeface="+mn-ea"/>
                <a:cs typeface="+mn-cs"/>
              </a:rPr>
              <a:t> hyperparameters, which relate to the attributes of the data itself. They include attributes that define different data augmentation techniques, such as cropping or resizing for image-related problems. They are often used when you don’t have enough data or enough variation in your data.</a:t>
            </a:r>
          </a:p>
        </p:txBody>
      </p:sp>
    </p:spTree>
    <p:extLst>
      <p:ext uri="{BB962C8B-B14F-4D97-AF65-F5344CB8AC3E}">
        <p14:creationId xmlns:p14="http://schemas.microsoft.com/office/powerpoint/2010/main" val="33152087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Tuning hyperparameters can be labor-intensive. Traditionally, this kind of tuning was done manually. Someone—who had  domain experience that was related to that hyperparameter and use case—would manually select the hyperparameters, according to their intuition and experience. Then, they would train the model and score it on the validation data. This process would be repeated until satisfactory results were achieved.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This process is not always the most thorough and efficient way of tuning your hyperparameters.</a:t>
            </a:r>
          </a:p>
        </p:txBody>
      </p:sp>
    </p:spTree>
    <p:extLst>
      <p:ext uri="{BB962C8B-B14F-4D97-AF65-F5344CB8AC3E}">
        <p14:creationId xmlns:p14="http://schemas.microsoft.com/office/powerpoint/2010/main" val="25876625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ea typeface="Amazon Ember Light" panose="020B0403020204020204" pitchFamily="34" charset="0"/>
                <a:cs typeface="Amazon Ember Light" panose="020B0403020204020204" pitchFamily="34" charset="0"/>
              </a:rPr>
              <a:t>Amazon SageMaker enables you to perform automated hyperparameter tuning. </a:t>
            </a:r>
            <a:r>
              <a:rPr lang="en-US" sz="1100" kern="1200" dirty="0">
                <a:solidFill>
                  <a:schemeClr val="tx1"/>
                </a:solidFill>
                <a:effectLst/>
                <a:latin typeface="+mn-lt"/>
                <a:ea typeface="+mn-ea"/>
                <a:cs typeface="+mn-cs"/>
              </a:rPr>
              <a:t>Amazon SageMaker automatic model tuning, also known as </a:t>
            </a:r>
            <a:r>
              <a:rPr lang="en-US" sz="1100" i="1" kern="1200" dirty="0">
                <a:solidFill>
                  <a:schemeClr val="tx1"/>
                </a:solidFill>
                <a:effectLst/>
                <a:latin typeface="+mn-lt"/>
                <a:ea typeface="+mn-ea"/>
                <a:cs typeface="+mn-cs"/>
              </a:rPr>
              <a:t>hyperparameter tuning</a:t>
            </a:r>
            <a:r>
              <a:rPr lang="en-US" sz="1100" kern="1200" dirty="0">
                <a:solidFill>
                  <a:schemeClr val="tx1"/>
                </a:solidFill>
                <a:effectLst/>
                <a:latin typeface="+mn-lt"/>
                <a:ea typeface="+mn-ea"/>
                <a:cs typeface="+mn-cs"/>
              </a:rPr>
              <a:t>, finds the best version of a model by running many training jobs on your dataset. It uses the algorithm and ranges of hyperparameters that you specify. </a:t>
            </a:r>
            <a:r>
              <a:rPr lang="en-US" sz="1100" dirty="0">
                <a:ea typeface="Amazon Ember Light" panose="020B0403020204020204" pitchFamily="34" charset="0"/>
                <a:cs typeface="Amazon Ember Light" panose="020B0403020204020204" pitchFamily="34" charset="0"/>
              </a:rPr>
              <a:t>It then chooses the hyperparameter values that result in a model that performs the best, as measured by a metric that you choose. It uses Gaussian Process regression to predict which hyperparameter values might be most effective at improving fit. It also uses Bayesian optimization to balance exploring the hyperparameter space and exploiting specific hyperparameter values, when appropriate. And importantly, automatic model tuning can be used with the Amazon SageMaker built-in algorithms, prebuilt deep learning frameworks, and bring-your-own-algorithm containers.</a:t>
            </a:r>
          </a:p>
        </p:txBody>
      </p:sp>
    </p:spTree>
    <p:extLst>
      <p:ext uri="{BB962C8B-B14F-4D97-AF65-F5344CB8AC3E}">
        <p14:creationId xmlns:p14="http://schemas.microsoft.com/office/powerpoint/2010/main" val="1374882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Throughout this module, you will examine several datasets. These datasets, and more, can be obtained from the UC Irvine Machine Learning Repository at </a:t>
            </a:r>
            <a:r>
              <a:rPr lang="en-US" sz="1100" u="sng" kern="1200" dirty="0">
                <a:solidFill>
                  <a:schemeClr val="tx1"/>
                </a:solidFill>
                <a:effectLst/>
                <a:latin typeface="+mn-lt"/>
                <a:ea typeface="+mn-ea"/>
                <a:cs typeface="+mn-cs"/>
                <a:hlinkClick r:id="rId3"/>
              </a:rPr>
              <a:t>http://archive.ics.uci.edu/ml/index.php</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first dataset contains numerical information about the composition of wine, along with the quality of the wine. You might use this dataset to ask the question: </a:t>
            </a:r>
            <a:r>
              <a:rPr lang="en-US" sz="1100" i="1" kern="1200" dirty="0">
                <a:solidFill>
                  <a:schemeClr val="tx1"/>
                </a:solidFill>
                <a:effectLst/>
                <a:latin typeface="+mn-lt"/>
                <a:ea typeface="+mn-ea"/>
                <a:cs typeface="+mn-cs"/>
              </a:rPr>
              <a:t>Based on the composition of the wine, can you predict the quality and therefore the price? </a:t>
            </a:r>
            <a:r>
              <a:rPr lang="en-US" sz="1100" kern="1200" dirty="0">
                <a:solidFill>
                  <a:schemeClr val="tx1"/>
                </a:solidFill>
                <a:effectLst/>
                <a:latin typeface="+mn-lt"/>
                <a:ea typeface="+mn-ea"/>
                <a:cs typeface="+mn-cs"/>
              </a:rPr>
              <a:t>You can also use this dataset to view statistics, deal with outliers, and scale numeric data.</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More information on this dataset can be found at: </a:t>
            </a:r>
            <a:r>
              <a:rPr lang="en-US" sz="1100" u="sng" kern="1200" dirty="0">
                <a:solidFill>
                  <a:schemeClr val="tx1"/>
                </a:solidFill>
                <a:effectLst/>
                <a:latin typeface="+mn-lt"/>
                <a:ea typeface="+mn-ea"/>
                <a:cs typeface="+mn-cs"/>
                <a:hlinkClick r:id="rId4"/>
              </a:rPr>
              <a:t>https://archive.ics.uci.edu/ml/datasets/wine+quality</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Dataset information</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two datasets are related to red and white variants of the Portuguese Vinho Verde wine. Due to privacy and logistic issues, only physicochemical (inputs) and sensory (the output) variables are available. No data about grape types, wine brand, or wine selling price is available.</a:t>
            </a:r>
          </a:p>
          <a:p>
            <a:r>
              <a:rPr lang="en-US" sz="1100" b="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Citation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Dua, D. and Graff, C. (2019). UCI Machine Learning Repository [http://archive.ics.uci.edu/ml]. Irvine, CA: University of California, School of Information and Computer Science. </a:t>
            </a:r>
            <a:endParaRPr lang="en-US" sz="1100" b="1" dirty="0">
              <a:latin typeface="+mn-lt"/>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P. Cortez, A. Cerdeira, F. Almeida, T. Matos and J. Reis. </a:t>
            </a: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Modeling wine preferences by data mining from physicochemical properties. In Decision Support Systems, Elsevier, 47(4):547-553, 2009.</a:t>
            </a:r>
          </a:p>
        </p:txBody>
      </p:sp>
    </p:spTree>
    <p:extLst>
      <p:ext uri="{BB962C8B-B14F-4D97-AF65-F5344CB8AC3E}">
        <p14:creationId xmlns:p14="http://schemas.microsoft.com/office/powerpoint/2010/main" val="34550791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For example, suppose that you want to solve a binary classification problem on a fraud dataset. Your goal is to maximize the area under the curve (AUC) metric of the algorithm by training a linear learner algorithm model. You don't know which values of the </a:t>
            </a:r>
            <a:r>
              <a:rPr lang="en-US" sz="1100" i="1" kern="1200" dirty="0">
                <a:solidFill>
                  <a:schemeClr val="tx1"/>
                </a:solidFill>
                <a:effectLst/>
                <a:latin typeface="+mn-lt"/>
                <a:ea typeface="+mn-ea"/>
                <a:cs typeface="+mn-cs"/>
              </a:rPr>
              <a:t>learning_rate</a:t>
            </a:r>
            <a:r>
              <a:rPr lang="en-US" sz="110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beta_1</a:t>
            </a:r>
            <a:r>
              <a:rPr lang="en-US" sz="110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beta_2</a:t>
            </a:r>
            <a:r>
              <a:rPr lang="en-US" sz="1100" kern="1200" dirty="0">
                <a:solidFill>
                  <a:schemeClr val="tx1"/>
                </a:solidFill>
                <a:effectLst/>
                <a:latin typeface="+mn-lt"/>
                <a:ea typeface="+mn-ea"/>
                <a:cs typeface="+mn-cs"/>
              </a:rPr>
              <a:t>, and epochs to use to train the best model. </a:t>
            </a:r>
          </a:p>
          <a:p>
            <a:endParaRPr lang="en-US" sz="1100" kern="1200" dirty="0">
              <a:solidFill>
                <a:schemeClr val="tx1"/>
              </a:solidFill>
              <a:effectLst/>
              <a:latin typeface="+mn-lt"/>
              <a:ea typeface="+mn-ea"/>
              <a:cs typeface="+mn-cs"/>
            </a:endParaRPr>
          </a:p>
          <a:p>
            <a:r>
              <a:rPr lang="en-US" sz="1100" dirty="0"/>
              <a:t>To find the best values for these </a:t>
            </a:r>
            <a:r>
              <a:rPr lang="en-US" sz="1100" dirty="0" err="1"/>
              <a:t>hyperparameters</a:t>
            </a:r>
            <a:r>
              <a:rPr lang="en-US" sz="1100" dirty="0"/>
              <a:t>, you can specify ranges of values for Amazon SageMaker hyperparameter tuning to search. It uses these ranges to run training jobs so it can find the combination of values that performs the best, as measured by the objective metric that you chose. It will then return the training job with the highest AUC.</a:t>
            </a:r>
          </a:p>
        </p:txBody>
      </p:sp>
    </p:spTree>
    <p:extLst>
      <p:ext uri="{BB962C8B-B14F-4D97-AF65-F5344CB8AC3E}">
        <p14:creationId xmlns:p14="http://schemas.microsoft.com/office/powerpoint/2010/main" val="295275920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Hyperparameter tuning might not necessarily improve your model. It’s an advanced tool for building machine solutions. As such, it should be considered part of the process of using the scientific method. When you build complex ML systems like deep learning neural networks, it is impractical to explore all the possible combinations.</a:t>
            </a:r>
            <a:endParaRPr lang="en-US" sz="1100" dirty="0"/>
          </a:p>
        </p:txBody>
      </p:sp>
    </p:spTree>
    <p:extLst>
      <p:ext uri="{BB962C8B-B14F-4D97-AF65-F5344CB8AC3E}">
        <p14:creationId xmlns:p14="http://schemas.microsoft.com/office/powerpoint/2010/main" val="30150501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improve optimization, use the following guidelines when you create hyperparameters. </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Limit the number of hyperparameters to the ones that you think are most likely to give you good results, instead of using all hyperparameters.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range of values for hyperparameters that you choose to search can significantly affect the success of hyperparameter optimization. You might want to specify a large range that covers every possible value for a hyperparameter. However, you get better results by limiting your search to a small range of values. If you get the best metric values within a part of a range, consider limiting the range to that part.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Running more hyperparameter tuning jobs concurrently gets more work done quickly, but a tuning job improves only through successive rounds of experiments. Typically, running one training job at a time achieves the best results with the least amount of compute time.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When a training job runs on multiple instances, hyperparameter tuning takes the last-reported objective metric from all instances of that training job. It then uses that metric as the value of the objective metric for that training job. You should design distributed training jobs so that you get the report of the objective metric that you want.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During hyperparameter tuning, Amazon SageMaker attempts to determine whether your hyperparameters are log-scaled or linear-scaled. Initially, it assumes that hyperparameters are linear-scaled. If they should be log-scaled, it might take some time for Amazon SageMaker to discover it. If you know that a hyperparameter should be log-scaled and can convert it yourself, doing so can improve hyperparameter optimization.</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450389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33601"/>
            <a:ext cx="5486400" cy="3600450"/>
          </a:xfrm>
        </p:spPr>
        <p:txBody>
          <a:bodyPr/>
          <a:lstStyle/>
          <a:p>
            <a:r>
              <a:rPr lang="en-US" dirty="0"/>
              <a:t>Your instructor will now either demonstrate how to optimize Amazon </a:t>
            </a:r>
            <a:r>
              <a:rPr lang="en-US" dirty="0" err="1"/>
              <a:t>SageMaker</a:t>
            </a:r>
            <a:r>
              <a:rPr lang="en-US" dirty="0"/>
              <a:t> hyperparameters or provide you with access to the recorded demonstration.</a:t>
            </a:r>
            <a:r>
              <a:rPr lang="en-US" sz="1200" dirty="0"/>
              <a:t>.</a:t>
            </a:r>
          </a:p>
          <a:p>
            <a:endParaRPr lang="en-US" dirty="0"/>
          </a:p>
        </p:txBody>
      </p:sp>
    </p:spTree>
    <p:extLst>
      <p:ext uri="{BB962C8B-B14F-4D97-AF65-F5344CB8AC3E}">
        <p14:creationId xmlns:p14="http://schemas.microsoft.com/office/powerpoint/2010/main" val="17211868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Now that you have walked through the end-to-end process of training and tuning an ML model, it’s worth learning about Amazon SageMaker Autopilot. This service can help you find a good model, with little effort or input from you. With Autopilot, you create a job that supplies the test, training, and target. Autopilot analyzes the data, selects appropriate features, and then trains and tunes models. It documents the metrics and finds the best model that is based on the provided data. The results include the winning model, metrics, and a Jupyter notebook that you can use to investigate the results. This service doesn’t remove your need to perform preprocessing of the data, but it can save time in feature selection and model tuning. </a:t>
            </a:r>
          </a:p>
        </p:txBody>
      </p:sp>
    </p:spTree>
    <p:extLst>
      <p:ext uri="{BB962C8B-B14F-4D97-AF65-F5344CB8AC3E}">
        <p14:creationId xmlns:p14="http://schemas.microsoft.com/office/powerpoint/2010/main" val="9237769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instructor will now either demonstrate how to run Amazon </a:t>
            </a:r>
            <a:r>
              <a:rPr lang="en-US" dirty="0" err="1"/>
              <a:t>SageMaker</a:t>
            </a:r>
            <a:r>
              <a:rPr lang="en-US" dirty="0"/>
              <a:t> Autopilot or provide you with access to the recorded demonstration.</a:t>
            </a:r>
            <a:endParaRPr lang="en-US" sz="1200" dirty="0"/>
          </a:p>
        </p:txBody>
      </p:sp>
    </p:spTree>
    <p:extLst>
      <p:ext uri="{BB962C8B-B14F-4D97-AF65-F5344CB8AC3E}">
        <p14:creationId xmlns:p14="http://schemas.microsoft.com/office/powerpoint/2010/main" val="224130080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3 – Guided Lab</a:t>
            </a:r>
            <a:r>
              <a:rPr lang="en-US" sz="1100" baseline="0" dirty="0"/>
              <a:t> 7: Tuning with Amazon SageMaker.</a:t>
            </a:r>
            <a:endParaRPr lang="en-US" sz="1100" dirty="0"/>
          </a:p>
        </p:txBody>
      </p:sp>
    </p:spTree>
    <p:extLst>
      <p:ext uri="{BB962C8B-B14F-4D97-AF65-F5344CB8AC3E}">
        <p14:creationId xmlns:p14="http://schemas.microsoft.com/office/powerpoint/2010/main" val="24769647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Model tuning is</a:t>
            </a:r>
            <a:r>
              <a:rPr lang="en-US" sz="1100" baseline="0" dirty="0"/>
              <a:t> important to find the best solution to your business problem.</a:t>
            </a:r>
          </a:p>
          <a:p>
            <a:pPr marL="171450" indent="-171450">
              <a:buFont typeface="Arial" panose="020B0604020202020204" pitchFamily="34" charset="0"/>
              <a:buChar char="•"/>
            </a:pPr>
            <a:r>
              <a:rPr lang="en-US" sz="1100" baseline="0" dirty="0"/>
              <a:t>Hyperparameters can be tuned for the model, optimizer, and data.</a:t>
            </a:r>
          </a:p>
          <a:p>
            <a:pPr marL="171450" indent="-171450">
              <a:buFont typeface="Arial" panose="020B0604020202020204" pitchFamily="34" charset="0"/>
              <a:buChar char="•"/>
            </a:pPr>
            <a:r>
              <a:rPr lang="en-US" sz="1100" baseline="0" dirty="0"/>
              <a:t>Amazon SageMaker can perform automatic hyperparameter tuning.</a:t>
            </a:r>
          </a:p>
          <a:p>
            <a:pPr marL="171450" indent="-171450">
              <a:buFont typeface="Arial" panose="020B0604020202020204" pitchFamily="34" charset="0"/>
              <a:buChar char="•"/>
            </a:pPr>
            <a:r>
              <a:rPr lang="en-US" sz="1100" baseline="0" dirty="0"/>
              <a:t>Overall model development can be accelerated by using Autopilot.</a:t>
            </a:r>
            <a:endParaRPr lang="en-US" sz="1100" dirty="0"/>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11233262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 is now time to review the module and wrap up with a knowledge check.</a:t>
            </a:r>
          </a:p>
        </p:txBody>
      </p:sp>
    </p:spTree>
    <p:extLst>
      <p:ext uri="{BB962C8B-B14F-4D97-AF65-F5344CB8AC3E}">
        <p14:creationId xmlns:p14="http://schemas.microsoft.com/office/powerpoint/2010/main" val="2235408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In summary, in this module, you learned how to:</a:t>
            </a:r>
          </a:p>
          <a:p>
            <a:pPr marL="0" lvl="0" indent="0">
              <a:buFont typeface="Arial" panose="020B0604020202020204" pitchFamily="34" charset="0"/>
              <a:buNone/>
            </a:pPr>
            <a:endParaRPr lang="en-US" dirty="0"/>
          </a:p>
          <a:p>
            <a:pPr marL="171450" lvl="0" indent="-171450">
              <a:buFont typeface="Arial" panose="020B0604020202020204" pitchFamily="34" charset="0"/>
              <a:buChar char="•"/>
            </a:pPr>
            <a:r>
              <a:rPr lang="en-US" dirty="0"/>
              <a:t>Formulate a problem from a business request </a:t>
            </a:r>
          </a:p>
          <a:p>
            <a:pPr marL="171450" lvl="0" indent="-171450">
              <a:buFont typeface="Arial" panose="020B0604020202020204" pitchFamily="34" charset="0"/>
              <a:buChar char="•"/>
            </a:pPr>
            <a:r>
              <a:rPr lang="en-US" dirty="0"/>
              <a:t>Obtain and secure data for machine learning (ML)</a:t>
            </a:r>
          </a:p>
          <a:p>
            <a:pPr marL="171450" lvl="0" indent="-171450">
              <a:buFont typeface="Arial" panose="020B0604020202020204" pitchFamily="34" charset="0"/>
              <a:buChar char="•"/>
            </a:pPr>
            <a:r>
              <a:rPr lang="en-US" dirty="0"/>
              <a:t>Build a Jupyter Notebook by using Amazon SageMaker</a:t>
            </a:r>
          </a:p>
          <a:p>
            <a:pPr marL="171450" lvl="0" indent="-171450">
              <a:buFont typeface="Arial" panose="020B0604020202020204" pitchFamily="34" charset="0"/>
              <a:buChar char="•"/>
            </a:pPr>
            <a:r>
              <a:rPr lang="en-US" dirty="0"/>
              <a:t>Outline the process for evaluating data</a:t>
            </a:r>
          </a:p>
          <a:p>
            <a:pPr marL="171450" lvl="0" indent="-171450">
              <a:buFont typeface="Arial" panose="020B0604020202020204" pitchFamily="34" charset="0"/>
              <a:buChar char="•"/>
            </a:pPr>
            <a:r>
              <a:rPr lang="en-US" dirty="0"/>
              <a:t>Explain why data must be preprocessed</a:t>
            </a:r>
          </a:p>
          <a:p>
            <a:pPr marL="171450" lvl="0" indent="-171450">
              <a:buFont typeface="Arial" panose="020B0604020202020204" pitchFamily="34" charset="0"/>
              <a:buChar char="•"/>
            </a:pPr>
            <a:r>
              <a:rPr lang="en-US" dirty="0"/>
              <a:t>Use open source tools to examine and preprocess data</a:t>
            </a:r>
          </a:p>
          <a:p>
            <a:pPr marL="171450" lvl="0" indent="-171450">
              <a:buFont typeface="Arial" panose="020B0604020202020204" pitchFamily="34" charset="0"/>
              <a:buChar char="•"/>
            </a:pPr>
            <a:r>
              <a:rPr lang="en-US" dirty="0"/>
              <a:t>Use Amazon SageMaker to train and host an ML model</a:t>
            </a:r>
          </a:p>
          <a:p>
            <a:pPr marL="171450" lvl="0" indent="-171450">
              <a:buFont typeface="Arial" panose="020B0604020202020204" pitchFamily="34" charset="0"/>
              <a:buChar char="•"/>
            </a:pPr>
            <a:r>
              <a:rPr lang="en-US" dirty="0"/>
              <a:t>Use cross-validation to test the performance of an ML model</a:t>
            </a:r>
          </a:p>
          <a:p>
            <a:pPr marL="171450" lvl="0" indent="-171450">
              <a:buFont typeface="Arial" panose="020B0604020202020204" pitchFamily="34" charset="0"/>
              <a:buChar char="•"/>
            </a:pPr>
            <a:r>
              <a:rPr lang="en-US" dirty="0"/>
              <a:t>Use a hosted model for inference </a:t>
            </a:r>
          </a:p>
          <a:p>
            <a:pPr marL="171450" lvl="0" indent="-171450">
              <a:buFont typeface="Arial" panose="020B0604020202020204" pitchFamily="34" charset="0"/>
              <a:buChar char="•"/>
            </a:pPr>
            <a:r>
              <a:rPr lang="en-US" dirty="0"/>
              <a:t>Create an Amazon SageMaker hyperparameter tuning job to optimize a model’s effectiveness </a:t>
            </a:r>
          </a:p>
          <a:p>
            <a:endParaRPr lang="en-US" sz="1100" dirty="0"/>
          </a:p>
        </p:txBody>
      </p:sp>
    </p:spTree>
    <p:extLst>
      <p:ext uri="{BB962C8B-B14F-4D97-AF65-F5344CB8AC3E}">
        <p14:creationId xmlns:p14="http://schemas.microsoft.com/office/powerpoint/2010/main" val="3123294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second dataset is a car evaluation database. This dataset is mostly text-based. You can use it to explore encoding categorical data, which converts the text values into numbers that can be processed through machine learning.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More information on the dataset can be found at </a:t>
            </a:r>
            <a:r>
              <a:rPr lang="en-US" sz="1100" u="sng" kern="1200" dirty="0">
                <a:solidFill>
                  <a:schemeClr val="tx1"/>
                </a:solidFill>
                <a:effectLst/>
                <a:latin typeface="+mn-lt"/>
                <a:ea typeface="+mn-ea"/>
                <a:cs typeface="+mn-cs"/>
                <a:hlinkClick r:id="rId3"/>
              </a:rPr>
              <a:t>https://archive.ics.uci.edu/ml/datasets/Car+Evaluation</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Dataset information</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Car Evaluation Database was derived from a simple hierarchical decision model. This model was originally developed for the demonstration of DEX, M. Bohanec, V. Rajkovic: Expert system for decision making. Sistemica 1(1), pp. 145-157, 1990.</a:t>
            </a:r>
          </a:p>
          <a:p>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Dua, D. and Graff, C. (2019). UCI Machine Learning Repository [http://archive.ics.uci.edu/ml]. Irvine, CA: University of California, School of Information and Computer Science. </a:t>
            </a:r>
            <a:endParaRPr lang="en-US" sz="1200" b="1" dirty="0">
              <a:latin typeface="+mn-lt"/>
            </a:endParaRPr>
          </a:p>
          <a:p>
            <a:endParaRPr lang="en-US" dirty="0"/>
          </a:p>
        </p:txBody>
      </p:sp>
    </p:spTree>
    <p:extLst>
      <p:ext uri="{BB962C8B-B14F-4D97-AF65-F5344CB8AC3E}">
        <p14:creationId xmlns:p14="http://schemas.microsoft.com/office/powerpoint/2010/main" val="25516332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It is now time to complete the knowledge check for this module.</a:t>
            </a:r>
            <a:endParaRPr lang="en-US" sz="1100" dirty="0"/>
          </a:p>
        </p:txBody>
      </p:sp>
    </p:spTree>
    <p:extLst>
      <p:ext uri="{BB962C8B-B14F-4D97-AF65-F5344CB8AC3E}">
        <p14:creationId xmlns:p14="http://schemas.microsoft.com/office/powerpoint/2010/main" val="16731974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that are covered in this module, you might find the following additional resources helpful:</a:t>
            </a:r>
          </a:p>
          <a:p>
            <a:pPr marL="171450" indent="-171450">
              <a:buFont typeface="Arial" panose="020B0604020202020204" pitchFamily="34" charset="0"/>
              <a:buChar char="•"/>
            </a:pPr>
            <a:r>
              <a:rPr lang="en-US" sz="1100" dirty="0"/>
              <a:t>&lt;insert hyperlink&gt;</a:t>
            </a:r>
          </a:p>
        </p:txBody>
      </p:sp>
    </p:spTree>
    <p:extLst>
      <p:ext uri="{BB962C8B-B14F-4D97-AF65-F5344CB8AC3E}">
        <p14:creationId xmlns:p14="http://schemas.microsoft.com/office/powerpoint/2010/main" val="42438234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third dataset is a biomedical dataset, which you will use in the lab. The question to answer is: </a:t>
            </a:r>
            <a:r>
              <a:rPr lang="en-US" sz="1100" i="1" kern="1200" dirty="0">
                <a:solidFill>
                  <a:schemeClr val="tx1"/>
                </a:solidFill>
                <a:effectLst/>
                <a:latin typeface="+mn-lt"/>
                <a:ea typeface="+mn-ea"/>
                <a:cs typeface="+mn-cs"/>
              </a:rPr>
              <a:t>Based on the biomechanical features, can you predict whether a patient has an abnormality?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will take this dataset through the entire end-to-end process. You will end with a trained model that is tuned, and that you can use to predict an outcome.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More information on this dataset can be found at: </a:t>
            </a:r>
            <a:r>
              <a:rPr lang="en-US" sz="1100" u="sng" kern="1200" dirty="0">
                <a:solidFill>
                  <a:schemeClr val="tx1"/>
                </a:solidFill>
                <a:effectLst/>
                <a:latin typeface="+mn-lt"/>
                <a:ea typeface="+mn-ea"/>
                <a:cs typeface="+mn-cs"/>
                <a:hlinkClick r:id="rId3"/>
              </a:rPr>
              <a:t>http://archive.ics.uci.edu/ml/datasets/vertebral%2Bcolumn</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Dataset information</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Dr. Henrique da Mota built this biomedical dataset during a medical residence period. He created it in the Group of Applied Research in Orthopaedics (GARO) of the Centre </a:t>
            </a:r>
            <a:r>
              <a:rPr lang="en-US" sz="1100" i="0" dirty="0"/>
              <a:t>Médico-Chirurgical de Réadaptation </a:t>
            </a:r>
            <a:r>
              <a:rPr lang="en-US" sz="1100" kern="1200" dirty="0">
                <a:solidFill>
                  <a:schemeClr val="tx1"/>
                </a:solidFill>
                <a:effectLst/>
                <a:latin typeface="+mn-lt"/>
                <a:ea typeface="+mn-ea"/>
                <a:cs typeface="+mn-cs"/>
              </a:rPr>
              <a:t>des Massues, Lyon, France.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data are organized in two different but related classification tasks. The first task consists of classifying patients as belonging to one of three categories: </a:t>
            </a:r>
            <a:r>
              <a:rPr lang="en-US" sz="1100" i="1" kern="1200" dirty="0">
                <a:solidFill>
                  <a:schemeClr val="tx1"/>
                </a:solidFill>
                <a:effectLst/>
                <a:latin typeface="+mn-lt"/>
                <a:ea typeface="+mn-ea"/>
                <a:cs typeface="+mn-cs"/>
              </a:rPr>
              <a:t>Normal</a:t>
            </a:r>
            <a:r>
              <a:rPr lang="en-US" sz="1100" kern="1200" dirty="0">
                <a:solidFill>
                  <a:schemeClr val="tx1"/>
                </a:solidFill>
                <a:effectLst/>
                <a:latin typeface="+mn-lt"/>
                <a:ea typeface="+mn-ea"/>
                <a:cs typeface="+mn-cs"/>
              </a:rPr>
              <a:t> (100 patients), </a:t>
            </a:r>
            <a:r>
              <a:rPr lang="en-US" sz="1100" i="1" kern="1200" dirty="0">
                <a:solidFill>
                  <a:schemeClr val="tx1"/>
                </a:solidFill>
                <a:effectLst/>
                <a:latin typeface="+mn-lt"/>
                <a:ea typeface="+mn-ea"/>
                <a:cs typeface="+mn-cs"/>
              </a:rPr>
              <a:t>Disk Hernia </a:t>
            </a:r>
            <a:r>
              <a:rPr lang="en-US" sz="1100" kern="1200" dirty="0">
                <a:solidFill>
                  <a:schemeClr val="tx1"/>
                </a:solidFill>
                <a:effectLst/>
                <a:latin typeface="+mn-lt"/>
                <a:ea typeface="+mn-ea"/>
                <a:cs typeface="+mn-cs"/>
              </a:rPr>
              <a:t>(60 patients), and </a:t>
            </a:r>
            <a:r>
              <a:rPr lang="en-US" sz="1100" i="1" kern="1200" dirty="0">
                <a:solidFill>
                  <a:schemeClr val="tx1"/>
                </a:solidFill>
                <a:effectLst/>
                <a:latin typeface="+mn-lt"/>
                <a:ea typeface="+mn-ea"/>
                <a:cs typeface="+mn-cs"/>
              </a:rPr>
              <a:t>Spondylolisthesis</a:t>
            </a:r>
            <a:r>
              <a:rPr lang="en-US" sz="1100" kern="1200" dirty="0">
                <a:solidFill>
                  <a:schemeClr val="tx1"/>
                </a:solidFill>
                <a:effectLst/>
                <a:latin typeface="+mn-lt"/>
                <a:ea typeface="+mn-ea"/>
                <a:cs typeface="+mn-cs"/>
              </a:rPr>
              <a:t> (150 patients).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the second task, the categories </a:t>
            </a:r>
            <a:r>
              <a:rPr lang="en-US" sz="1100" i="1" kern="1200" dirty="0">
                <a:solidFill>
                  <a:schemeClr val="tx1"/>
                </a:solidFill>
                <a:effectLst/>
                <a:latin typeface="+mn-lt"/>
                <a:ea typeface="+mn-ea"/>
                <a:cs typeface="+mn-cs"/>
              </a:rPr>
              <a:t>Disk Hernia </a:t>
            </a:r>
            <a:r>
              <a:rPr lang="en-US" sz="1100" kern="1200" dirty="0">
                <a:solidFill>
                  <a:schemeClr val="tx1"/>
                </a:solidFill>
                <a:effectLst/>
                <a:latin typeface="+mn-lt"/>
                <a:ea typeface="+mn-ea"/>
                <a:cs typeface="+mn-cs"/>
              </a:rPr>
              <a:t>and </a:t>
            </a:r>
            <a:r>
              <a:rPr lang="en-US" sz="1100" i="1" kern="1200" dirty="0">
                <a:solidFill>
                  <a:schemeClr val="tx1"/>
                </a:solidFill>
                <a:effectLst/>
                <a:latin typeface="+mn-lt"/>
                <a:ea typeface="+mn-ea"/>
                <a:cs typeface="+mn-cs"/>
              </a:rPr>
              <a:t>Spondylolisthesis</a:t>
            </a:r>
            <a:r>
              <a:rPr lang="en-US" sz="1100" kern="1200" dirty="0">
                <a:solidFill>
                  <a:schemeClr val="tx1"/>
                </a:solidFill>
                <a:effectLst/>
                <a:latin typeface="+mn-lt"/>
                <a:ea typeface="+mn-ea"/>
                <a:cs typeface="+mn-cs"/>
              </a:rPr>
              <a:t> are merged into a single category that is labeled as </a:t>
            </a:r>
            <a:r>
              <a:rPr lang="en-US" sz="1100" i="1" kern="1200" dirty="0">
                <a:solidFill>
                  <a:schemeClr val="tx1"/>
                </a:solidFill>
                <a:effectLst/>
                <a:latin typeface="+mn-lt"/>
                <a:ea typeface="+mn-ea"/>
                <a:cs typeface="+mn-cs"/>
              </a:rPr>
              <a:t>abnormal</a:t>
            </a:r>
            <a:r>
              <a:rPr lang="en-US" sz="1100" kern="1200" dirty="0">
                <a:solidFill>
                  <a:schemeClr val="tx1"/>
                </a:solidFill>
                <a:effectLst/>
                <a:latin typeface="+mn-lt"/>
                <a:ea typeface="+mn-ea"/>
                <a:cs typeface="+mn-cs"/>
              </a:rPr>
              <a:t>. Thus, the second task consists of classifying patients as belonging to one of two categories: </a:t>
            </a:r>
            <a:r>
              <a:rPr lang="en-US" sz="1100" i="1" kern="1200" dirty="0">
                <a:solidFill>
                  <a:schemeClr val="tx1"/>
                </a:solidFill>
                <a:effectLst/>
                <a:latin typeface="+mn-lt"/>
                <a:ea typeface="+mn-ea"/>
                <a:cs typeface="+mn-cs"/>
              </a:rPr>
              <a:t>Normal</a:t>
            </a:r>
            <a:r>
              <a:rPr lang="en-US" sz="1100" kern="1200" dirty="0">
                <a:solidFill>
                  <a:schemeClr val="tx1"/>
                </a:solidFill>
                <a:effectLst/>
                <a:latin typeface="+mn-lt"/>
                <a:ea typeface="+mn-ea"/>
                <a:cs typeface="+mn-cs"/>
              </a:rPr>
              <a:t> (100 patients) or </a:t>
            </a:r>
            <a:r>
              <a:rPr lang="en-US" sz="1100" i="1" u="none" kern="1200" dirty="0">
                <a:solidFill>
                  <a:schemeClr val="tx1"/>
                </a:solidFill>
                <a:effectLst/>
                <a:latin typeface="+mn-lt"/>
                <a:ea typeface="+mn-ea"/>
                <a:cs typeface="+mn-cs"/>
              </a:rPr>
              <a:t>Abnormal</a:t>
            </a:r>
            <a:r>
              <a:rPr lang="en-US" sz="1100" kern="1200" dirty="0">
                <a:solidFill>
                  <a:schemeClr val="tx1"/>
                </a:solidFill>
                <a:effectLst/>
                <a:latin typeface="+mn-lt"/>
                <a:ea typeface="+mn-ea"/>
                <a:cs typeface="+mn-cs"/>
              </a:rPr>
              <a:t> (210 patients).</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Citation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Dua, D. and Graff, C. (2019). UCI Machine Learning Repository [http://archive.ics.uci.edu/ml]. Irvine, CA: University of California, School of Information and Computer Science. </a:t>
            </a:r>
            <a:endParaRPr lang="en-US" sz="1100" b="1" dirty="0"/>
          </a:p>
          <a:p>
            <a:endParaRPr lang="en-US" sz="11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043967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are as follows.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Business problems must</a:t>
            </a:r>
            <a:r>
              <a:rPr lang="en-US" sz="1100" baseline="0" dirty="0"/>
              <a:t> be converted into an ML problem. Questions to ask include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t>Have we asked why enough times to get a solid business problem statement and know why it is important?</a:t>
            </a:r>
            <a:endParaRPr lang="en-US" sz="1100" dirty="0"/>
          </a:p>
          <a:p>
            <a:pPr marL="628650" lvl="1" indent="-171450">
              <a:buFont typeface="Arial" panose="020B0604020202020204" pitchFamily="34" charset="0"/>
              <a:buChar char="•"/>
            </a:pPr>
            <a:r>
              <a:rPr lang="en-US" sz="1100" baseline="0" dirty="0"/>
              <a:t>Can you measure the outcome or impact if your solution is implemented?</a:t>
            </a:r>
          </a:p>
          <a:p>
            <a:pPr marL="628650" lvl="1" indent="-171450">
              <a:buFont typeface="Arial" panose="020B0604020202020204" pitchFamily="34" charset="0"/>
              <a:buChar char="•"/>
            </a:pPr>
            <a:endParaRPr lang="en-US" sz="1100" baseline="0" dirty="0"/>
          </a:p>
          <a:p>
            <a:pPr marL="171450" lvl="0" indent="-171450">
              <a:buFont typeface="Arial" panose="020B0604020202020204" pitchFamily="34" charset="0"/>
              <a:buChar char="•"/>
            </a:pPr>
            <a:r>
              <a:rPr lang="en-US" sz="1100" baseline="0" dirty="0"/>
              <a:t>Most business problems fall into one of two categories –</a:t>
            </a:r>
          </a:p>
          <a:p>
            <a:pPr marL="628650" lvl="1" indent="-171450">
              <a:buFont typeface="Arial" panose="020B0604020202020204" pitchFamily="34" charset="0"/>
              <a:buChar char="•"/>
            </a:pPr>
            <a:r>
              <a:rPr lang="en-US" sz="1100" baseline="0" dirty="0"/>
              <a:t>Classification (binary or multi): Does the target belong to a class?</a:t>
            </a:r>
          </a:p>
          <a:p>
            <a:pPr marL="628650" lvl="1" indent="-171450">
              <a:buFont typeface="Arial" panose="020B0604020202020204" pitchFamily="34" charset="0"/>
              <a:buChar char="•"/>
            </a:pPr>
            <a:r>
              <a:rPr lang="en-US" sz="1100" baseline="0" dirty="0"/>
              <a:t>Regression: Can you predict a numerical value?</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04859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2: Collecting and securing data.</a:t>
            </a:r>
          </a:p>
        </p:txBody>
      </p:sp>
    </p:spTree>
    <p:extLst>
      <p:ext uri="{BB962C8B-B14F-4D97-AF65-F5344CB8AC3E}">
        <p14:creationId xmlns:p14="http://schemas.microsoft.com/office/powerpoint/2010/main" val="730097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section, you will explore some of the techniques and challenges involved with collecting and securing the data that you need machine learning.</a:t>
            </a:r>
          </a:p>
        </p:txBody>
      </p:sp>
    </p:spTree>
    <p:extLst>
      <p:ext uri="{BB962C8B-B14F-4D97-AF65-F5344CB8AC3E}">
        <p14:creationId xmlns:p14="http://schemas.microsoft.com/office/powerpoint/2010/main" val="4093610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effectLst/>
                <a:latin typeface="Calibri" panose="020F0502020204030204" pitchFamily="34" charset="0"/>
                <a:ea typeface="Calibri" panose="020F0502020204030204" pitchFamily="34" charset="0"/>
                <a:cs typeface="Times New Roman" panose="02020603050405020304" pitchFamily="18" charset="0"/>
              </a:rPr>
              <a:t>Recall the original example about predicting credit card fraud. </a:t>
            </a:r>
            <a:r>
              <a:rPr lang="en-US" sz="1100" kern="1200" dirty="0">
                <a:solidFill>
                  <a:schemeClr val="tx1"/>
                </a:solidFill>
                <a:effectLst/>
                <a:latin typeface="+mn-lt"/>
                <a:ea typeface="+mn-ea"/>
                <a:cs typeface="+mn-cs"/>
              </a:rPr>
              <a:t>You formulated the problem. However, what data do you need to train your model to reach the intended output—and subsequently, your specified business outcome? Do you have access to that data? If so, how much data do you have, and where is it? What solution can you use to bring all this data into one centralized repository? Answering these questions is essential at this stage. </a:t>
            </a:r>
          </a:p>
          <a:p>
            <a:endParaRPr lang="en-US" dirty="0"/>
          </a:p>
        </p:txBody>
      </p:sp>
    </p:spTree>
    <p:extLst>
      <p:ext uri="{BB962C8B-B14F-4D97-AF65-F5344CB8AC3E}">
        <p14:creationId xmlns:p14="http://schemas.microsoft.com/office/powerpoint/2010/main" val="2748414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obtain data from several places. </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Private dat</a:t>
            </a:r>
            <a:r>
              <a:rPr lang="en-US" sz="1100" kern="1200" dirty="0">
                <a:solidFill>
                  <a:schemeClr val="tx1"/>
                </a:solidFill>
                <a:effectLst/>
                <a:latin typeface="+mn-lt"/>
                <a:ea typeface="+mn-ea"/>
                <a:cs typeface="+mn-cs"/>
              </a:rPr>
              <a:t>a is data that you (or your customers) have in various existing systems. Everything from log files to customer invoice databases can be useful, depending on the problem that you want to solve. In some cases, data is found in many different systems. </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Commercial data</a:t>
            </a:r>
            <a:r>
              <a:rPr lang="en-US" sz="1100" kern="1200" dirty="0">
                <a:solidFill>
                  <a:schemeClr val="tx1"/>
                </a:solidFill>
                <a:effectLst/>
                <a:latin typeface="+mn-lt"/>
                <a:ea typeface="+mn-ea"/>
                <a:cs typeface="+mn-cs"/>
              </a:rPr>
              <a:t> is data that a commercial entity collected and made available. Companies such as Reuters, Change Healthcare, Dun &amp; Bradstreet, and Foursquare maintain databases that you can subscribe to. These databases include curated news stories, anonymized healthcare transactions, global business records, and location data. Supplementing your own data with commercial data can provide useful insights that you would not have otherwise.</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Open-source data </a:t>
            </a:r>
            <a:r>
              <a:rPr lang="en-US" sz="1100" kern="1200" dirty="0">
                <a:solidFill>
                  <a:schemeClr val="tx1"/>
                </a:solidFill>
                <a:effectLst/>
                <a:latin typeface="+mn-lt"/>
                <a:ea typeface="+mn-ea"/>
                <a:cs typeface="+mn-cs"/>
              </a:rPr>
              <a:t>comprises many different open-source datasets that range from scientific information to movie reviews. These datasets are usually available for use in research or for teaching purposes. You can find open-source datasets hosted by AWS, Kaggle, and the UC Irvine Machine Learning Repository. Government and health organizations are other sources of data that might be useful.</a:t>
            </a:r>
          </a:p>
          <a:p>
            <a:pPr marL="171450" lvl="0" indent="-171450">
              <a:buFont typeface="Arial" panose="020B0604020202020204" pitchFamily="34" charset="0"/>
              <a:buChar char="•"/>
            </a:pPr>
            <a:endParaRPr lang="en-US" b="1" dirty="0"/>
          </a:p>
        </p:txBody>
      </p:sp>
    </p:spTree>
    <p:extLst>
      <p:ext uri="{BB962C8B-B14F-4D97-AF65-F5344CB8AC3E}">
        <p14:creationId xmlns:p14="http://schemas.microsoft.com/office/powerpoint/2010/main" val="108552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introduces and describes a typical process for handling a machine learning problem. A machine learning pipeline can be applied to many machine learning problems. This module focuses on supervised learning, but the process that you learn in this module can be adapted to other types of machine learning.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module includes several guided hands-on labs, which enable you to practice what you learn. It also offers a challenge lab where you can explore on your own.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endParaRPr lang="en-US" sz="1100" b="0" u="none" kern="1200" dirty="0">
              <a:solidFill>
                <a:schemeClr val="tx1"/>
              </a:solidFill>
              <a:effectLst/>
              <a:latin typeface="+mn-lt"/>
              <a:ea typeface="+mn-ea"/>
              <a:cs typeface="+mn-cs"/>
            </a:endParaRPr>
          </a:p>
          <a:p>
            <a:endParaRPr lang="en-US" sz="1200" b="0" u="non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Supervised machine learning problems need much data—also called observations—for which you know the target answer or prediction. This kind of data is called </a:t>
            </a:r>
            <a:r>
              <a:rPr lang="en-US" sz="1100" i="1" kern="1200" dirty="0">
                <a:solidFill>
                  <a:schemeClr val="tx1"/>
                </a:solidFill>
                <a:effectLst/>
                <a:latin typeface="+mn-lt"/>
                <a:ea typeface="+mn-ea"/>
                <a:cs typeface="+mn-cs"/>
              </a:rPr>
              <a:t>labeled data</a:t>
            </a:r>
            <a:r>
              <a:rPr lang="en-US" sz="1100" kern="1200" dirty="0">
                <a:solidFill>
                  <a:schemeClr val="tx1"/>
                </a:solidFill>
                <a:effectLst/>
                <a:latin typeface="+mn-lt"/>
                <a:ea typeface="+mn-ea"/>
                <a:cs typeface="+mn-cs"/>
              </a:rPr>
              <a:t>. Each observation in your data is made up of two elements: the </a:t>
            </a:r>
            <a:r>
              <a:rPr lang="en-US" sz="1100" i="1" kern="1200" dirty="0">
                <a:solidFill>
                  <a:schemeClr val="tx1"/>
                </a:solidFill>
                <a:effectLst/>
                <a:latin typeface="+mn-lt"/>
                <a:ea typeface="+mn-ea"/>
                <a:cs typeface="+mn-cs"/>
              </a:rPr>
              <a:t>target</a:t>
            </a:r>
            <a:r>
              <a:rPr lang="en-US" sz="1100" kern="1200" dirty="0">
                <a:solidFill>
                  <a:schemeClr val="tx1"/>
                </a:solidFill>
                <a:effectLst/>
                <a:latin typeface="+mn-lt"/>
                <a:ea typeface="+mn-ea"/>
                <a:cs typeface="+mn-cs"/>
              </a:rPr>
              <a:t> and the </a:t>
            </a:r>
            <a:r>
              <a:rPr lang="en-US" sz="1100" i="1" kern="1200" dirty="0">
                <a:solidFill>
                  <a:schemeClr val="tx1"/>
                </a:solidFill>
                <a:effectLst/>
                <a:latin typeface="+mn-lt"/>
                <a:ea typeface="+mn-ea"/>
                <a:cs typeface="+mn-cs"/>
              </a:rPr>
              <a:t>features</a:t>
            </a:r>
            <a:r>
              <a:rPr lang="en-US" sz="1100" kern="1200" dirty="0">
                <a:solidFill>
                  <a:schemeClr val="tx1"/>
                </a:solidFill>
                <a:effectLst/>
                <a:latin typeface="+mn-lt"/>
                <a:ea typeface="+mn-ea"/>
                <a:cs typeface="+mn-cs"/>
              </a:rPr>
              <a:t>. The target is the answer that you want to predict. In the credit card transaction example, the target of any given observation is either </a:t>
            </a:r>
            <a:r>
              <a:rPr lang="en-US" sz="1100" i="1" kern="1200" dirty="0">
                <a:solidFill>
                  <a:schemeClr val="tx1"/>
                </a:solidFill>
                <a:effectLst/>
                <a:latin typeface="+mn-lt"/>
                <a:ea typeface="+mn-ea"/>
                <a:cs typeface="+mn-cs"/>
              </a:rPr>
              <a:t>fraud</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not fraud</a:t>
            </a:r>
            <a:r>
              <a:rPr lang="en-US" sz="1100" kern="1200" dirty="0">
                <a:solidFill>
                  <a:schemeClr val="tx1"/>
                </a:solidFill>
                <a:effectLst/>
                <a:latin typeface="+mn-lt"/>
                <a:ea typeface="+mn-ea"/>
                <a:cs typeface="+mn-cs"/>
              </a:rPr>
              <a:t>. A feature is an attribute of the example that can be used to identify patterns to predict the target answer. A feature in the credit card example might be the </a:t>
            </a:r>
            <a:r>
              <a:rPr lang="en-US" sz="1100" i="1" kern="1200" dirty="0">
                <a:solidFill>
                  <a:schemeClr val="tx1"/>
                </a:solidFill>
                <a:effectLst/>
                <a:latin typeface="+mn-lt"/>
                <a:ea typeface="+mn-ea"/>
                <a:cs typeface="+mn-cs"/>
              </a:rPr>
              <a:t>date of transaction</a:t>
            </a:r>
            <a:r>
              <a:rPr lang="en-US" sz="1100" kern="1200" dirty="0">
                <a:solidFill>
                  <a:schemeClr val="tx1"/>
                </a:solidFill>
                <a:effectLst/>
                <a:latin typeface="+mn-lt"/>
                <a:ea typeface="+mn-ea"/>
                <a:cs typeface="+mn-cs"/>
              </a:rPr>
              <a:t>, the </a:t>
            </a:r>
            <a:r>
              <a:rPr lang="en-US" sz="1100" i="1" kern="1200" dirty="0">
                <a:solidFill>
                  <a:schemeClr val="tx1"/>
                </a:solidFill>
                <a:effectLst/>
                <a:latin typeface="+mn-lt"/>
                <a:ea typeface="+mn-ea"/>
                <a:cs typeface="+mn-cs"/>
              </a:rPr>
              <a:t>vendor</a:t>
            </a:r>
            <a:r>
              <a:rPr lang="en-US" sz="1100" kern="1200" dirty="0">
                <a:solidFill>
                  <a:schemeClr val="tx1"/>
                </a:solidFill>
                <a:effectLst/>
                <a:latin typeface="+mn-lt"/>
                <a:ea typeface="+mn-ea"/>
                <a:cs typeface="+mn-cs"/>
              </a:rPr>
              <a:t>, or the </a:t>
            </a:r>
            <a:r>
              <a:rPr lang="en-US" sz="1100" i="1" kern="1200" dirty="0">
                <a:solidFill>
                  <a:schemeClr val="tx1"/>
                </a:solidFill>
                <a:effectLst/>
                <a:latin typeface="+mn-lt"/>
                <a:ea typeface="+mn-ea"/>
                <a:cs typeface="+mn-cs"/>
              </a:rPr>
              <a:t>amount, in dollars, of the transaction</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might wonder about the source of the target, </a:t>
            </a:r>
            <a:r>
              <a:rPr lang="en-US" sz="1100" i="1" kern="1200" dirty="0">
                <a:solidFill>
                  <a:schemeClr val="tx1"/>
                </a:solidFill>
                <a:effectLst/>
                <a:latin typeface="+mn-lt"/>
                <a:ea typeface="+mn-ea"/>
                <a:cs typeface="+mn-cs"/>
              </a:rPr>
              <a:t>fraud</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not fraud</a:t>
            </a:r>
            <a:r>
              <a:rPr lang="en-US" sz="1100" kern="1200" dirty="0">
                <a:solidFill>
                  <a:schemeClr val="tx1"/>
                </a:solidFill>
                <a:effectLst/>
                <a:latin typeface="+mn-lt"/>
                <a:ea typeface="+mn-ea"/>
                <a:cs typeface="+mn-cs"/>
              </a:rPr>
              <a:t>. Typically, this information is discovered after the transaction is complete and the actual card owner notices a fraudulent transaction on their statement. This information is then recorded with the transaction so it can be used to train a future model.</a:t>
            </a:r>
          </a:p>
          <a:p>
            <a:endParaRPr lang="en-US" dirty="0"/>
          </a:p>
        </p:txBody>
      </p:sp>
    </p:spTree>
    <p:extLst>
      <p:ext uri="{BB962C8B-B14F-4D97-AF65-F5344CB8AC3E}">
        <p14:creationId xmlns:p14="http://schemas.microsoft.com/office/powerpoint/2010/main" val="748670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now know about the elements of an ML dataset. Recall a previous question: </a:t>
            </a:r>
            <a:r>
              <a:rPr lang="en-US" sz="1100" i="1" dirty="0"/>
              <a:t>W</a:t>
            </a:r>
            <a:r>
              <a:rPr lang="en-US" sz="1100" i="1" kern="1200" dirty="0">
                <a:solidFill>
                  <a:schemeClr val="tx1"/>
                </a:solidFill>
                <a:effectLst/>
                <a:latin typeface="+mn-lt"/>
                <a:ea typeface="+mn-ea"/>
                <a:cs typeface="+mn-cs"/>
              </a:rPr>
              <a:t>hat data do you need to train your model to reach the intended output, and subsequently, your intended business outcome? </a:t>
            </a:r>
            <a:r>
              <a:rPr lang="en-US" sz="1100" kern="1200" dirty="0">
                <a:solidFill>
                  <a:schemeClr val="tx1"/>
                </a:solidFill>
                <a:effectLst/>
                <a:latin typeface="+mn-lt"/>
                <a:ea typeface="+mn-ea"/>
                <a:cs typeface="+mn-cs"/>
              </a:rPr>
              <a:t>This example depicts a stage in</a:t>
            </a: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 the ML pipeline when it’s vital to get domain expertise to help you answer this question. With domain knowledge, you can begin to determine the features and target data that your model needs to make accurate predictions.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Your data should be representative of the data that you are going to have when you use the model to make a prediction. For example, if you want to predict credit card fraud, you must collect both positive data (fraudulent transactions) and negative data (non-fraudulent transactions). The ML algorithm must have both types of data so that it can find patterns that distinguish between the two types. For example, suppose that the average amount of fraudulent transactions is actually 3 percent. However, your training dataset includes only a small fraction of fraudulent observations, say 0.4 percent. In this scenario, it might be difficult for your model to correctly learn patterns for fraudulent transactions that it might encounter in production.</a:t>
            </a:r>
          </a:p>
          <a:p>
            <a:r>
              <a:rPr lang="en-US" sz="1100" kern="1200" dirty="0">
                <a:solidFill>
                  <a:schemeClr val="tx1"/>
                </a:solidFill>
                <a:effectLst/>
                <a:latin typeface="+mn-lt"/>
                <a:ea typeface="+mn-ea"/>
                <a:cs typeface="+mn-cs"/>
              </a:rPr>
              <a:t> </a:t>
            </a:r>
          </a:p>
          <a:p>
            <a:endParaRPr lang="en-US" sz="105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79396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has many different services where you can find or store your data. You might use some of the following key services.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Amazon Simple Storage Service (Amazon S3) is </a:t>
            </a:r>
            <a:r>
              <a:rPr lang="en-US" sz="1100" i="1" kern="1200" dirty="0">
                <a:solidFill>
                  <a:schemeClr val="tx1"/>
                </a:solidFill>
                <a:effectLst/>
                <a:latin typeface="+mn-lt"/>
                <a:ea typeface="+mn-ea"/>
                <a:cs typeface="+mn-cs"/>
              </a:rPr>
              <a:t>object-level storage</a:t>
            </a:r>
            <a:r>
              <a:rPr lang="en-US" sz="1100" kern="1200" dirty="0">
                <a:solidFill>
                  <a:schemeClr val="tx1"/>
                </a:solidFill>
                <a:effectLst/>
                <a:latin typeface="+mn-lt"/>
                <a:ea typeface="+mn-ea"/>
                <a:cs typeface="+mn-cs"/>
              </a:rPr>
              <a:t>. Thus, if you want to change part of a stored object or file, you must make the change and then re-upload the entire modified file. Amazon S3 enables you to store as much data as you want, in the aggregate that you want. However, individual objects cannot be larger than 5 TB.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default, data in Amazon S3 is stored redundantly across multiple facilities and multiple devices in each facility. You can access Amazon S3 through the web-based AWS Management Console or programmatically through application programming interfaces (APIs) and software development kits (SDKs). You can also use third-party solutions (which use APIs and SDKs). Amazon S3 includes </a:t>
            </a:r>
            <a:r>
              <a:rPr lang="en-US" sz="1100" i="1" kern="1200" dirty="0">
                <a:solidFill>
                  <a:schemeClr val="tx1"/>
                </a:solidFill>
                <a:effectLst/>
                <a:latin typeface="+mn-lt"/>
                <a:ea typeface="+mn-ea"/>
                <a:cs typeface="+mn-cs"/>
              </a:rPr>
              <a:t>event notifications</a:t>
            </a:r>
            <a:r>
              <a:rPr lang="en-US" sz="1100" kern="1200" dirty="0">
                <a:solidFill>
                  <a:schemeClr val="tx1"/>
                </a:solidFill>
                <a:effectLst/>
                <a:latin typeface="+mn-lt"/>
                <a:ea typeface="+mn-ea"/>
                <a:cs typeface="+mn-cs"/>
              </a:rPr>
              <a:t> that enable you to set up automatic notifications when certain events occur. An example of such an event might be an object that is uploaded to or deleted from a specific bucket. Those notifications can be sent to you, or they can be used to trigger other processes, such as AWS Lambda scripts.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When your training data is in Amazon S3, you might plan to run training jobs several times with different algorithms and parameters. For these runs, consider trying Amazon FSx for Lustre, a file system service. FSx for Lustre speeds up your training jobs by serving your Amazon S3 data to Amazon SageMaker at high speeds. The first time that you run a training job, FSx for Lustre automatically copies data from Amazon S3 and makes it available to Amazon SageMaker. You can use the same Amazon FSx file system for subsequent iterations of training jobs, which prevents repeated downloads of common Amazon S3 objects.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Alternatively, if your training data is in Amazon Elastic File System (Amazon EFS), you should use it as your training data source. Amazon EFS has the benefit of directly launching your training jobs from the service without the need for data movement. The result is faster training start times. When data scientists have home directories in Amazon EFS, they can quickly iterate on their models. They can bring in new data, share data with colleagues, and experiment with including different fields or labels in their dataset. For example, data scientists can use a Jupyter notebook to do initial cleansing on a training set and  launch a training job from Amazon SageMaker. They then can use their notebook to drop a column and re-launch the training job, and they can compare the resulting models to see which one works better.</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might find data in many other places in AWS. These sources include Amazon Relational Database Service (Amazon RDS), Amazon Redshift (which is a managed data warehouse service), and Amazon Timestream. Amazon Timestream is a managed time-series database that is designed specifically to handle large amounts of Internet of Things (IoT) data. You can even spin up your own EC2 instances and host your own database.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must be able to extract useful data from these sources when you assemble your data for machine learning, which is the next topic.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3655991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Data is typically spread across many different systems and data providers. The challenge is to bring all these data sources together into something that a machine learning model can consume.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steps in an extract, transform, and load (ETL) process are defined as follows.</a:t>
            </a:r>
          </a:p>
          <a:p>
            <a:r>
              <a:rPr lang="en-US" sz="1100" b="1" u="none" strike="noStrike"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u="sng" kern="1200" dirty="0">
                <a:solidFill>
                  <a:schemeClr val="tx1"/>
                </a:solidFill>
                <a:effectLst/>
                <a:latin typeface="+mn-lt"/>
                <a:ea typeface="+mn-ea"/>
                <a:cs typeface="+mn-cs"/>
              </a:rPr>
              <a:t>E</a:t>
            </a:r>
            <a:r>
              <a:rPr lang="en-US" sz="1100" b="1" kern="1200" dirty="0">
                <a:solidFill>
                  <a:schemeClr val="tx1"/>
                </a:solidFill>
                <a:effectLst/>
                <a:latin typeface="+mn-lt"/>
                <a:ea typeface="+mn-ea"/>
                <a:cs typeface="+mn-cs"/>
              </a:rPr>
              <a:t>xtract – </a:t>
            </a:r>
            <a:r>
              <a:rPr lang="en-US" sz="1100" kern="1200" dirty="0">
                <a:solidFill>
                  <a:schemeClr val="tx1"/>
                </a:solidFill>
                <a:effectLst/>
                <a:latin typeface="+mn-lt"/>
                <a:ea typeface="+mn-ea"/>
                <a:cs typeface="+mn-cs"/>
              </a:rPr>
              <a:t>Pull the data from the sources to a single location.</a:t>
            </a:r>
          </a:p>
          <a:p>
            <a:pPr marL="171450" indent="-171450">
              <a:buFont typeface="Arial" panose="020B0604020202020204" pitchFamily="34" charset="0"/>
              <a:buChar char="•"/>
            </a:pPr>
            <a:r>
              <a:rPr lang="en-US" sz="1100" b="1" u="sng" kern="1200" dirty="0">
                <a:solidFill>
                  <a:schemeClr val="tx1"/>
                </a:solidFill>
                <a:effectLst/>
                <a:latin typeface="+mn-lt"/>
                <a:ea typeface="+mn-ea"/>
                <a:cs typeface="+mn-cs"/>
              </a:rPr>
              <a:t>T</a:t>
            </a:r>
            <a:r>
              <a:rPr lang="en-US" sz="1100" b="1" kern="1200" dirty="0">
                <a:solidFill>
                  <a:schemeClr val="tx1"/>
                </a:solidFill>
                <a:effectLst/>
                <a:latin typeface="+mn-lt"/>
                <a:ea typeface="+mn-ea"/>
                <a:cs typeface="+mn-cs"/>
              </a:rPr>
              <a:t>ransform – </a:t>
            </a:r>
            <a:r>
              <a:rPr lang="en-US" sz="1100" kern="1200" dirty="0">
                <a:solidFill>
                  <a:schemeClr val="tx1"/>
                </a:solidFill>
                <a:effectLst/>
                <a:latin typeface="+mn-lt"/>
                <a:ea typeface="+mn-ea"/>
                <a:cs typeface="+mn-cs"/>
              </a:rPr>
              <a:t>During extraction, the data might need to be modified, matching records might need to be combined, or other transformations might be necessary.</a:t>
            </a:r>
          </a:p>
          <a:p>
            <a:pPr marL="171450" indent="-171450">
              <a:buFont typeface="Arial" panose="020B0604020202020204" pitchFamily="34" charset="0"/>
              <a:buChar char="•"/>
            </a:pPr>
            <a:r>
              <a:rPr lang="en-US" sz="1100" b="1" u="sng" kern="1200" dirty="0">
                <a:solidFill>
                  <a:schemeClr val="tx1"/>
                </a:solidFill>
                <a:effectLst/>
                <a:latin typeface="+mn-lt"/>
                <a:ea typeface="+mn-ea"/>
                <a:cs typeface="+mn-cs"/>
              </a:rPr>
              <a:t>L</a:t>
            </a:r>
            <a:r>
              <a:rPr lang="en-US" sz="1100" b="1" kern="1200" dirty="0">
                <a:solidFill>
                  <a:schemeClr val="tx1"/>
                </a:solidFill>
                <a:effectLst/>
                <a:latin typeface="+mn-lt"/>
                <a:ea typeface="+mn-ea"/>
                <a:cs typeface="+mn-cs"/>
              </a:rPr>
              <a:t>oad – </a:t>
            </a:r>
            <a:r>
              <a:rPr lang="en-US" sz="1100" kern="1200" dirty="0">
                <a:solidFill>
                  <a:schemeClr val="tx1"/>
                </a:solidFill>
                <a:effectLst/>
                <a:latin typeface="+mn-lt"/>
                <a:ea typeface="+mn-ea"/>
                <a:cs typeface="+mn-cs"/>
              </a:rPr>
              <a:t>Finally, the data is loaded into a repository, such as Amazon S3 or Amazon Athena.</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typical ETL framework has several components. From the diagram, these components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Crawler – </a:t>
            </a:r>
            <a:r>
              <a:rPr lang="en-US" sz="1100" kern="1200" dirty="0">
                <a:solidFill>
                  <a:schemeClr val="tx1"/>
                </a:solidFill>
                <a:effectLst/>
                <a:latin typeface="+mn-lt"/>
                <a:ea typeface="+mn-ea"/>
                <a:cs typeface="+mn-cs"/>
              </a:rPr>
              <a:t>A program that connects to a data store (source or target). It progresses through a prioritized list of classifiers to determine the schema for your data, and creates metadata tables in the AWS Glue Data Catalog.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Job – </a:t>
            </a:r>
            <a:r>
              <a:rPr lang="en-US" sz="1100" kern="1200" dirty="0">
                <a:solidFill>
                  <a:schemeClr val="tx1"/>
                </a:solidFill>
                <a:effectLst/>
                <a:latin typeface="+mn-lt"/>
                <a:ea typeface="+mn-ea"/>
                <a:cs typeface="+mn-cs"/>
              </a:rPr>
              <a:t>The business logic that is required to perform ETL work.</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Schedule or event – </a:t>
            </a:r>
            <a:r>
              <a:rPr lang="en-US" sz="1100" kern="1200" dirty="0">
                <a:solidFill>
                  <a:schemeClr val="tx1"/>
                </a:solidFill>
                <a:effectLst/>
                <a:latin typeface="+mn-lt"/>
                <a:ea typeface="+mn-ea"/>
                <a:cs typeface="+mn-cs"/>
              </a:rPr>
              <a:t>A scheduling service that periodically runs the ETL process.</a:t>
            </a:r>
          </a:p>
          <a:p>
            <a:pPr lvl="0"/>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Note</a:t>
            </a:r>
            <a:r>
              <a:rPr lang="en-US" sz="1100" kern="1200" dirty="0">
                <a:solidFill>
                  <a:schemeClr val="tx1"/>
                </a:solidFill>
                <a:effectLst/>
                <a:latin typeface="+mn-lt"/>
                <a:ea typeface="+mn-ea"/>
                <a:cs typeface="+mn-cs"/>
              </a:rPr>
              <a:t>: The services that are shown exist in the </a:t>
            </a:r>
            <a:r>
              <a:rPr lang="en-US" sz="1100" i="1" kern="1200" dirty="0">
                <a:solidFill>
                  <a:schemeClr val="tx1"/>
                </a:solidFill>
                <a:effectLst/>
                <a:latin typeface="+mn-lt"/>
                <a:ea typeface="+mn-ea"/>
                <a:cs typeface="+mn-cs"/>
              </a:rPr>
              <a:t>transform</a:t>
            </a:r>
            <a:r>
              <a:rPr lang="en-US" sz="1100" kern="1200" dirty="0">
                <a:solidFill>
                  <a:schemeClr val="tx1"/>
                </a:solidFill>
                <a:effectLst/>
                <a:latin typeface="+mn-lt"/>
                <a:ea typeface="+mn-ea"/>
                <a:cs typeface="+mn-cs"/>
              </a:rPr>
              <a:t> partition of the ETL process.</a:t>
            </a:r>
          </a:p>
          <a:p>
            <a:endParaRPr lang="en-US" dirty="0"/>
          </a:p>
        </p:txBody>
      </p:sp>
    </p:spTree>
    <p:extLst>
      <p:ext uri="{BB962C8B-B14F-4D97-AF65-F5344CB8AC3E}">
        <p14:creationId xmlns:p14="http://schemas.microsoft.com/office/powerpoint/2010/main" val="3718697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Glue is a fully managed ETL service. With AWS Glue, it is simple and cost-effective to categorize your data, clean it, enrich it, and move it reliably between various data stores.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AWS Glue consists of the following components:</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 central metadata repository, which is known as the AWS Glue Data Catalog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 ETL engine that automatically generates Python or Scala code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 flexible scheduler that handles dependency resolution, job monitoring, and retries</a:t>
            </a:r>
          </a:p>
          <a:p>
            <a:pPr lvl="0"/>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AWS Glue is serverless, so you don’t have infrastructure to set up or manage.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AWS Glue is designed to work with semistructured data. It introduces a component that is called a </a:t>
            </a:r>
            <a:r>
              <a:rPr lang="en-US" sz="1100" i="1" kern="1200" dirty="0">
                <a:solidFill>
                  <a:schemeClr val="tx1"/>
                </a:solidFill>
                <a:effectLst/>
                <a:latin typeface="+mn-lt"/>
                <a:ea typeface="+mn-ea"/>
                <a:cs typeface="+mn-cs"/>
              </a:rPr>
              <a:t>dynamic frame</a:t>
            </a:r>
            <a:r>
              <a:rPr lang="en-US" sz="1100" kern="1200" dirty="0">
                <a:solidFill>
                  <a:schemeClr val="tx1"/>
                </a:solidFill>
                <a:effectLst/>
                <a:latin typeface="+mn-lt"/>
                <a:ea typeface="+mn-ea"/>
                <a:cs typeface="+mn-cs"/>
              </a:rPr>
              <a:t>, which you can use in your ETL scripts. A dynamic frame is similar to an Apache Spark DataFrame, except that each record is self-describing, so no schema is required initially. With dynamic frames, you get schema flexibility and a set of advanced transformations that are specifically designed for dynamic frames. You can convert between dynamic frames and Spark dataframes. In this way, you can take advantage of both AWS Glue and Spark transformations to do the kinds of analysis that you want.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 use the AWS Glue console to discover data, transform it, and make it available for search and querying. The console calls the underlying services to orchestrate the work that is required to transform your data. You can also use the AWS Glue API operations to interface with AWS Glue services. You can edit, debug, and test your Python or Scala Apache Spark ETL code in a familiar development environment.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ML capability references the AWS Glue capability to receive labeled data that can be used for training. One example might be to provide training data that teaches the model what duplicate records would look like in the data source. Then, AWS Glue can identify the duplicates and present them to a data engineer for further analysis.</a:t>
            </a:r>
          </a:p>
          <a:p>
            <a:endParaRPr lang="en-US" dirty="0"/>
          </a:p>
        </p:txBody>
      </p:sp>
    </p:spTree>
    <p:extLst>
      <p:ext uri="{BB962C8B-B14F-4D97-AF65-F5344CB8AC3E}">
        <p14:creationId xmlns:p14="http://schemas.microsoft.com/office/powerpoint/2010/main" val="2982870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Glue enables complex ETL jobs to be orchestrated. In the example that is shown, AWS Glue crawls the data sources and presents the information as a data catalog to clients, such as Jupyter.</a:t>
            </a:r>
          </a:p>
          <a:p>
            <a:pPr marL="0" indent="0">
              <a:buFont typeface="Arial" panose="020B0604020202020204" pitchFamily="34" charset="0"/>
              <a:buNone/>
            </a:pPr>
            <a:endParaRPr lang="en-US" sz="1100" b="1" kern="1200" dirty="0">
              <a:solidFill>
                <a:schemeClr val="tx1"/>
              </a:solidFill>
              <a:effectLst/>
              <a:latin typeface="+mn-lt"/>
              <a:ea typeface="+mn-ea"/>
              <a:cs typeface="+mn-cs"/>
            </a:endParaRPr>
          </a:p>
          <a:p>
            <a:pPr marL="0" indent="0">
              <a:buFont typeface="Arial" panose="020B0604020202020204" pitchFamily="34" charset="0"/>
              <a:buNone/>
            </a:pPr>
            <a:r>
              <a:rPr lang="en-US" sz="1100" b="1" kern="1200" dirty="0">
                <a:solidFill>
                  <a:schemeClr val="tx1"/>
                </a:solidFill>
                <a:effectLst/>
                <a:latin typeface="+mn-lt"/>
                <a:ea typeface="+mn-ea"/>
                <a:cs typeface="+mn-cs"/>
              </a:rPr>
              <a:t>Event-driven ETL pipelines</a:t>
            </a:r>
          </a:p>
          <a:p>
            <a:r>
              <a:rPr lang="en-US" sz="1100" dirty="0">
                <a:effectLst/>
              </a:rPr>
              <a:t>AWS Glue can run ETL jobs that are based on an event, such as getting a new dataset. For example, you can use a Lambda function to trigger your ETL jobs to run when new data becomes available in Amazon S3. You can also register this new dataset in the AWS Glue Data Catalog as part of your ETL jobs.</a:t>
            </a:r>
          </a:p>
        </p:txBody>
      </p:sp>
    </p:spTree>
    <p:extLst>
      <p:ext uri="{BB962C8B-B14F-4D97-AF65-F5344CB8AC3E}">
        <p14:creationId xmlns:p14="http://schemas.microsoft.com/office/powerpoint/2010/main" val="175113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Although managed tools are available in AWS to manipulate data, </a:t>
            </a:r>
            <a:r>
              <a:rPr lang="en-US" sz="1100" baseline="0" dirty="0"/>
              <a:t>data scientists also write scripts in their Jupyter notebook to handle data. A</a:t>
            </a:r>
            <a:r>
              <a:rPr lang="en-US" sz="1100" dirty="0"/>
              <a:t> simple extract and load script is shown</a:t>
            </a:r>
            <a:r>
              <a:rPr lang="en-US" sz="1100" baseline="0" dirty="0"/>
              <a:t>, which includes:</a:t>
            </a:r>
          </a:p>
          <a:p>
            <a:pPr marL="171450" indent="-171450">
              <a:buFont typeface="Arial" panose="020B0604020202020204" pitchFamily="34" charset="0"/>
              <a:buChar char="•"/>
            </a:pPr>
            <a:endParaRPr lang="en-US" sz="1100" baseline="0" dirty="0"/>
          </a:p>
          <a:p>
            <a:pPr marL="171450" indent="-171450">
              <a:buFont typeface="Arial" panose="020B0604020202020204" pitchFamily="34" charset="0"/>
              <a:buChar char="•"/>
            </a:pPr>
            <a:r>
              <a:rPr lang="en-US" sz="1100" baseline="0" dirty="0"/>
              <a:t>Imports and variables – This section imports the libraries that are used. Notice that </a:t>
            </a:r>
            <a:r>
              <a:rPr lang="en-US" sz="1100" i="1" baseline="0" dirty="0"/>
              <a:t>boto3</a:t>
            </a:r>
            <a:r>
              <a:rPr lang="en-US" sz="1100" baseline="0" dirty="0"/>
              <a:t> is the library for AWS. Variables are also set here for the </a:t>
            </a:r>
            <a:r>
              <a:rPr lang="en-US" sz="1100" i="1" baseline="0" dirty="0"/>
              <a:t>zipfiles</a:t>
            </a:r>
            <a:r>
              <a:rPr lang="en-US" sz="1100" baseline="0" dirty="0"/>
              <a:t> web location and a local folder for extraction.</a:t>
            </a:r>
          </a:p>
          <a:p>
            <a:pPr marL="171450" indent="-171450">
              <a:buFont typeface="Arial" panose="020B0604020202020204" pitchFamily="34" charset="0"/>
              <a:buChar char="•"/>
            </a:pPr>
            <a:r>
              <a:rPr lang="en-US" sz="1100" baseline="0" dirty="0"/>
              <a:t>Download and extract – This section makes a web request and saves the bytes from the URL as a stream. This stream is then passed to the ZipFile function, which is then used to extract the data.</a:t>
            </a:r>
          </a:p>
          <a:p>
            <a:pPr marL="171450" indent="-171450">
              <a:buFont typeface="Arial" panose="020B0604020202020204" pitchFamily="34" charset="0"/>
              <a:buChar char="•"/>
            </a:pPr>
            <a:r>
              <a:rPr lang="en-US" sz="1100" baseline="0" dirty="0"/>
              <a:t>Upload to Amazon S3 – With the extracted files in a folder, this section enumerates the folder’s files. It also uploads each file to Amazon S3.</a:t>
            </a:r>
            <a:endParaRPr lang="en-US" sz="1100" dirty="0"/>
          </a:p>
          <a:p>
            <a:endParaRPr lang="en-US" sz="1100" dirty="0"/>
          </a:p>
          <a:p>
            <a:r>
              <a:rPr lang="en-US" sz="1100" dirty="0"/>
              <a:t>If you find that this script is used often,</a:t>
            </a:r>
            <a:r>
              <a:rPr lang="en-US" sz="1100" baseline="0" dirty="0"/>
              <a:t> </a:t>
            </a:r>
            <a:r>
              <a:rPr lang="en-US" sz="1100" dirty="0"/>
              <a:t>it should be migrated to a standalone function that Python applications can import.</a:t>
            </a:r>
          </a:p>
          <a:p>
            <a:endParaRPr lang="en-US" dirty="0"/>
          </a:p>
        </p:txBody>
      </p:sp>
    </p:spTree>
    <p:extLst>
      <p:ext uri="{BB962C8B-B14F-4D97-AF65-F5344CB8AC3E}">
        <p14:creationId xmlns:p14="http://schemas.microsoft.com/office/powerpoint/2010/main" val="2140364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important to consider the security of your data. The datasets that you use in this course are all public, but real data about customer transactions or health records must be kept secure. The </a:t>
            </a:r>
            <a:r>
              <a:rPr lang="en-US" sz="1200" b="0" i="0" u="none" strike="noStrike" kern="1200" baseline="0" dirty="0">
                <a:solidFill>
                  <a:schemeClr val="tx1"/>
                </a:solidFill>
                <a:latin typeface="+mn-lt"/>
                <a:ea typeface="+mn-ea"/>
                <a:cs typeface="+mn-cs"/>
              </a:rPr>
              <a:t>AWS Identity and Access Management (</a:t>
            </a:r>
            <a:r>
              <a:rPr lang="en-US" sz="1100" dirty="0"/>
              <a:t>IAM) service controls access to resources. Make sure that you correctly secure your data within AWS to avoid data breaches.</a:t>
            </a:r>
          </a:p>
          <a:p>
            <a:endParaRPr lang="en-US" sz="1100" dirty="0"/>
          </a:p>
          <a:p>
            <a:r>
              <a:rPr lang="en-US" sz="1100" dirty="0"/>
              <a:t>The diagram shows a simple IAM policy that allows only read access to a specific S3 bucket for the specified role.</a:t>
            </a:r>
          </a:p>
        </p:txBody>
      </p:sp>
    </p:spTree>
    <p:extLst>
      <p:ext uri="{BB962C8B-B14F-4D97-AF65-F5344CB8AC3E}">
        <p14:creationId xmlns:p14="http://schemas.microsoft.com/office/powerpoint/2010/main" val="984329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addition to controlling access to data, you must make sure that your data is secure. It’s a good practice, and it might also be legally required for certain data types, such as financial or healthcare records.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AWS provides encryption features for storage services, typically both at rest and in transit. You can often meet these encryption requirements by enabling encryption on the object or service that you need to protect. For in-transit data, you must use secure transports, such as Secure Sockets Layer/Transport Layer Security (SSL/TLS).</a:t>
            </a:r>
          </a:p>
        </p:txBody>
      </p:sp>
    </p:spTree>
    <p:extLst>
      <p:ext uri="{BB962C8B-B14F-4D97-AF65-F5344CB8AC3E}">
        <p14:creationId xmlns:p14="http://schemas.microsoft.com/office/powerpoint/2010/main" val="4064721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Another aspect to consider is compliance audits. When you work with data from regulated industries, you often must audit access to data. AWS CloudTrail is a service that enables governance, compliance, operational auditing, and risk auditing of your AWS account. With CloudTrail, you can log, continuously monitor, and retain account activity that is related to actions across your AWS infrastructure. CloudTrail provides an event history of your AWS account activity. This activity includes actions that are taken through the AWS Management Console, AWS SDKs, command line tools, and other AWS services. This event history simplifies security analysis, resource change tracking, and troubleshooting. In addition, you can use CloudTrail to detect unusual activity in your AWS accounts. These capabilities help simplify operational analysis and troubleshooting.</a:t>
            </a:r>
          </a:p>
        </p:txBody>
      </p:sp>
    </p:spTree>
    <p:extLst>
      <p:ext uri="{BB962C8B-B14F-4D97-AF65-F5344CB8AC3E}">
        <p14:creationId xmlns:p14="http://schemas.microsoft.com/office/powerpoint/2010/main" val="2052269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introduces and describes a typical process for handling a machine learning problem. A machine learning pipeline can be applied to many machine learning problems. This module focuses on supervised learning, but the process that you learn in this module can be adapted to other types of machine learning.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module includes several guided hands-on labs, which enable you to practice what you learn. It also offers a challenge lab where you can explore on your own.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endParaRPr lang="en-US" sz="1100" b="0" u="none" kern="1200" dirty="0">
              <a:solidFill>
                <a:schemeClr val="tx1"/>
              </a:solidFill>
              <a:effectLst/>
              <a:latin typeface="+mn-lt"/>
              <a:ea typeface="+mn-ea"/>
              <a:cs typeface="+mn-cs"/>
            </a:endParaRPr>
          </a:p>
          <a:p>
            <a:endParaRPr lang="en-US" sz="1200" b="0" u="non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38681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now complete Module 3 – Guided Lab 1: Exploring Amazon SageMaker.</a:t>
            </a:r>
          </a:p>
        </p:txBody>
      </p:sp>
    </p:spTree>
    <p:extLst>
      <p:ext uri="{BB962C8B-B14F-4D97-AF65-F5344CB8AC3E}">
        <p14:creationId xmlns:p14="http://schemas.microsoft.com/office/powerpoint/2010/main" val="3287391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key takeaways from this section of the module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first step in solving machine learning problems is to obtain data that is required to train your machine learning model.</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ETL can be used to obtain data from multiple sources.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Services such as AWS Glue can make it easy to obtain data from multiple data stores.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Security requirements should be understood, and they should be based on both business need and any regulatory requirements. You want to ensure that your data is secure, only authorized users can access it, and it is encrypted where possible.</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411187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Evaluating your data.</a:t>
            </a:r>
            <a:endParaRPr lang="en-US" sz="1100" i="0" dirty="0"/>
          </a:p>
        </p:txBody>
      </p:sp>
    </p:spTree>
    <p:extLst>
      <p:ext uri="{BB962C8B-B14F-4D97-AF65-F5344CB8AC3E}">
        <p14:creationId xmlns:p14="http://schemas.microsoft.com/office/powerpoint/2010/main" val="2890070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section, you learn how to evaluate data for machine learning.</a:t>
            </a:r>
            <a:r>
              <a:rPr lang="en-US" sz="1100" baseline="0" dirty="0"/>
              <a:t> You look at different data formats and types, and how you can visualize and analyze the data before feature engineering.</a:t>
            </a:r>
            <a:endParaRPr lang="en-US" sz="1100" dirty="0"/>
          </a:p>
        </p:txBody>
      </p:sp>
    </p:spTree>
    <p:extLst>
      <p:ext uri="{BB962C8B-B14F-4D97-AF65-F5344CB8AC3E}">
        <p14:creationId xmlns:p14="http://schemas.microsoft.com/office/powerpoint/2010/main" val="2047647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Before you can run statistics on your data to better understand it, you must ensure that it’s in the right format for analysis. For Amazon SageMaker, algorithms support training with data in comma-separated values (CSV) format. Many of the tools that you use to explore, visualize, and analyze the data can also read the data in CSV format.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general, you must have at least some domain knowledge for the problem that you are trying to solve with machine learning. To develop a model that predicts whether a set of symptoms indicates a disease, you must know the relationship between the symptoms and the disease.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Data generally must be put into numeric form so ML algorithms can use the data to make predictions. In the next section, you will learn about ways that you can convert text data. For now, you will learn how to explore the data and how to gain some insights into the overall set of data.</a:t>
            </a:r>
          </a:p>
        </p:txBody>
      </p:sp>
    </p:spTree>
    <p:extLst>
      <p:ext uri="{BB962C8B-B14F-4D97-AF65-F5344CB8AC3E}">
        <p14:creationId xmlns:p14="http://schemas.microsoft.com/office/powerpoint/2010/main" val="2607600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One of the more popular open-source Python libraries is </a:t>
            </a:r>
            <a:r>
              <a:rPr lang="en-US" sz="1100" i="1" kern="1200" dirty="0">
                <a:solidFill>
                  <a:schemeClr val="tx1"/>
                </a:solidFill>
                <a:effectLst/>
                <a:latin typeface="+mn-lt"/>
                <a:ea typeface="+mn-ea"/>
                <a:cs typeface="+mn-cs"/>
              </a:rPr>
              <a:t>pandas</a:t>
            </a:r>
            <a:r>
              <a:rPr lang="en-US" sz="1100" kern="1200" dirty="0">
                <a:solidFill>
                  <a:schemeClr val="tx1"/>
                </a:solidFill>
                <a:effectLst/>
                <a:latin typeface="+mn-lt"/>
                <a:ea typeface="+mn-ea"/>
                <a:cs typeface="+mn-cs"/>
              </a:rPr>
              <a:t>. It can reformat data from various formats like CSV, JavaScript Object Notation (JSON), Excel, Pickle, and others into a tabular representation of your data in rows and columns. In addition, pandas has data analysis and manipulation features, which you will use throughout this module.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By using pandas, you can load data in many different formats such as CSV, JSON, Excel, and Pickle.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Loading data can be as simple as the example, which retrieves the CSV file from the URL that is specified.</a:t>
            </a:r>
          </a:p>
          <a:p>
            <a:endParaRPr lang="en-US" dirty="0"/>
          </a:p>
        </p:txBody>
      </p:sp>
    </p:spTree>
    <p:extLst>
      <p:ext uri="{BB962C8B-B14F-4D97-AF65-F5344CB8AC3E}">
        <p14:creationId xmlns:p14="http://schemas.microsoft.com/office/powerpoint/2010/main" val="1080350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When you load data into pandas, it is stored as a </a:t>
            </a:r>
            <a:r>
              <a:rPr lang="en-US" sz="1100" i="1" kern="1200" dirty="0">
                <a:solidFill>
                  <a:schemeClr val="tx1"/>
                </a:solidFill>
                <a:effectLst/>
                <a:latin typeface="+mn-lt"/>
                <a:ea typeface="+mn-ea"/>
                <a:cs typeface="+mn-cs"/>
              </a:rPr>
              <a:t>pandas DataFrame</a:t>
            </a:r>
            <a:r>
              <a:rPr lang="en-US" sz="1100" kern="1200" dirty="0">
                <a:solidFill>
                  <a:schemeClr val="tx1"/>
                </a:solidFill>
                <a:effectLst/>
                <a:latin typeface="+mn-lt"/>
                <a:ea typeface="+mn-ea"/>
                <a:cs typeface="+mn-cs"/>
              </a:rPr>
              <a:t>. The </a:t>
            </a:r>
            <a:r>
              <a:rPr lang="en-US" sz="1200" b="1" u="sng" kern="1200" dirty="0">
                <a:solidFill>
                  <a:schemeClr val="tx1"/>
                </a:solidFill>
                <a:effectLst/>
                <a:latin typeface="+mn-lt"/>
                <a:ea typeface="+mn-ea"/>
                <a:cs typeface="+mn-cs"/>
                <a:hlinkClick r:id="rId3"/>
              </a:rPr>
              <a:t>Getting started &gt; Package overview</a:t>
            </a:r>
            <a:r>
              <a:rPr lang="en-US" sz="1200" u="sng" kern="1200" dirty="0">
                <a:solidFill>
                  <a:schemeClr val="tx1"/>
                </a:solidFill>
                <a:effectLst/>
                <a:latin typeface="+mn-lt"/>
                <a:ea typeface="+mn-ea"/>
                <a:cs typeface="+mn-cs"/>
                <a:hlinkClick r:id="rId3"/>
              </a:rPr>
              <a:t> section of the pandas documentation</a:t>
            </a:r>
            <a:r>
              <a:rPr lang="en-US" sz="1100" kern="1200" dirty="0">
                <a:solidFill>
                  <a:schemeClr val="tx1"/>
                </a:solidFill>
                <a:effectLst/>
                <a:latin typeface="+mn-lt"/>
                <a:ea typeface="+mn-ea"/>
                <a:cs typeface="+mn-cs"/>
              </a:rPr>
              <a:t> describes a DataFrame as a “General 2D labeled, size-mutable tabular structure with potentially heterogeneously-typed column.” A more helpful way to think of a DataFrame would be like a spreadsheet or SQL table with instances (or rows) and attributes (or columns).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t>
            </a:r>
            <a:r>
              <a:rPr lang="en-US" sz="1100" b="0" i="1" kern="1200" dirty="0">
                <a:solidFill>
                  <a:schemeClr val="tx1"/>
                </a:solidFill>
                <a:effectLst/>
                <a:latin typeface="+mn-lt"/>
                <a:ea typeface="+mn-ea"/>
                <a:cs typeface="+mn-cs"/>
              </a:rPr>
              <a:t>shape</a:t>
            </a:r>
            <a:r>
              <a:rPr lang="en-US" sz="1100" kern="1200" dirty="0">
                <a:solidFill>
                  <a:schemeClr val="tx1"/>
                </a:solidFill>
                <a:effectLst/>
                <a:latin typeface="+mn-lt"/>
                <a:ea typeface="+mn-ea"/>
                <a:cs typeface="+mn-cs"/>
              </a:rPr>
              <a:t> attribute of a DataFrame describes the number of instances (rows) and attributes (columns).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Each column in a DataFrame is a series. A series is a one-dimensional labeled array. A series can store data of any type.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more information about pandas data structures, see </a:t>
            </a:r>
            <a:r>
              <a:rPr lang="en-US" sz="1100" dirty="0">
                <a:hlinkClick r:id="rId4"/>
              </a:rPr>
              <a:t>pandas data structures introduction</a:t>
            </a:r>
            <a:r>
              <a:rPr lang="en-US" sz="1100" dirty="0"/>
              <a:t>.</a:t>
            </a:r>
          </a:p>
        </p:txBody>
      </p:sp>
    </p:spTree>
    <p:extLst>
      <p:ext uri="{BB962C8B-B14F-4D97-AF65-F5344CB8AC3E}">
        <p14:creationId xmlns:p14="http://schemas.microsoft.com/office/powerpoint/2010/main" val="2279259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Along with data, you can load a DataFrame with an </a:t>
            </a:r>
            <a:r>
              <a:rPr lang="en-US" sz="1100" i="1" kern="1200" dirty="0">
                <a:solidFill>
                  <a:schemeClr val="tx1"/>
                </a:solidFill>
                <a:effectLst/>
                <a:latin typeface="+mn-lt"/>
                <a:ea typeface="+mn-ea"/>
                <a:cs typeface="+mn-cs"/>
              </a:rPr>
              <a:t>index</a:t>
            </a:r>
            <a:r>
              <a:rPr lang="en-US" sz="1100" kern="1200" dirty="0">
                <a:solidFill>
                  <a:schemeClr val="tx1"/>
                </a:solidFill>
                <a:effectLst/>
                <a:latin typeface="+mn-lt"/>
                <a:ea typeface="+mn-ea"/>
                <a:cs typeface="+mn-cs"/>
              </a:rPr>
              <a:t> (row labels) and </a:t>
            </a:r>
            <a:r>
              <a:rPr lang="en-US" sz="1100" i="1" kern="1200" dirty="0">
                <a:solidFill>
                  <a:schemeClr val="tx1"/>
                </a:solidFill>
                <a:effectLst/>
                <a:latin typeface="+mn-lt"/>
                <a:ea typeface="+mn-ea"/>
                <a:cs typeface="+mn-cs"/>
              </a:rPr>
              <a:t>columns</a:t>
            </a:r>
            <a:r>
              <a:rPr lang="en-US" sz="1100" kern="1200" dirty="0">
                <a:solidFill>
                  <a:schemeClr val="tx1"/>
                </a:solidFill>
                <a:effectLst/>
                <a:latin typeface="+mn-lt"/>
                <a:ea typeface="+mn-ea"/>
                <a:cs typeface="+mn-cs"/>
              </a:rPr>
              <a:t> (column labels). If you load the data from a CSV with a header row, the columns are created from the first line of the file. However, you can change that behavior.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you don’t have column names in the source file, you can pass them as a parameter (as demonstrated in the following code). If you have no axis labels, then the columns are ordered in the insertion order (for Python versions later than version 3.6 and pandas versions later than version 0.23). For lower versions, the columns are a lexically ordered list of dict keys.</a:t>
            </a:r>
          </a:p>
          <a:p>
            <a:endParaRPr lang="en-US" sz="1100" kern="1200" dirty="0">
              <a:solidFill>
                <a:schemeClr val="tx1"/>
              </a:solidFill>
              <a:effectLst/>
              <a:latin typeface="+mn-lt"/>
              <a:ea typeface="+mn-ea"/>
              <a:cs typeface="+mn-cs"/>
            </a:endParaRPr>
          </a:p>
          <a:p>
            <a:r>
              <a:rPr lang="en-US" sz="1000" kern="1200" dirty="0">
                <a:solidFill>
                  <a:schemeClr val="tx1"/>
                </a:solidFill>
                <a:effectLst/>
                <a:latin typeface="Lucida Console" panose="020B0609040504020204" pitchFamily="49" charset="0"/>
                <a:ea typeface="+mn-ea"/>
                <a:cs typeface="+mn-cs"/>
              </a:rPr>
              <a:t>    url = "https://archive.ics.uci.edu/ml/machine-learning-databases/car/car.data"</a:t>
            </a:r>
          </a:p>
          <a:p>
            <a:r>
              <a:rPr lang="en-US" sz="1000" kern="1200" dirty="0">
                <a:solidFill>
                  <a:schemeClr val="tx1"/>
                </a:solidFill>
                <a:effectLst/>
                <a:latin typeface="Lucida Console" panose="020B0609040504020204" pitchFamily="49" charset="0"/>
                <a:ea typeface="+mn-ea"/>
                <a:cs typeface="+mn-cs"/>
              </a:rPr>
              <a:t>    df_car = pd.read_csv(url,',',</a:t>
            </a:r>
          </a:p>
          <a:p>
            <a:r>
              <a:rPr lang="en-US" sz="1000" kern="1200" dirty="0">
                <a:solidFill>
                  <a:schemeClr val="tx1"/>
                </a:solidFill>
                <a:effectLst/>
                <a:latin typeface="Lucida Console" panose="020B0609040504020204" pitchFamily="49" charset="0"/>
                <a:ea typeface="+mn-ea"/>
                <a:cs typeface="+mn-cs"/>
              </a:rPr>
              <a:t>        names=['buying','maint','doors','persons','lug_boot','safety','class'])</a:t>
            </a:r>
          </a:p>
          <a:p>
            <a:endParaRPr lang="en-US" dirty="0"/>
          </a:p>
        </p:txBody>
      </p:sp>
    </p:spTree>
    <p:extLst>
      <p:ext uri="{BB962C8B-B14F-4D97-AF65-F5344CB8AC3E}">
        <p14:creationId xmlns:p14="http://schemas.microsoft.com/office/powerpoint/2010/main" val="2018935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perform data analysis, it is important to make sure that you use the correct data types. In many cases, pandas correctly infers the correct data types when it loads data, and you can continue. </a:t>
            </a:r>
          </a:p>
          <a:p>
            <a:endParaRPr lang="en-US" sz="1100" baseline="0" dirty="0">
              <a:latin typeface="+mn-lt"/>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latin typeface="+mn-lt"/>
                <a:ea typeface="Amazon Ember Light" panose="020B0403020204020204" pitchFamily="34" charset="0"/>
                <a:cs typeface="Amazon Ember Light" panose="020B0403020204020204" pitchFamily="34" charset="0"/>
              </a:rPr>
              <a:t>If you have domain knowledge, or access to a domain expert, they can often spot data-type issues. </a:t>
            </a:r>
          </a:p>
          <a:p>
            <a:endParaRPr lang="en-US" sz="1100" baseline="0" dirty="0">
              <a:latin typeface="+mn-lt"/>
              <a:ea typeface="Amazon Ember Light" panose="020B0403020204020204" pitchFamily="34" charset="0"/>
              <a:cs typeface="Amazon Ember Light" panose="020B0403020204020204" pitchFamily="34" charset="0"/>
            </a:endParaRPr>
          </a:p>
          <a:p>
            <a:r>
              <a:rPr lang="en-US" sz="1100" baseline="0" dirty="0">
                <a:latin typeface="+mn-lt"/>
                <a:ea typeface="Amazon Ember Light" panose="020B0403020204020204" pitchFamily="34" charset="0"/>
                <a:cs typeface="Amazon Ember Light" panose="020B0403020204020204" pitchFamily="34" charset="0"/>
              </a:rPr>
              <a:t>You can use either </a:t>
            </a:r>
            <a:r>
              <a:rPr lang="en-US" sz="1100" b="1" baseline="0" dirty="0">
                <a:latin typeface="+mn-lt"/>
                <a:ea typeface="Amazon Ember Light" panose="020B0403020204020204" pitchFamily="34" charset="0"/>
                <a:cs typeface="Amazon Ember Light" panose="020B0403020204020204" pitchFamily="34" charset="0"/>
              </a:rPr>
              <a:t>dtypes</a:t>
            </a:r>
            <a:r>
              <a:rPr lang="en-US" sz="1100" baseline="0" dirty="0">
                <a:latin typeface="+mn-lt"/>
                <a:ea typeface="Amazon Ember Light" panose="020B0403020204020204" pitchFamily="34" charset="0"/>
                <a:cs typeface="Amazon Ember Light" panose="020B0403020204020204" pitchFamily="34" charset="0"/>
              </a:rPr>
              <a:t> or </a:t>
            </a:r>
            <a:r>
              <a:rPr lang="en-US" sz="1100" b="1" baseline="0" dirty="0">
                <a:latin typeface="+mn-lt"/>
                <a:ea typeface="Amazon Ember Light" panose="020B0403020204020204" pitchFamily="34" charset="0"/>
                <a:cs typeface="Amazon Ember Light" panose="020B0403020204020204" pitchFamily="34" charset="0"/>
              </a:rPr>
              <a:t>info() </a:t>
            </a:r>
            <a:r>
              <a:rPr lang="en-US" sz="1100" baseline="0" dirty="0">
                <a:latin typeface="+mn-lt"/>
                <a:ea typeface="Amazon Ember Light" panose="020B0403020204020204" pitchFamily="34" charset="0"/>
                <a:cs typeface="Amazon Ember Light" panose="020B0403020204020204" pitchFamily="34" charset="0"/>
              </a:rPr>
              <a:t>to obtain information about the column types, like these examples.</a:t>
            </a:r>
          </a:p>
          <a:p>
            <a:endParaRPr lang="en-US" sz="1100" baseline="0" dirty="0">
              <a:latin typeface="+mn-lt"/>
              <a:ea typeface="Amazon Ember Light" panose="020B0403020204020204" pitchFamily="34" charset="0"/>
              <a:cs typeface="Amazon Ember Light" panose="020B0403020204020204" pitchFamily="34" charset="0"/>
            </a:endParaRPr>
          </a:p>
          <a:p>
            <a:r>
              <a:rPr lang="en-US" sz="1100" baseline="0" dirty="0">
                <a:latin typeface="+mn-lt"/>
                <a:ea typeface="Amazon Ember Light" panose="020B0403020204020204" pitchFamily="34" charset="0"/>
                <a:cs typeface="Amazon Ember Light" panose="020B0403020204020204" pitchFamily="34" charset="0"/>
              </a:rPr>
              <a:t>If you don’t have the correct data types, then you must work out the reason. Often, it can be a numeric column that has missing data, or a single text value. For example, in the car dataset, the number of doors can be 2, 3, 4, 5, or more. After you analyze</a:t>
            </a:r>
            <a:r>
              <a:rPr lang="en-US" sz="1100" dirty="0">
                <a:latin typeface="+mn-lt"/>
                <a:ea typeface="Amazon Ember Light" panose="020B0403020204020204" pitchFamily="34" charset="0"/>
                <a:cs typeface="Amazon Ember Light" panose="020B0403020204020204" pitchFamily="34" charset="0"/>
              </a:rPr>
              <a:t> the data, you can convert it by using astype:</a:t>
            </a:r>
          </a:p>
          <a:p>
            <a:endParaRPr lang="en-US" dirty="0"/>
          </a:p>
          <a:p>
            <a:r>
              <a:rPr lang="en-US" sz="800" dirty="0">
                <a:latin typeface="Lucida Console" panose="020B0609040504020204" pitchFamily="49" charset="0"/>
              </a:rPr>
              <a:t>    </a:t>
            </a:r>
            <a:r>
              <a:rPr lang="en-US" sz="1000" dirty="0">
                <a:latin typeface="Lucida Console" panose="020B0609040504020204" pitchFamily="49" charset="0"/>
              </a:rPr>
              <a:t>df_data[‘col’] = df_data[‘col’].astype(‘int’)</a:t>
            </a:r>
          </a:p>
          <a:p>
            <a:endParaRPr lang="en-US" dirty="0"/>
          </a:p>
          <a:p>
            <a:r>
              <a:rPr lang="en-US" sz="1100" dirty="0">
                <a:latin typeface="+mn-lt"/>
                <a:ea typeface="Amazon Ember Light" panose="020B0403020204020204" pitchFamily="34" charset="0"/>
                <a:cs typeface="Amazon Ember Light" panose="020B0403020204020204" pitchFamily="34" charset="0"/>
              </a:rPr>
              <a:t>In the example, you convert the column that is named </a:t>
            </a:r>
            <a:r>
              <a:rPr lang="en-US" sz="1100" b="1" dirty="0">
                <a:latin typeface="+mn-lt"/>
                <a:ea typeface="Amazon Ember Light" panose="020B0403020204020204" pitchFamily="34" charset="0"/>
                <a:cs typeface="Amazon Ember Light" panose="020B0403020204020204" pitchFamily="34" charset="0"/>
              </a:rPr>
              <a:t>col</a:t>
            </a:r>
            <a:r>
              <a:rPr lang="en-US" sz="1100" dirty="0">
                <a:latin typeface="+mn-lt"/>
                <a:ea typeface="Amazon Ember Light" panose="020B0403020204020204" pitchFamily="34" charset="0"/>
                <a:cs typeface="Amazon Ember Light" panose="020B0403020204020204" pitchFamily="34" charset="0"/>
              </a:rPr>
              <a:t> into the type </a:t>
            </a:r>
            <a:r>
              <a:rPr lang="en-US" sz="1100" b="1" dirty="0">
                <a:latin typeface="+mn-lt"/>
                <a:ea typeface="Amazon Ember Light" panose="020B0403020204020204" pitchFamily="34" charset="0"/>
                <a:cs typeface="Amazon Ember Light" panose="020B0403020204020204" pitchFamily="34" charset="0"/>
              </a:rPr>
              <a:t>int</a:t>
            </a:r>
            <a:r>
              <a:rPr lang="en-US" sz="1100" b="0" dirty="0">
                <a:latin typeface="+mn-lt"/>
                <a:ea typeface="Amazon Ember Light" panose="020B0403020204020204" pitchFamily="34" charset="0"/>
                <a:cs typeface="Amazon Ember Light" panose="020B0403020204020204" pitchFamily="34" charset="0"/>
              </a:rPr>
              <a:t>, and </a:t>
            </a:r>
            <a:r>
              <a:rPr lang="en-US" sz="1100" dirty="0">
                <a:latin typeface="+mn-lt"/>
                <a:ea typeface="Amazon Ember Light" panose="020B0403020204020204" pitchFamily="34" charset="0"/>
                <a:cs typeface="Amazon Ember Light" panose="020B0403020204020204" pitchFamily="34" charset="0"/>
              </a:rPr>
              <a:t>replace the column within the DataFrame </a:t>
            </a:r>
            <a:r>
              <a:rPr lang="en-US" sz="1100" b="1" dirty="0">
                <a:latin typeface="+mn-lt"/>
                <a:ea typeface="Amazon Ember Light" panose="020B0403020204020204" pitchFamily="34" charset="0"/>
                <a:cs typeface="Amazon Ember Light" panose="020B0403020204020204" pitchFamily="34" charset="0"/>
              </a:rPr>
              <a:t>df_data</a:t>
            </a:r>
            <a:r>
              <a:rPr lang="en-US" sz="1100" dirty="0">
                <a:latin typeface="+mn-lt"/>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771582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Now that you have your data in a format that is readable, you can perform descriptive statistics on the data to better understand it. Descriptive statistics give you valuable insight into your data so that you can more effectively preprocess the data and prepare it for your ML model. Next, you will look at how you can use descriptive statistics and why it’s so important.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Descriptive statistics can be organized into different categories. </a:t>
            </a:r>
            <a:r>
              <a:rPr lang="en-US" sz="1100" i="1" kern="1200" dirty="0">
                <a:solidFill>
                  <a:schemeClr val="tx1"/>
                </a:solidFill>
                <a:effectLst/>
                <a:latin typeface="+mn-lt"/>
                <a:ea typeface="+mn-ea"/>
                <a:cs typeface="+mn-cs"/>
              </a:rPr>
              <a:t>Overall statistics </a:t>
            </a:r>
            <a:r>
              <a:rPr lang="en-US" sz="1100" kern="1200" dirty="0">
                <a:solidFill>
                  <a:schemeClr val="tx1"/>
                </a:solidFill>
                <a:effectLst/>
                <a:latin typeface="+mn-lt"/>
                <a:ea typeface="+mn-ea"/>
                <a:cs typeface="+mn-cs"/>
              </a:rPr>
              <a:t>include the number of rows (instances) and the number of columns (features or attributes) in your dataset. This information, which relates to the </a:t>
            </a:r>
            <a:r>
              <a:rPr lang="en-US" sz="1100" i="1" kern="1200" dirty="0">
                <a:solidFill>
                  <a:schemeClr val="tx1"/>
                </a:solidFill>
                <a:effectLst/>
                <a:latin typeface="+mn-lt"/>
                <a:ea typeface="+mn-ea"/>
                <a:cs typeface="+mn-cs"/>
              </a:rPr>
              <a:t>dimensions</a:t>
            </a:r>
            <a:r>
              <a:rPr lang="en-US" sz="1100" kern="1200" dirty="0">
                <a:solidFill>
                  <a:schemeClr val="tx1"/>
                </a:solidFill>
                <a:effectLst/>
                <a:latin typeface="+mn-lt"/>
                <a:ea typeface="+mn-ea"/>
                <a:cs typeface="+mn-cs"/>
              </a:rPr>
              <a:t> of your data, is important. For example, it can indicate that you have too many features, which can lead to high dimensionality and poor model performance. </a:t>
            </a:r>
          </a:p>
          <a:p>
            <a:r>
              <a:rPr lang="en-US" sz="1100" i="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Attribute statistics</a:t>
            </a:r>
            <a:r>
              <a:rPr lang="en-US" sz="1100" kern="1200" dirty="0">
                <a:solidFill>
                  <a:schemeClr val="tx1"/>
                </a:solidFill>
                <a:effectLst/>
                <a:latin typeface="+mn-lt"/>
                <a:ea typeface="+mn-ea"/>
                <a:cs typeface="+mn-cs"/>
              </a:rPr>
              <a:t> are another type of descriptive statistic, specifically for </a:t>
            </a:r>
            <a:r>
              <a:rPr lang="en-US" sz="1100" i="1" u="none" kern="1200" dirty="0">
                <a:solidFill>
                  <a:schemeClr val="tx1"/>
                </a:solidFill>
                <a:effectLst/>
                <a:latin typeface="+mn-lt"/>
                <a:ea typeface="+mn-ea"/>
                <a:cs typeface="+mn-cs"/>
              </a:rPr>
              <a:t>numeric attributes</a:t>
            </a:r>
            <a:r>
              <a:rPr lang="en-US" sz="1100" kern="1200" dirty="0">
                <a:solidFill>
                  <a:schemeClr val="tx1"/>
                </a:solidFill>
                <a:effectLst/>
                <a:latin typeface="+mn-lt"/>
                <a:ea typeface="+mn-ea"/>
                <a:cs typeface="+mn-cs"/>
              </a:rPr>
              <a:t>. They give a better sense of the shape of your attributes, including properties like the mean, standard deviation, variance, minimum value, and maximum value.</a:t>
            </a:r>
          </a:p>
          <a:p>
            <a:r>
              <a:rPr lang="en-US" sz="1100" i="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Multivariate statistics</a:t>
            </a:r>
            <a:r>
              <a:rPr lang="en-US" sz="1100" kern="1200" dirty="0">
                <a:solidFill>
                  <a:schemeClr val="tx1"/>
                </a:solidFill>
                <a:effectLst/>
                <a:latin typeface="+mn-lt"/>
                <a:ea typeface="+mn-ea"/>
                <a:cs typeface="+mn-cs"/>
              </a:rPr>
              <a:t> look at </a:t>
            </a:r>
            <a:r>
              <a:rPr lang="en-US" sz="1100" i="1" kern="1200" dirty="0">
                <a:solidFill>
                  <a:schemeClr val="tx1"/>
                </a:solidFill>
                <a:effectLst/>
                <a:latin typeface="+mn-lt"/>
                <a:ea typeface="+mn-ea"/>
                <a:cs typeface="+mn-cs"/>
              </a:rPr>
              <a:t>relationships between more than one variable</a:t>
            </a:r>
            <a:r>
              <a:rPr lang="en-US" sz="1100" kern="1200" dirty="0">
                <a:solidFill>
                  <a:schemeClr val="tx1"/>
                </a:solidFill>
                <a:effectLst/>
                <a:latin typeface="+mn-lt"/>
                <a:ea typeface="+mn-ea"/>
                <a:cs typeface="+mn-cs"/>
              </a:rPr>
              <a:t>, such as correlations and relationships between your attributes.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cases when you have multiple variables or features, you might want to look at the correlations between them. It’s important to identify correlations between attributes because high correlation between two attributes can sometimes lead to poor model performance. When features are closely correlated and they are all used in the same model to predict the response variable, you might have problems. For example, the model loss might not converge to a minimum state. Be aware of highly correlated features in your dataset.</a:t>
            </a:r>
          </a:p>
        </p:txBody>
      </p:sp>
    </p:spTree>
    <p:extLst>
      <p:ext uri="{BB962C8B-B14F-4D97-AF65-F5344CB8AC3E}">
        <p14:creationId xmlns:p14="http://schemas.microsoft.com/office/powerpoint/2010/main" val="61513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will be able to:</a:t>
            </a:r>
          </a:p>
          <a:p>
            <a:endParaRPr lang="en-US" sz="1100" dirty="0"/>
          </a:p>
          <a:p>
            <a:pPr marL="171450" lvl="0" indent="-171450">
              <a:buFont typeface="Arial" panose="020B0604020202020204" pitchFamily="34" charset="0"/>
              <a:buChar char="•"/>
            </a:pPr>
            <a:r>
              <a:rPr lang="en-US" dirty="0"/>
              <a:t>Formulate a problem from a business request </a:t>
            </a:r>
          </a:p>
          <a:p>
            <a:pPr marL="171450" lvl="0" indent="-171450">
              <a:buFont typeface="Arial" panose="020B0604020202020204" pitchFamily="34" charset="0"/>
              <a:buChar char="•"/>
            </a:pPr>
            <a:r>
              <a:rPr lang="en-US" dirty="0"/>
              <a:t>Obtain and secure data for machine learning (ML)</a:t>
            </a:r>
          </a:p>
          <a:p>
            <a:pPr marL="171450" lvl="0" indent="-171450">
              <a:buFont typeface="Arial" panose="020B0604020202020204" pitchFamily="34" charset="0"/>
              <a:buChar char="•"/>
            </a:pPr>
            <a:r>
              <a:rPr lang="en-US" dirty="0"/>
              <a:t>Build a Jupyter Notebook by using Amazon SageMaker</a:t>
            </a:r>
          </a:p>
          <a:p>
            <a:pPr marL="171450" lvl="0" indent="-171450">
              <a:buFont typeface="Arial" panose="020B0604020202020204" pitchFamily="34" charset="0"/>
              <a:buChar char="•"/>
            </a:pPr>
            <a:r>
              <a:rPr lang="en-US" dirty="0"/>
              <a:t>Outline the process for evaluating data</a:t>
            </a:r>
          </a:p>
          <a:p>
            <a:pPr marL="171450" lvl="0" indent="-171450">
              <a:buFont typeface="Arial" panose="020B0604020202020204" pitchFamily="34" charset="0"/>
              <a:buChar char="•"/>
            </a:pPr>
            <a:r>
              <a:rPr lang="en-US" dirty="0"/>
              <a:t>Explain why data must be preprocessed</a:t>
            </a:r>
          </a:p>
          <a:p>
            <a:pPr marL="171450" lvl="0" indent="-171450">
              <a:buFont typeface="Arial" panose="020B0604020202020204" pitchFamily="34" charset="0"/>
              <a:buChar char="•"/>
            </a:pPr>
            <a:r>
              <a:rPr lang="en-US" dirty="0"/>
              <a:t>Use open source tools to examine and preprocess data</a:t>
            </a:r>
          </a:p>
          <a:p>
            <a:pPr marL="171450" lvl="0" indent="-171450">
              <a:buFont typeface="Arial" panose="020B0604020202020204" pitchFamily="34" charset="0"/>
              <a:buChar char="•"/>
            </a:pPr>
            <a:r>
              <a:rPr lang="en-US" dirty="0"/>
              <a:t>Use Amazon SageMaker to train and host an ML model</a:t>
            </a:r>
          </a:p>
          <a:p>
            <a:pPr marL="171450" lvl="0" indent="-171450">
              <a:buFont typeface="Arial" panose="020B0604020202020204" pitchFamily="34" charset="0"/>
              <a:buChar char="•"/>
            </a:pPr>
            <a:r>
              <a:rPr lang="en-US" dirty="0"/>
              <a:t>Use cross-validation to test the performance of an ML model</a:t>
            </a:r>
          </a:p>
          <a:p>
            <a:pPr marL="171450" lvl="0" indent="-171450">
              <a:buFont typeface="Arial" panose="020B0604020202020204" pitchFamily="34" charset="0"/>
              <a:buChar char="•"/>
            </a:pPr>
            <a:r>
              <a:rPr lang="en-US" dirty="0"/>
              <a:t>Use a hosted model for inference </a:t>
            </a:r>
          </a:p>
          <a:p>
            <a:pPr marL="171450" lvl="0" indent="-171450">
              <a:buFont typeface="Arial" panose="020B0604020202020204" pitchFamily="34" charset="0"/>
              <a:buChar char="•"/>
            </a:pPr>
            <a:r>
              <a:rPr lang="en-US" dirty="0"/>
              <a:t>Create an Amazon SageMaker hyperparameter tuning job to optimize a model’s effectiveness </a:t>
            </a:r>
          </a:p>
          <a:p>
            <a:endParaRPr lang="en-US" sz="1200" dirty="0"/>
          </a:p>
        </p:txBody>
      </p:sp>
    </p:spTree>
    <p:extLst>
      <p:ext uri="{BB962C8B-B14F-4D97-AF65-F5344CB8AC3E}">
        <p14:creationId xmlns:p14="http://schemas.microsoft.com/office/powerpoint/2010/main" val="3456564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1" kern="1200" dirty="0">
                <a:solidFill>
                  <a:schemeClr val="tx1"/>
                </a:solidFill>
                <a:effectLst/>
                <a:latin typeface="+mn-lt"/>
                <a:ea typeface="+mn-ea"/>
                <a:cs typeface="+mn-cs"/>
              </a:rPr>
              <a:t>Mean</a:t>
            </a:r>
            <a:r>
              <a:rPr lang="en-US" sz="1100" kern="1200" dirty="0">
                <a:solidFill>
                  <a:schemeClr val="tx1"/>
                </a:solidFill>
                <a:effectLst/>
                <a:latin typeface="+mn-lt"/>
                <a:ea typeface="+mn-ea"/>
                <a:cs typeface="+mn-cs"/>
              </a:rPr>
              <a:t> and </a:t>
            </a:r>
            <a:r>
              <a:rPr lang="en-US" sz="1100" i="1" kern="1200" dirty="0">
                <a:solidFill>
                  <a:schemeClr val="tx1"/>
                </a:solidFill>
                <a:effectLst/>
                <a:latin typeface="+mn-lt"/>
                <a:ea typeface="+mn-ea"/>
                <a:cs typeface="+mn-cs"/>
              </a:rPr>
              <a:t>median</a:t>
            </a:r>
            <a:r>
              <a:rPr lang="en-US" sz="1100" kern="1200" dirty="0">
                <a:solidFill>
                  <a:schemeClr val="tx1"/>
                </a:solidFill>
                <a:effectLst/>
                <a:latin typeface="+mn-lt"/>
                <a:ea typeface="+mn-ea"/>
                <a:cs typeface="+mn-cs"/>
              </a:rPr>
              <a:t> are two different measures that describe the extent that your data is clustered around some value or position.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Mean can be a useful method for understanding your data when the data is symmetrical.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However, your data might be skewed, or it might contain outliers. In that case, the median tends to provide the better metric for understanding your data as it relates to central tendency. For instance, your data might contain outliers with large values. Large outliers can skew the mean one way so that it doesn’t serve as an accurate representation of where your values are truly centered. Outliers don’t affect the median in the same way. You will learn more about outliers soon.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Statistics are available and can be viewed on numerical data by using methods such as </a:t>
            </a:r>
            <a:r>
              <a:rPr lang="en-US" sz="1100" b="0" i="1" kern="1200" dirty="0">
                <a:solidFill>
                  <a:schemeClr val="tx1"/>
                </a:solidFill>
                <a:effectLst/>
                <a:latin typeface="+mn-lt"/>
                <a:ea typeface="+mn-ea"/>
                <a:cs typeface="+mn-cs"/>
              </a:rPr>
              <a:t>describe()</a:t>
            </a:r>
            <a:r>
              <a:rPr lang="en-US" sz="1100" kern="1200" dirty="0">
                <a:solidFill>
                  <a:schemeClr val="tx1"/>
                </a:solidFill>
                <a:effectLst/>
                <a:latin typeface="+mn-lt"/>
                <a:ea typeface="+mn-ea"/>
                <a:cs typeface="+mn-cs"/>
              </a:rPr>
              <a: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also view statistics on a single column by </a:t>
            </a:r>
            <a:r>
              <a:rPr lang="en-US" sz="1100" b="0" kern="1200" dirty="0">
                <a:solidFill>
                  <a:schemeClr val="tx1"/>
                </a:solidFill>
                <a:effectLst/>
                <a:latin typeface="+mn-lt"/>
                <a:ea typeface="+mn-ea"/>
                <a:cs typeface="+mn-cs"/>
              </a:rPr>
              <a:t>using </a:t>
            </a:r>
            <a:r>
              <a:rPr lang="en-US" sz="1100" b="0" i="1" kern="1200" dirty="0">
                <a:solidFill>
                  <a:schemeClr val="tx1"/>
                </a:solidFill>
                <a:effectLst/>
                <a:latin typeface="+mn-lt"/>
                <a:ea typeface="+mn-ea"/>
                <a:cs typeface="+mn-cs"/>
              </a:rPr>
              <a:t>mean()</a:t>
            </a:r>
            <a:r>
              <a:rPr lang="en-US" sz="1100" b="0" i="0" kern="1200" dirty="0">
                <a:solidFill>
                  <a:schemeClr val="tx1"/>
                </a:solidFill>
                <a:effectLst/>
                <a:latin typeface="+mn-lt"/>
                <a:ea typeface="+mn-ea"/>
                <a:cs typeface="+mn-cs"/>
              </a:rPr>
              <a:t>,</a:t>
            </a:r>
            <a:r>
              <a:rPr lang="en-US" sz="1100" b="0" i="1" kern="1200" dirty="0">
                <a:solidFill>
                  <a:schemeClr val="tx1"/>
                </a:solidFill>
                <a:effectLst/>
                <a:latin typeface="+mn-lt"/>
                <a:ea typeface="+mn-ea"/>
                <a:cs typeface="+mn-cs"/>
              </a:rPr>
              <a:t> median()</a:t>
            </a:r>
            <a:r>
              <a:rPr lang="en-US" sz="1100" b="0" i="0" kern="1200" dirty="0">
                <a:solidFill>
                  <a:schemeClr val="tx1"/>
                </a:solidFill>
                <a:effectLst/>
                <a:latin typeface="+mn-lt"/>
                <a:ea typeface="+mn-ea"/>
                <a:cs typeface="+mn-cs"/>
              </a:rPr>
              <a:t>,</a:t>
            </a:r>
            <a:r>
              <a:rPr lang="en-US" sz="1100" b="0" i="1" kern="1200" dirty="0">
                <a:solidFill>
                  <a:schemeClr val="tx1"/>
                </a:solidFill>
                <a:effectLst/>
                <a:latin typeface="+mn-lt"/>
                <a:ea typeface="+mn-ea"/>
                <a:cs typeface="+mn-cs"/>
              </a:rPr>
              <a:t> min()</a:t>
            </a:r>
            <a:r>
              <a:rPr lang="en-US" sz="1100" b="0" i="0" kern="1200" dirty="0">
                <a:solidFill>
                  <a:schemeClr val="tx1"/>
                </a:solidFill>
                <a:effectLst/>
                <a:latin typeface="+mn-lt"/>
                <a:ea typeface="+mn-ea"/>
                <a:cs typeface="+mn-cs"/>
              </a:rPr>
              <a:t>,</a:t>
            </a:r>
            <a:r>
              <a:rPr lang="en-US" sz="1100" b="0" i="1" kern="1200" dirty="0">
                <a:solidFill>
                  <a:schemeClr val="tx1"/>
                </a:solidFill>
                <a:effectLst/>
                <a:latin typeface="+mn-lt"/>
                <a:ea typeface="+mn-ea"/>
                <a:cs typeface="+mn-cs"/>
              </a:rPr>
              <a:t> max()</a:t>
            </a:r>
            <a:r>
              <a:rPr lang="en-US" sz="1100" b="0" i="0" kern="1200" dirty="0">
                <a:solidFill>
                  <a:schemeClr val="tx1"/>
                </a:solidFill>
                <a:effectLst/>
                <a:latin typeface="+mn-lt"/>
                <a:ea typeface="+mn-ea"/>
                <a:cs typeface="+mn-cs"/>
              </a:rPr>
              <a:t>,</a:t>
            </a:r>
            <a:r>
              <a:rPr lang="en-US" sz="1100" b="0" i="1" kern="1200" dirty="0">
                <a:solidFill>
                  <a:schemeClr val="tx1"/>
                </a:solidFill>
                <a:effectLst/>
                <a:latin typeface="+mn-lt"/>
                <a:ea typeface="+mn-ea"/>
                <a:cs typeface="+mn-cs"/>
              </a:rPr>
              <a:t> skew()</a:t>
            </a:r>
            <a:r>
              <a:rPr lang="en-US" sz="1100" b="0" i="0" kern="1200" dirty="0">
                <a:solidFill>
                  <a:schemeClr val="tx1"/>
                </a:solidFill>
                <a:effectLst/>
                <a:latin typeface="+mn-lt"/>
                <a:ea typeface="+mn-ea"/>
                <a:cs typeface="+mn-cs"/>
              </a:rPr>
              <a:t>,</a:t>
            </a:r>
            <a:r>
              <a:rPr lang="en-US" sz="1100" b="0" i="1" kern="1200" dirty="0">
                <a:solidFill>
                  <a:schemeClr val="tx1"/>
                </a:solidFill>
                <a:effectLst/>
                <a:latin typeface="+mn-lt"/>
                <a:ea typeface="+mn-ea"/>
                <a:cs typeface="+mn-cs"/>
              </a:rPr>
              <a:t> and describe()</a:t>
            </a:r>
            <a:r>
              <a:rPr lang="en-US" sz="1100" b="0" kern="1200" dirty="0">
                <a:solidFill>
                  <a:schemeClr val="tx1"/>
                </a:solidFill>
                <a:effectLst/>
                <a:latin typeface="+mn-lt"/>
                <a:ea typeface="+mn-ea"/>
                <a:cs typeface="+mn-cs"/>
              </a:rPr>
              <a:t>. For example, to find the mean for sulphates you can use </a:t>
            </a:r>
            <a:r>
              <a:rPr lang="en-US" sz="1100" b="0" i="1" kern="1200" dirty="0">
                <a:solidFill>
                  <a:schemeClr val="tx1"/>
                </a:solidFill>
                <a:effectLst/>
                <a:latin typeface="+mn-lt"/>
                <a:ea typeface="+mn-ea"/>
                <a:cs typeface="+mn-cs"/>
              </a:rPr>
              <a:t>mean()</a:t>
            </a:r>
            <a:r>
              <a:rPr lang="en-US" sz="1100" b="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000" kern="1200" dirty="0">
                <a:solidFill>
                  <a:schemeClr val="tx1"/>
                </a:solidFill>
                <a:effectLst/>
                <a:latin typeface="Lucida Console" panose="020B0609040504020204" pitchFamily="49" charset="0"/>
              </a:rPr>
              <a:t>df_wine[‘sulphates’].mean()</a:t>
            </a:r>
          </a:p>
          <a:p>
            <a:endParaRPr lang="en-US" sz="1000" kern="1200" dirty="0">
              <a:solidFill>
                <a:schemeClr val="tx1"/>
              </a:solidFill>
              <a:effectLst/>
              <a:latin typeface="Lucida Console" panose="020B0609040504020204" pitchFamily="49" charset="0"/>
            </a:endParaRPr>
          </a:p>
          <a:p>
            <a:r>
              <a:rPr lang="en-US" sz="1100" kern="1200" dirty="0">
                <a:solidFill>
                  <a:schemeClr val="tx1"/>
                </a:solidFill>
                <a:effectLst/>
                <a:latin typeface="+mn-lt"/>
                <a:ea typeface="+mn-ea"/>
                <a:cs typeface="+mn-cs"/>
              </a:rPr>
              <a:t>Statistics can also be calculated for multiple columns at a time:</a:t>
            </a:r>
          </a:p>
          <a:p>
            <a:endParaRPr lang="en-US" sz="1200" kern="1200" dirty="0">
              <a:solidFill>
                <a:schemeClr val="tx1"/>
              </a:solidFill>
              <a:effectLst/>
              <a:latin typeface="+mn-lt"/>
              <a:ea typeface="+mn-ea"/>
              <a:cs typeface="+mn-cs"/>
            </a:endParaRPr>
          </a:p>
          <a:p>
            <a:r>
              <a:rPr lang="en-US" sz="1000" kern="1200" dirty="0">
                <a:solidFill>
                  <a:schemeClr val="tx1"/>
                </a:solidFill>
                <a:effectLst/>
                <a:latin typeface="Lucida Console" panose="020B0609040504020204" pitchFamily="49" charset="0"/>
              </a:rPr>
              <a:t>    df_wine[[‘sulphates’,’alcohol’]].mean()</a:t>
            </a:r>
          </a:p>
          <a:p>
            <a:endParaRPr lang="en-US" sz="12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calculate the number of records for a category in a column, you can use </a:t>
            </a:r>
            <a:r>
              <a:rPr lang="en-US" sz="1100" b="0" i="1" kern="1200" dirty="0">
                <a:solidFill>
                  <a:schemeClr val="tx1"/>
                </a:solidFill>
                <a:effectLst/>
                <a:latin typeface="+mn-lt"/>
                <a:ea typeface="+mn-ea"/>
                <a:cs typeface="+mn-cs"/>
              </a:rPr>
              <a:t>value_counts()</a:t>
            </a:r>
            <a:r>
              <a:rPr lang="en-US" sz="11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000" kern="1200" dirty="0">
                <a:solidFill>
                  <a:schemeClr val="tx1"/>
                </a:solidFill>
                <a:effectLst/>
                <a:latin typeface="Lucida Console" panose="020B0609040504020204" pitchFamily="49" charset="0"/>
              </a:rPr>
              <a:t>    df_wine["quality"].value_counts()</a:t>
            </a:r>
          </a:p>
          <a:p>
            <a:endParaRPr lang="en-US" sz="12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pandas can also calculate statistics for each category in a column. This calculation can be done with the </a:t>
            </a:r>
            <a:r>
              <a:rPr lang="en-US" sz="1100" b="0" i="1" kern="1200" dirty="0">
                <a:solidFill>
                  <a:schemeClr val="tx1"/>
                </a:solidFill>
                <a:effectLst/>
                <a:latin typeface="+mn-lt"/>
                <a:ea typeface="+mn-ea"/>
                <a:cs typeface="+mn-cs"/>
              </a:rPr>
              <a:t>groupby() </a:t>
            </a:r>
            <a:r>
              <a:rPr lang="en-US" sz="1100" kern="1200" dirty="0">
                <a:solidFill>
                  <a:schemeClr val="tx1"/>
                </a:solidFill>
                <a:effectLst/>
                <a:latin typeface="+mn-lt"/>
                <a:ea typeface="+mn-ea"/>
                <a:cs typeface="+mn-cs"/>
              </a:rPr>
              <a:t>method, as follows: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000" kern="1200" dirty="0">
                <a:solidFill>
                  <a:schemeClr val="tx1"/>
                </a:solidFill>
                <a:effectLst/>
                <a:latin typeface="Lucida Console" panose="020B0609040504020204" pitchFamily="49" charset="0"/>
              </a:rPr>
              <a:t>df_wine.groupby(“quality”)[“sulphates”].mean()</a:t>
            </a:r>
          </a:p>
          <a:p>
            <a:endParaRPr lang="en-US" baseline="0" dirty="0"/>
          </a:p>
        </p:txBody>
      </p:sp>
    </p:spTree>
    <p:extLst>
      <p:ext uri="{BB962C8B-B14F-4D97-AF65-F5344CB8AC3E}">
        <p14:creationId xmlns:p14="http://schemas.microsoft.com/office/powerpoint/2010/main" val="3127939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For </a:t>
            </a:r>
            <a:r>
              <a:rPr lang="en-US" sz="1100" i="1" kern="1200" dirty="0">
                <a:solidFill>
                  <a:schemeClr val="tx1"/>
                </a:solidFill>
                <a:effectLst/>
                <a:latin typeface="+mn-lt"/>
                <a:ea typeface="+mn-ea"/>
                <a:cs typeface="+mn-cs"/>
              </a:rPr>
              <a:t>categorical attributes</a:t>
            </a:r>
            <a:r>
              <a:rPr lang="en-US" sz="1100" kern="1200" dirty="0">
                <a:solidFill>
                  <a:schemeClr val="tx1"/>
                </a:solidFill>
                <a:effectLst/>
                <a:latin typeface="+mn-lt"/>
                <a:ea typeface="+mn-ea"/>
                <a:cs typeface="+mn-cs"/>
              </a:rPr>
              <a:t>, you can look at the frequency of attribute values in your dataset. That information will give you some idea about what is inside that categorical variable.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tables display data from the car dataset, which is made up of several categorical values: </a:t>
            </a:r>
            <a:r>
              <a:rPr lang="en-US" sz="1100" b="0" i="1" kern="1200" dirty="0">
                <a:solidFill>
                  <a:schemeClr val="tx1"/>
                </a:solidFill>
                <a:effectLst/>
                <a:latin typeface="+mn-lt"/>
                <a:ea typeface="+mn-ea"/>
                <a:cs typeface="+mn-cs"/>
              </a:rPr>
              <a:t>buying</a:t>
            </a:r>
            <a:r>
              <a:rPr lang="en-US" sz="1100" kern="1200" dirty="0">
                <a:solidFill>
                  <a:schemeClr val="tx1"/>
                </a:solidFill>
                <a:effectLst/>
                <a:latin typeface="+mn-lt"/>
                <a:ea typeface="+mn-ea"/>
                <a:cs typeface="+mn-cs"/>
              </a:rPr>
              <a:t>, </a:t>
            </a:r>
            <a:r>
              <a:rPr lang="en-US" sz="1100" b="0" i="1" kern="1200" dirty="0">
                <a:solidFill>
                  <a:schemeClr val="tx1"/>
                </a:solidFill>
                <a:effectLst/>
                <a:latin typeface="+mn-lt"/>
                <a:ea typeface="+mn-ea"/>
                <a:cs typeface="+mn-cs"/>
              </a:rPr>
              <a:t>maint</a:t>
            </a:r>
            <a:r>
              <a:rPr lang="en-US" sz="1100" kern="1200" dirty="0">
                <a:solidFill>
                  <a:schemeClr val="tx1"/>
                </a:solidFill>
                <a:effectLst/>
                <a:latin typeface="+mn-lt"/>
                <a:ea typeface="+mn-ea"/>
                <a:cs typeface="+mn-cs"/>
              </a:rPr>
              <a:t>, </a:t>
            </a:r>
            <a:r>
              <a:rPr lang="en-US" sz="1100" b="0" i="1" kern="1200" dirty="0">
                <a:solidFill>
                  <a:schemeClr val="tx1"/>
                </a:solidFill>
                <a:effectLst/>
                <a:latin typeface="+mn-lt"/>
                <a:ea typeface="+mn-ea"/>
                <a:cs typeface="+mn-cs"/>
              </a:rPr>
              <a:t>lug_boot</a:t>
            </a:r>
            <a:r>
              <a:rPr lang="en-US" sz="1100" kern="1200" dirty="0">
                <a:solidFill>
                  <a:schemeClr val="tx1"/>
                </a:solidFill>
                <a:effectLst/>
                <a:latin typeface="+mn-lt"/>
                <a:ea typeface="+mn-ea"/>
                <a:cs typeface="+mn-cs"/>
              </a:rPr>
              <a:t>, </a:t>
            </a:r>
            <a:r>
              <a:rPr lang="en-US" sz="1100" b="0" i="1" kern="1200" dirty="0">
                <a:solidFill>
                  <a:schemeClr val="tx1"/>
                </a:solidFill>
                <a:effectLst/>
                <a:latin typeface="+mn-lt"/>
                <a:ea typeface="+mn-ea"/>
                <a:cs typeface="+mn-cs"/>
              </a:rPr>
              <a:t>safety</a:t>
            </a:r>
            <a:r>
              <a:rPr lang="en-US" sz="1100" kern="1200" dirty="0">
                <a:solidFill>
                  <a:schemeClr val="tx1"/>
                </a:solidFill>
                <a:effectLst/>
                <a:latin typeface="+mn-lt"/>
                <a:ea typeface="+mn-ea"/>
                <a:cs typeface="+mn-cs"/>
              </a:rPr>
              <a:t>, and </a:t>
            </a:r>
            <a:r>
              <a:rPr lang="en-US" sz="1100" b="0" i="1" kern="1200" dirty="0">
                <a:solidFill>
                  <a:schemeClr val="tx1"/>
                </a:solidFill>
                <a:effectLst/>
                <a:latin typeface="+mn-lt"/>
                <a:ea typeface="+mn-ea"/>
                <a:cs typeface="+mn-cs"/>
              </a:rPr>
              <a:t>class</a:t>
            </a:r>
            <a:r>
              <a:rPr lang="en-US" sz="1100" kern="1200" dirty="0">
                <a:solidFill>
                  <a:schemeClr val="tx1"/>
                </a:solidFill>
                <a:effectLst/>
                <a:latin typeface="+mn-lt"/>
                <a:ea typeface="+mn-ea"/>
                <a:cs typeface="+mn-cs"/>
              </a:rPr>
              <a:t>. Safety can be </a:t>
            </a:r>
            <a:r>
              <a:rPr lang="en-US" sz="1100" b="0" i="1" kern="1200" dirty="0">
                <a:solidFill>
                  <a:schemeClr val="tx1"/>
                </a:solidFill>
                <a:effectLst/>
                <a:latin typeface="+mn-lt"/>
                <a:ea typeface="+mn-ea"/>
                <a:cs typeface="+mn-cs"/>
              </a:rPr>
              <a:t>low</a:t>
            </a:r>
            <a:r>
              <a:rPr lang="en-US" sz="1100" kern="1200" dirty="0">
                <a:solidFill>
                  <a:schemeClr val="tx1"/>
                </a:solidFill>
                <a:effectLst/>
                <a:latin typeface="+mn-lt"/>
                <a:ea typeface="+mn-ea"/>
                <a:cs typeface="+mn-cs"/>
              </a:rPr>
              <a:t>, </a:t>
            </a:r>
            <a:r>
              <a:rPr lang="en-US" sz="1100" b="0" i="1" kern="1200" dirty="0">
                <a:solidFill>
                  <a:schemeClr val="tx1"/>
                </a:solidFill>
                <a:effectLst/>
                <a:latin typeface="+mn-lt"/>
                <a:ea typeface="+mn-ea"/>
                <a:cs typeface="+mn-cs"/>
              </a:rPr>
              <a:t>med</a:t>
            </a:r>
            <a:r>
              <a:rPr lang="en-US" sz="1100" kern="1200" dirty="0">
                <a:solidFill>
                  <a:schemeClr val="tx1"/>
                </a:solidFill>
                <a:effectLst/>
                <a:latin typeface="+mn-lt"/>
                <a:ea typeface="+mn-ea"/>
                <a:cs typeface="+mn-cs"/>
              </a:rPr>
              <a:t> or </a:t>
            </a:r>
            <a:r>
              <a:rPr lang="en-US" sz="1100" b="0" i="1" kern="1200" dirty="0">
                <a:solidFill>
                  <a:schemeClr val="tx1"/>
                </a:solidFill>
                <a:effectLst/>
                <a:latin typeface="+mn-lt"/>
                <a:ea typeface="+mn-ea"/>
                <a:cs typeface="+mn-cs"/>
              </a:rPr>
              <a:t>high</a:t>
            </a:r>
            <a:r>
              <a:rPr lang="en-US" sz="1100" kern="1200" dirty="0">
                <a:solidFill>
                  <a:schemeClr val="tx1"/>
                </a:solidFill>
                <a:effectLst/>
                <a:latin typeface="+mn-lt"/>
                <a:ea typeface="+mn-ea"/>
                <a:cs typeface="+mn-cs"/>
              </a:rPr>
              <a:t>. From the </a:t>
            </a:r>
            <a:r>
              <a:rPr lang="en-US" sz="1100" b="0" i="1" kern="1200" dirty="0">
                <a:solidFill>
                  <a:schemeClr val="tx1"/>
                </a:solidFill>
                <a:effectLst/>
                <a:latin typeface="+mn-lt"/>
                <a:ea typeface="+mn-ea"/>
                <a:cs typeface="+mn-cs"/>
              </a:rPr>
              <a:t>describe() </a:t>
            </a:r>
            <a:r>
              <a:rPr lang="en-US" sz="1100" kern="1200" dirty="0">
                <a:solidFill>
                  <a:schemeClr val="tx1"/>
                </a:solidFill>
                <a:effectLst/>
                <a:latin typeface="+mn-lt"/>
                <a:ea typeface="+mn-ea"/>
                <a:cs typeface="+mn-cs"/>
              </a:rPr>
              <a:t>function, you can see that it has three unique values, and </a:t>
            </a:r>
            <a:r>
              <a:rPr lang="en-US" sz="1100" b="0" i="1" kern="1200" dirty="0">
                <a:solidFill>
                  <a:schemeClr val="tx1"/>
                </a:solidFill>
                <a:effectLst/>
                <a:latin typeface="+mn-lt"/>
                <a:ea typeface="+mn-ea"/>
                <a:cs typeface="+mn-cs"/>
              </a:rPr>
              <a:t>low</a:t>
            </a:r>
            <a:r>
              <a:rPr lang="en-US" sz="1100" kern="1200" dirty="0">
                <a:solidFill>
                  <a:schemeClr val="tx1"/>
                </a:solidFill>
                <a:effectLst/>
                <a:latin typeface="+mn-lt"/>
                <a:ea typeface="+mn-ea"/>
                <a:cs typeface="+mn-cs"/>
              </a:rPr>
              <a:t> is the most frequent. In the class column, it appears that the top value of the 4 is </a:t>
            </a:r>
            <a:r>
              <a:rPr lang="en-US" sz="1100" b="0" i="1" kern="1200" dirty="0">
                <a:solidFill>
                  <a:schemeClr val="tx1"/>
                </a:solidFill>
                <a:effectLst/>
                <a:latin typeface="+mn-lt"/>
                <a:ea typeface="+mn-ea"/>
                <a:cs typeface="+mn-cs"/>
              </a:rPr>
              <a:t>unacc</a:t>
            </a:r>
            <a:r>
              <a:rPr lang="en-US" sz="1100" kern="1200" dirty="0">
                <a:solidFill>
                  <a:schemeClr val="tx1"/>
                </a:solidFill>
                <a:effectLst/>
                <a:latin typeface="+mn-lt"/>
                <a:ea typeface="+mn-ea"/>
                <a:cs typeface="+mn-cs"/>
              </a:rPr>
              <a:t>. It accounts for 1210 of the 1728 values (70 percent), which might suggest an imbalance.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a target variable that is also of categorical type, the class distribution can indicate whether your dataset has a class imbalance. Imbalanced data can mark a disproportionate ratio of your classes. For instance, suppose that your dataset is made up of credit card transactions, but only a tenth of a percent is labeled as </a:t>
            </a:r>
            <a:r>
              <a:rPr lang="en-US" sz="1100" i="1" kern="1200" dirty="0">
                <a:solidFill>
                  <a:schemeClr val="tx1"/>
                </a:solidFill>
                <a:effectLst/>
                <a:latin typeface="+mn-lt"/>
                <a:ea typeface="+mn-ea"/>
                <a:cs typeface="+mn-cs"/>
              </a:rPr>
              <a:t>fraud</a:t>
            </a:r>
            <a:r>
              <a:rPr lang="en-US" sz="1100" kern="1200" dirty="0">
                <a:solidFill>
                  <a:schemeClr val="tx1"/>
                </a:solidFill>
                <a:effectLst/>
                <a:latin typeface="+mn-lt"/>
                <a:ea typeface="+mn-ea"/>
                <a:cs typeface="+mn-cs"/>
              </a:rPr>
              <a:t>. In this case, your algorithm might not learn adequately to predict examples of credit card fraud.</a:t>
            </a:r>
          </a:p>
        </p:txBody>
      </p:sp>
    </p:spTree>
    <p:extLst>
      <p:ext uri="{BB962C8B-B14F-4D97-AF65-F5344CB8AC3E}">
        <p14:creationId xmlns:p14="http://schemas.microsoft.com/office/powerpoint/2010/main" val="3018354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 </a:t>
            </a:r>
            <a:r>
              <a:rPr lang="en-US" sz="1100" i="1" kern="1200" dirty="0">
                <a:solidFill>
                  <a:schemeClr val="tx1"/>
                </a:solidFill>
                <a:effectLst/>
                <a:latin typeface="+mn-lt"/>
                <a:ea typeface="+mn-ea"/>
                <a:cs typeface="+mn-cs"/>
              </a:rPr>
              <a:t>histogram</a:t>
            </a:r>
            <a:r>
              <a:rPr lang="en-US" sz="1100" kern="1200" dirty="0">
                <a:solidFill>
                  <a:schemeClr val="tx1"/>
                </a:solidFill>
                <a:effectLst/>
                <a:latin typeface="+mn-lt"/>
                <a:ea typeface="+mn-ea"/>
                <a:cs typeface="+mn-cs"/>
              </a:rPr>
              <a:t> is often a good visualization technique for seeing the overall behavior of a particular feature. With a histogram, you can answer questions, such as: </a:t>
            </a:r>
            <a:r>
              <a:rPr lang="en-US" sz="1100" i="1" kern="1200" dirty="0">
                <a:solidFill>
                  <a:schemeClr val="tx1"/>
                </a:solidFill>
                <a:effectLst/>
                <a:latin typeface="+mn-lt"/>
                <a:ea typeface="+mn-ea"/>
                <a:cs typeface="+mn-cs"/>
              </a:rPr>
              <a:t>Is the feature data normally distributed? How many peaks are in the data? Does that particular feature have any skewness?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When you use histograms for your data visualization, values are binned. Binning is a technique that you will learn about in a later module on feature engineering. The taller peaks of the histogram indicate the most common values.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addition to histograms, you can use </a:t>
            </a:r>
            <a:r>
              <a:rPr lang="en-US" sz="1100" i="1" kern="1200" dirty="0">
                <a:solidFill>
                  <a:schemeClr val="tx1"/>
                </a:solidFill>
                <a:effectLst/>
                <a:latin typeface="+mn-lt"/>
                <a:ea typeface="+mn-ea"/>
                <a:cs typeface="+mn-cs"/>
              </a:rPr>
              <a:t>density plots </a:t>
            </a:r>
            <a:r>
              <a:rPr lang="en-US" sz="1100" kern="1200" dirty="0">
                <a:solidFill>
                  <a:schemeClr val="tx1"/>
                </a:solidFill>
                <a:effectLst/>
                <a:latin typeface="+mn-lt"/>
                <a:ea typeface="+mn-ea"/>
                <a:cs typeface="+mn-cs"/>
              </a:rPr>
              <a:t>and </a:t>
            </a:r>
            <a:r>
              <a:rPr lang="en-US" sz="1100" i="1" kern="1200" dirty="0">
                <a:solidFill>
                  <a:schemeClr val="tx1"/>
                </a:solidFill>
                <a:effectLst/>
                <a:latin typeface="+mn-lt"/>
                <a:ea typeface="+mn-ea"/>
                <a:cs typeface="+mn-cs"/>
              </a:rPr>
              <a:t>box plots </a:t>
            </a:r>
            <a:r>
              <a:rPr lang="en-US" sz="1100" kern="1200" dirty="0">
                <a:solidFill>
                  <a:schemeClr val="tx1"/>
                </a:solidFill>
                <a:effectLst/>
                <a:latin typeface="+mn-lt"/>
                <a:ea typeface="+mn-ea"/>
                <a:cs typeface="+mn-cs"/>
              </a:rPr>
              <a:t>for numerical features so that you can get an idea of what’s inside that particular feature. Like a histogram, these visualizations help you answer questions, like</a:t>
            </a:r>
            <a:r>
              <a:rPr lang="en-US" sz="1100" i="1" kern="1200" dirty="0">
                <a:solidFill>
                  <a:schemeClr val="tx1"/>
                </a:solidFill>
                <a:effectLst/>
                <a:latin typeface="+mn-lt"/>
                <a:ea typeface="+mn-ea"/>
                <a:cs typeface="+mn-cs"/>
              </a:rPr>
              <a:t>: What’s the range of the data? The peak of the data? Does it have any outliers? Does it have any special features? </a:t>
            </a:r>
            <a:r>
              <a:rPr lang="en-US" sz="1100" kern="1200" dirty="0">
                <a:solidFill>
                  <a:schemeClr val="tx1"/>
                </a:solidFill>
                <a:effectLst/>
                <a:latin typeface="+mn-lt"/>
                <a:ea typeface="+mn-ea"/>
                <a:cs typeface="+mn-cs"/>
              </a:rPr>
              <a:t>Answering these questions can help you understand your data better. They can also help you decide whether you must do some more specialized data preprocessing.</a:t>
            </a:r>
          </a:p>
          <a:p>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 box plot is a method for graphically depicting groups of numerical data through their quartiles. The box extends from the Q1 to Q3 quartile values of the data, with a line at the median (Q2). Values outside that range are represented by the lines that extend from the box. These lines are sometimes called </a:t>
            </a:r>
            <a:r>
              <a:rPr lang="en-US" sz="1100" i="1" kern="1200" dirty="0">
                <a:solidFill>
                  <a:schemeClr val="tx1"/>
                </a:solidFill>
                <a:effectLst/>
                <a:latin typeface="+mn-lt"/>
                <a:ea typeface="+mn-ea"/>
                <a:cs typeface="+mn-cs"/>
              </a:rPr>
              <a:t>whiskers</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whiskers extend from the edges of box to show the range of the data. The position of the whiskers is set by default to 1.5*IQR (IQR = Q3 - Q1) from the edges of the box. Outlier points are those points that are past the end of the whiskers.</a:t>
            </a:r>
          </a:p>
          <a:p>
            <a:endParaRPr lang="en-US" dirty="0"/>
          </a:p>
        </p:txBody>
      </p:sp>
    </p:spTree>
    <p:extLst>
      <p:ext uri="{BB962C8B-B14F-4D97-AF65-F5344CB8AC3E}">
        <p14:creationId xmlns:p14="http://schemas.microsoft.com/office/powerpoint/2010/main" val="2898379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have more than two numerical variables in a feature dataset, sometimes you want to look at their relationship. A </a:t>
            </a:r>
            <a:r>
              <a:rPr lang="en-US" sz="1100" i="1" kern="1200" dirty="0">
                <a:solidFill>
                  <a:schemeClr val="tx1"/>
                </a:solidFill>
                <a:effectLst/>
                <a:latin typeface="+mn-lt"/>
                <a:ea typeface="+mn-ea"/>
                <a:cs typeface="+mn-cs"/>
              </a:rPr>
              <a:t>scatter plot</a:t>
            </a:r>
            <a:r>
              <a:rPr lang="en-US" sz="1100" kern="1200" dirty="0">
                <a:solidFill>
                  <a:schemeClr val="tx1"/>
                </a:solidFill>
                <a:effectLst/>
                <a:latin typeface="+mn-lt"/>
                <a:ea typeface="+mn-ea"/>
                <a:cs typeface="+mn-cs"/>
              </a:rPr>
              <a:t> is a good way to spot any special relationships among those variables.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example, you have </a:t>
            </a:r>
            <a:r>
              <a:rPr lang="en-US" sz="1100" i="1" kern="1200" dirty="0">
                <a:solidFill>
                  <a:schemeClr val="tx1"/>
                </a:solidFill>
                <a:effectLst/>
                <a:latin typeface="+mn-lt"/>
                <a:ea typeface="+mn-ea"/>
                <a:cs typeface="+mn-cs"/>
              </a:rPr>
              <a:t>Sulphates</a:t>
            </a:r>
            <a:r>
              <a:rPr lang="en-US" sz="1100" kern="1200" dirty="0">
                <a:solidFill>
                  <a:schemeClr val="tx1"/>
                </a:solidFill>
                <a:effectLst/>
                <a:latin typeface="+mn-lt"/>
                <a:ea typeface="+mn-ea"/>
                <a:cs typeface="+mn-cs"/>
              </a:rPr>
              <a:t> and </a:t>
            </a:r>
            <a:r>
              <a:rPr lang="en-US" sz="1100" i="1" kern="1200" dirty="0">
                <a:solidFill>
                  <a:schemeClr val="tx1"/>
                </a:solidFill>
                <a:effectLst/>
                <a:latin typeface="+mn-lt"/>
                <a:ea typeface="+mn-ea"/>
                <a:cs typeface="+mn-cs"/>
              </a:rPr>
              <a:t>Alcohol</a:t>
            </a:r>
            <a:r>
              <a:rPr lang="en-US" sz="1100" kern="1200" dirty="0">
                <a:solidFill>
                  <a:schemeClr val="tx1"/>
                </a:solidFill>
                <a:effectLst/>
                <a:latin typeface="+mn-lt"/>
                <a:ea typeface="+mn-ea"/>
                <a:cs typeface="+mn-cs"/>
              </a:rPr>
              <a:t> in the left diagram. Those two variables are numeric, and you want to show their relationship so that the scatter plot can help you visualize that relationship. However, the plots are scattered. The correlation between the two variables might not be high because the data is scattered, but some positive relationships might exist between them.</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Scatter plot matrices help you look at the relationship between multiple different features. In pandas, you can easily create scatter plot matrices that are based on the columns that you want to examine. In this case, you have three columns—it will give you the pair-wise scatter plot for any two of the columns. </a:t>
            </a:r>
          </a:p>
        </p:txBody>
      </p:sp>
    </p:spTree>
    <p:extLst>
      <p:ext uri="{BB962C8B-B14F-4D97-AF65-F5344CB8AC3E}">
        <p14:creationId xmlns:p14="http://schemas.microsoft.com/office/powerpoint/2010/main" val="4121511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 scatter plot, you might want to identify special regions that a particular subset of data belongs to.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Does a relationship exist between alcohol, sulphates, and quality? You can plot out those values against </a:t>
            </a:r>
            <a:r>
              <a:rPr lang="en-US" sz="1100" i="1" kern="1200" dirty="0">
                <a:solidFill>
                  <a:schemeClr val="tx1"/>
                </a:solidFill>
                <a:effectLst/>
                <a:latin typeface="+mn-lt"/>
                <a:ea typeface="+mn-ea"/>
                <a:cs typeface="+mn-cs"/>
              </a:rPr>
              <a:t>good</a:t>
            </a:r>
            <a:r>
              <a:rPr lang="en-US" sz="1100" kern="1200" dirty="0">
                <a:solidFill>
                  <a:schemeClr val="tx1"/>
                </a:solidFill>
                <a:effectLst/>
                <a:latin typeface="+mn-lt"/>
                <a:ea typeface="+mn-ea"/>
                <a:cs typeface="+mn-cs"/>
              </a:rPr>
              <a:t> (quality &gt; 5) and </a:t>
            </a:r>
            <a:r>
              <a:rPr lang="en-US" sz="1100" i="1" kern="1200" dirty="0">
                <a:solidFill>
                  <a:schemeClr val="tx1"/>
                </a:solidFill>
                <a:effectLst/>
                <a:latin typeface="+mn-lt"/>
                <a:ea typeface="+mn-ea"/>
                <a:cs typeface="+mn-cs"/>
              </a:rPr>
              <a:t>poor</a:t>
            </a:r>
            <a:r>
              <a:rPr lang="en-US" sz="1100" kern="1200" dirty="0">
                <a:solidFill>
                  <a:schemeClr val="tx1"/>
                </a:solidFill>
                <a:effectLst/>
                <a:latin typeface="+mn-lt"/>
                <a:ea typeface="+mn-ea"/>
                <a:cs typeface="+mn-cs"/>
              </a:rPr>
              <a:t> (quality &lt;=5) wine, such as in the following example: </a:t>
            </a:r>
          </a:p>
          <a:p>
            <a:r>
              <a:rPr lang="en-US" sz="1100" kern="1200" dirty="0">
                <a:solidFill>
                  <a:schemeClr val="tx1"/>
                </a:solidFill>
                <a:effectLst/>
                <a:latin typeface="+mn-lt"/>
                <a:ea typeface="+mn-ea"/>
                <a:cs typeface="+mn-cs"/>
              </a:rPr>
              <a:t> </a:t>
            </a:r>
          </a:p>
          <a:p>
            <a:r>
              <a:rPr lang="en-US" sz="1000" kern="1200" dirty="0">
                <a:solidFill>
                  <a:schemeClr val="tx1"/>
                </a:solidFill>
                <a:effectLst/>
                <a:latin typeface="Lucida Console" panose="020B0609040504020204" pitchFamily="49" charset="0"/>
                <a:ea typeface="+mn-ea"/>
                <a:cs typeface="+mn-cs"/>
              </a:rPr>
              <a:t>high = df_wine[['sulphates','alcohol']][df_wine['quality']&gt;5]</a:t>
            </a:r>
          </a:p>
          <a:p>
            <a:r>
              <a:rPr lang="en-US" sz="1000" kern="1200" dirty="0">
                <a:solidFill>
                  <a:schemeClr val="tx1"/>
                </a:solidFill>
                <a:effectLst/>
                <a:latin typeface="Lucida Console" panose="020B0609040504020204" pitchFamily="49" charset="0"/>
                <a:ea typeface="+mn-ea"/>
                <a:cs typeface="+mn-cs"/>
              </a:rPr>
              <a:t> </a:t>
            </a:r>
          </a:p>
          <a:p>
            <a:r>
              <a:rPr lang="en-US" sz="1000" kern="1200" dirty="0">
                <a:solidFill>
                  <a:schemeClr val="tx1"/>
                </a:solidFill>
                <a:effectLst/>
                <a:latin typeface="Lucida Console" panose="020B0609040504020204" pitchFamily="49" charset="0"/>
                <a:ea typeface="+mn-ea"/>
                <a:cs typeface="+mn-cs"/>
              </a:rPr>
              <a:t>low = df_wine[['sulphates','alcohol']][df_wine['quality']&lt;5]</a:t>
            </a:r>
          </a:p>
          <a:p>
            <a:r>
              <a:rPr lang="en-US" sz="1000" kern="1200" dirty="0">
                <a:solidFill>
                  <a:schemeClr val="tx1"/>
                </a:solidFill>
                <a:effectLst/>
                <a:latin typeface="Lucida Console" panose="020B0609040504020204" pitchFamily="49" charset="0"/>
                <a:ea typeface="+mn-ea"/>
                <a:cs typeface="+mn-cs"/>
              </a:rPr>
              <a:t> </a:t>
            </a:r>
          </a:p>
          <a:p>
            <a:r>
              <a:rPr lang="en-US" sz="1000" kern="1200" dirty="0">
                <a:solidFill>
                  <a:schemeClr val="tx1"/>
                </a:solidFill>
                <a:effectLst/>
                <a:latin typeface="Lucida Console" panose="020B0609040504020204" pitchFamily="49" charset="0"/>
                <a:ea typeface="+mn-ea"/>
                <a:cs typeface="+mn-cs"/>
              </a:rPr>
              <a:t>plt.scatter(high['sulphates'],high['alcohol'],s=50,c='blue',marker='o',label='great')</a:t>
            </a:r>
          </a:p>
          <a:p>
            <a:r>
              <a:rPr lang="en-US" sz="1000" kern="1200" dirty="0">
                <a:solidFill>
                  <a:schemeClr val="tx1"/>
                </a:solidFill>
                <a:effectLst/>
                <a:latin typeface="Lucida Console" panose="020B0609040504020204" pitchFamily="49" charset="0"/>
                <a:ea typeface="+mn-ea"/>
                <a:cs typeface="+mn-cs"/>
              </a:rPr>
              <a:t> </a:t>
            </a:r>
          </a:p>
          <a:p>
            <a:r>
              <a:rPr lang="en-US" sz="1000" kern="1200" dirty="0">
                <a:solidFill>
                  <a:schemeClr val="tx1"/>
                </a:solidFill>
                <a:effectLst/>
                <a:latin typeface="Lucida Console" panose="020B0609040504020204" pitchFamily="49" charset="0"/>
                <a:ea typeface="+mn-ea"/>
                <a:cs typeface="+mn-cs"/>
              </a:rPr>
              <a:t>plt.scatter(x=low['sulphates'],y=low['alcohol'],s=50,c='red',marker='v',label='poor')</a:t>
            </a:r>
          </a:p>
          <a:p>
            <a:r>
              <a:rPr lang="en-US" sz="1000" kern="1200" dirty="0">
                <a:solidFill>
                  <a:schemeClr val="tx1"/>
                </a:solidFill>
                <a:effectLst/>
                <a:latin typeface="Lucida Console" panose="020B0609040504020204" pitchFamily="49" charset="0"/>
                <a:ea typeface="+mn-ea"/>
                <a:cs typeface="+mn-cs"/>
              </a:rPr>
              <a:t> </a:t>
            </a:r>
          </a:p>
          <a:p>
            <a:r>
              <a:rPr lang="en-US" sz="1000" kern="1200" dirty="0">
                <a:solidFill>
                  <a:schemeClr val="tx1"/>
                </a:solidFill>
                <a:effectLst/>
                <a:latin typeface="Lucida Console" panose="020B0609040504020204" pitchFamily="49" charset="0"/>
                <a:ea typeface="+mn-ea"/>
                <a:cs typeface="+mn-cs"/>
              </a:rPr>
              <a:t>plt.xlabel('Sulphates')</a:t>
            </a:r>
          </a:p>
          <a:p>
            <a:r>
              <a:rPr lang="en-US" sz="1000" kern="1200" dirty="0">
                <a:solidFill>
                  <a:schemeClr val="tx1"/>
                </a:solidFill>
                <a:effectLst/>
                <a:latin typeface="Lucida Console" panose="020B0609040504020204" pitchFamily="49" charset="0"/>
                <a:ea typeface="+mn-ea"/>
                <a:cs typeface="+mn-cs"/>
              </a:rPr>
              <a:t> </a:t>
            </a:r>
          </a:p>
          <a:p>
            <a:r>
              <a:rPr lang="en-US" sz="1000" kern="1200" dirty="0">
                <a:solidFill>
                  <a:schemeClr val="tx1"/>
                </a:solidFill>
                <a:effectLst/>
                <a:latin typeface="Lucida Console" panose="020B0609040504020204" pitchFamily="49" charset="0"/>
                <a:ea typeface="+mn-ea"/>
                <a:cs typeface="+mn-cs"/>
              </a:rPr>
              <a:t>plt.ylabel('Alcohol')</a:t>
            </a:r>
          </a:p>
          <a:p>
            <a:r>
              <a:rPr lang="en-US" sz="1000" kern="1200" dirty="0">
                <a:solidFill>
                  <a:schemeClr val="tx1"/>
                </a:solidFill>
                <a:effectLst/>
                <a:latin typeface="Lucida Console" panose="020B0609040504020204" pitchFamily="49" charset="0"/>
                <a:ea typeface="+mn-ea"/>
                <a:cs typeface="+mn-cs"/>
              </a:rPr>
              <a:t> </a:t>
            </a:r>
          </a:p>
          <a:p>
            <a:r>
              <a:rPr lang="en-US" sz="1000" kern="1200" dirty="0">
                <a:solidFill>
                  <a:schemeClr val="tx1"/>
                </a:solidFill>
                <a:effectLst/>
                <a:latin typeface="Lucida Console" panose="020B0609040504020204" pitchFamily="49" charset="0"/>
                <a:ea typeface="+mn-ea"/>
                <a:cs typeface="+mn-cs"/>
              </a:rPr>
              <a:t>plt.legend()</a:t>
            </a:r>
          </a:p>
          <a:p>
            <a:r>
              <a:rPr lang="en-US" sz="1000" kern="1200" dirty="0">
                <a:solidFill>
                  <a:schemeClr val="tx1"/>
                </a:solidFill>
                <a:effectLst/>
                <a:latin typeface="Lucida Console" panose="020B0609040504020204" pitchFamily="49" charset="0"/>
                <a:ea typeface="+mn-ea"/>
                <a:cs typeface="+mn-cs"/>
              </a:rPr>
              <a:t> </a:t>
            </a:r>
          </a:p>
          <a:p>
            <a:r>
              <a:rPr lang="en-US" sz="1000" kern="1200" dirty="0">
                <a:solidFill>
                  <a:schemeClr val="tx1"/>
                </a:solidFill>
                <a:effectLst/>
                <a:latin typeface="Lucida Console" panose="020B0609040504020204" pitchFamily="49" charset="0"/>
                <a:ea typeface="+mn-ea"/>
                <a:cs typeface="+mn-cs"/>
              </a:rPr>
              <a:t>plt.grid()</a:t>
            </a:r>
          </a:p>
          <a:p>
            <a:r>
              <a:rPr lang="en-US" sz="1000" kern="1200" dirty="0">
                <a:solidFill>
                  <a:schemeClr val="tx1"/>
                </a:solidFill>
                <a:effectLst/>
                <a:latin typeface="Lucida Console" panose="020B0609040504020204" pitchFamily="49" charset="0"/>
                <a:ea typeface="+mn-ea"/>
                <a:cs typeface="+mn-cs"/>
              </a:rPr>
              <a:t> </a:t>
            </a:r>
          </a:p>
          <a:p>
            <a:r>
              <a:rPr lang="en-US" sz="1000" kern="1200" dirty="0">
                <a:solidFill>
                  <a:schemeClr val="tx1"/>
                </a:solidFill>
                <a:effectLst/>
                <a:latin typeface="Lucida Console" panose="020B0609040504020204" pitchFamily="49" charset="0"/>
                <a:ea typeface="+mn-ea"/>
                <a:cs typeface="+mn-cs"/>
              </a:rPr>
              <a:t>plt.show()</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Plotting gives you an idea of how useful particular variables can be, if you use them for a classification problem.</a:t>
            </a:r>
          </a:p>
          <a:p>
            <a:endParaRPr lang="en-US" dirty="0"/>
          </a:p>
        </p:txBody>
      </p:sp>
    </p:spTree>
    <p:extLst>
      <p:ext uri="{BB962C8B-B14F-4D97-AF65-F5344CB8AC3E}">
        <p14:creationId xmlns:p14="http://schemas.microsoft.com/office/powerpoint/2010/main" val="4206015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How can you quantify the linear relationship among the variables that you placed in a scatter plot?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a:t>
            </a:r>
            <a:r>
              <a:rPr lang="en-US" sz="1100" i="1" kern="1200" dirty="0">
                <a:solidFill>
                  <a:schemeClr val="tx1"/>
                </a:solidFill>
                <a:effectLst/>
                <a:latin typeface="+mn-lt"/>
                <a:ea typeface="+mn-ea"/>
                <a:cs typeface="+mn-cs"/>
              </a:rPr>
              <a:t>correlation matrix </a:t>
            </a:r>
            <a:r>
              <a:rPr lang="en-US" sz="1100" kern="1200" dirty="0">
                <a:solidFill>
                  <a:schemeClr val="tx1"/>
                </a:solidFill>
                <a:effectLst/>
                <a:latin typeface="+mn-lt"/>
                <a:ea typeface="+mn-ea"/>
                <a:cs typeface="+mn-cs"/>
              </a:rPr>
              <a:t>is a good tool in this situation, because it conveys both the strong and weak linear relationships among numerical variables.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Correlation can be as high as one, or as low as minus one. When the correlation is one, it means that those two numerical features are perfectly correlated with each other. It's like saying that </a:t>
            </a:r>
            <a:r>
              <a:rPr lang="en-US" sz="1100" i="1" kern="1200" dirty="0">
                <a:solidFill>
                  <a:schemeClr val="tx1"/>
                </a:solidFill>
                <a:effectLst/>
                <a:latin typeface="+mn-lt"/>
                <a:ea typeface="+mn-ea"/>
                <a:cs typeface="+mn-cs"/>
              </a:rPr>
              <a:t>Y is proportional to X</a:t>
            </a:r>
            <a:r>
              <a:rPr lang="en-US" sz="1100" kern="1200" dirty="0">
                <a:solidFill>
                  <a:schemeClr val="tx1"/>
                </a:solidFill>
                <a:effectLst/>
                <a:latin typeface="+mn-lt"/>
                <a:ea typeface="+mn-ea"/>
                <a:cs typeface="+mn-cs"/>
              </a:rPr>
              <a:t>. When the correlation of those two variables is minus one, it’s like saying that </a:t>
            </a:r>
            <a:r>
              <a:rPr lang="en-US" sz="1100" i="1" kern="1200" dirty="0">
                <a:solidFill>
                  <a:schemeClr val="tx1"/>
                </a:solidFill>
                <a:effectLst/>
                <a:latin typeface="+mn-lt"/>
                <a:ea typeface="+mn-ea"/>
                <a:cs typeface="+mn-cs"/>
              </a:rPr>
              <a:t>Y is proportional to minus X</a:t>
            </a:r>
            <a:r>
              <a:rPr lang="en-US" sz="1100" kern="1200" dirty="0">
                <a:solidFill>
                  <a:schemeClr val="tx1"/>
                </a:solidFill>
                <a:effectLst/>
                <a:latin typeface="+mn-lt"/>
                <a:ea typeface="+mn-ea"/>
                <a:cs typeface="+mn-cs"/>
              </a:rPr>
              <a:t>. Any linear relationship in between can be quantified by using the correlation. If the correlation is zero, it means that no linear relationship exists, but it does </a:t>
            </a:r>
            <a:r>
              <a:rPr lang="en-US" sz="1100" i="1" kern="1200" dirty="0">
                <a:solidFill>
                  <a:schemeClr val="tx1"/>
                </a:solidFill>
                <a:effectLst/>
                <a:latin typeface="+mn-lt"/>
                <a:ea typeface="+mn-ea"/>
                <a:cs typeface="+mn-cs"/>
              </a:rPr>
              <a:t>not </a:t>
            </a:r>
            <a:r>
              <a:rPr lang="en-US" sz="1100" kern="1200" dirty="0">
                <a:solidFill>
                  <a:schemeClr val="tx1"/>
                </a:solidFill>
                <a:effectLst/>
                <a:latin typeface="+mn-lt"/>
                <a:ea typeface="+mn-ea"/>
                <a:cs typeface="+mn-cs"/>
              </a:rPr>
              <a:t>mean that no relationship exists. It's only an indication that the two variables have no linear relationship.</a:t>
            </a:r>
            <a:endParaRPr lang="en-US" sz="1100" dirty="0"/>
          </a:p>
        </p:txBody>
      </p:sp>
    </p:spTree>
    <p:extLst>
      <p:ext uri="{BB962C8B-B14F-4D97-AF65-F5344CB8AC3E}">
        <p14:creationId xmlns:p14="http://schemas.microsoft.com/office/powerpoint/2010/main" val="3294877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However, looking at a number is not always straightforward. It is often easier to view the numbers if they are represented with colors. Now, consider a </a:t>
            </a:r>
            <a:r>
              <a:rPr lang="en-US" sz="1100" i="1" kern="1200" dirty="0">
                <a:solidFill>
                  <a:schemeClr val="tx1"/>
                </a:solidFill>
                <a:effectLst/>
                <a:latin typeface="+mn-lt"/>
                <a:ea typeface="+mn-ea"/>
                <a:cs typeface="+mn-cs"/>
              </a:rPr>
              <a:t>heat map</a:t>
            </a:r>
            <a:r>
              <a:rPr lang="en-US" sz="1100" kern="1200" dirty="0">
                <a:solidFill>
                  <a:schemeClr val="tx1"/>
                </a:solidFill>
                <a:effectLst/>
                <a:latin typeface="+mn-lt"/>
                <a:ea typeface="+mn-ea"/>
                <a:cs typeface="+mn-cs"/>
              </a:rPr>
              <a:t>. You have the highest number (which is 1) in dark green, and –1 in dark brown. The color gives you both the positive and negative directions, and how strong the correlations are. Don’t worry if you cannot see</a:t>
            </a:r>
            <a:r>
              <a:rPr lang="en-US" sz="1100" kern="1200" baseline="0" dirty="0">
                <a:solidFill>
                  <a:schemeClr val="tx1"/>
                </a:solidFill>
                <a:effectLst/>
                <a:latin typeface="+mn-lt"/>
                <a:ea typeface="+mn-ea"/>
                <a:cs typeface="+mn-cs"/>
              </a:rPr>
              <a:t> the text in the diagram, the point of the heat map is spotting correlations with the color!</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 use the Seaborn's heat map function to show the correlation matrix.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From the chart, you can see some correlation between citric acid and fixed acidity. You might expect that correlation in wine, because citric acid contributes to the acidity of the wine.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However, little correlation exists between fixed acidity and pH. pH is a measurement of the </a:t>
            </a:r>
            <a:r>
              <a:rPr lang="en-US" sz="1100" i="1" kern="1200" dirty="0">
                <a:solidFill>
                  <a:schemeClr val="tx1"/>
                </a:solidFill>
                <a:effectLst/>
                <a:latin typeface="+mn-lt"/>
                <a:ea typeface="+mn-ea"/>
                <a:cs typeface="+mn-cs"/>
              </a:rPr>
              <a:t>strength</a:t>
            </a:r>
            <a:r>
              <a:rPr lang="en-US" sz="1100" kern="1200" dirty="0">
                <a:solidFill>
                  <a:schemeClr val="tx1"/>
                </a:solidFill>
                <a:effectLst/>
                <a:latin typeface="+mn-lt"/>
                <a:ea typeface="+mn-ea"/>
                <a:cs typeface="+mn-cs"/>
              </a:rPr>
              <a:t> of those acids present, but fixed acidity is a measure of the </a:t>
            </a:r>
            <a:r>
              <a:rPr lang="en-US" sz="1100" i="1" kern="1200" dirty="0">
                <a:solidFill>
                  <a:schemeClr val="tx1"/>
                </a:solidFill>
                <a:effectLst/>
                <a:latin typeface="+mn-lt"/>
                <a:ea typeface="+mn-ea"/>
                <a:cs typeface="+mn-cs"/>
              </a:rPr>
              <a:t>quantity</a:t>
            </a:r>
            <a:r>
              <a:rPr lang="en-US" sz="1100" kern="1200" dirty="0">
                <a:solidFill>
                  <a:schemeClr val="tx1"/>
                </a:solidFill>
                <a:effectLst/>
                <a:latin typeface="+mn-lt"/>
                <a:ea typeface="+mn-ea"/>
                <a:cs typeface="+mn-cs"/>
              </a:rPr>
              <a:t>. In your dataset, no correlation is apparent.</a:t>
            </a:r>
          </a:p>
        </p:txBody>
      </p:sp>
    </p:spTree>
    <p:extLst>
      <p:ext uri="{BB962C8B-B14F-4D97-AF65-F5344CB8AC3E}">
        <p14:creationId xmlns:p14="http://schemas.microsoft.com/office/powerpoint/2010/main" val="2781812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3 – Guided Lab 2: Visualizing Data.</a:t>
            </a:r>
          </a:p>
        </p:txBody>
      </p:sp>
    </p:spTree>
    <p:extLst>
      <p:ext uri="{BB962C8B-B14F-4D97-AF65-F5344CB8AC3E}">
        <p14:creationId xmlns:p14="http://schemas.microsoft.com/office/powerpoint/2010/main" val="1849810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key takeaways from this section of the module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first step is to get your data into a format that can be used easily.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pandas is a popular and useful Python library for working with data.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Descriptive statistics help you gain insights into the data.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visualizations to examine the dataset in more detail.</a:t>
            </a:r>
          </a:p>
          <a:p>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7288115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4: Feature engineering.</a:t>
            </a:r>
          </a:p>
        </p:txBody>
      </p:sp>
    </p:spTree>
    <p:extLst>
      <p:ext uri="{BB962C8B-B14F-4D97-AF65-F5344CB8AC3E}">
        <p14:creationId xmlns:p14="http://schemas.microsoft.com/office/powerpoint/2010/main" val="3421203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Scenario introduction. You will look at the different datasets that you will use in this module, along with guidance on how to formulate a business problem.</a:t>
            </a:r>
          </a:p>
        </p:txBody>
      </p:sp>
    </p:spTree>
    <p:extLst>
      <p:ext uri="{BB962C8B-B14F-4D97-AF65-F5344CB8AC3E}">
        <p14:creationId xmlns:p14="http://schemas.microsoft.com/office/powerpoint/2010/main" val="18906542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section, you look at the key task of feature engineering, which selects the columns of data that make the most impact in the model.</a:t>
            </a:r>
          </a:p>
          <a:p>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27642680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Two things can make your models more successful: </a:t>
            </a:r>
            <a:r>
              <a:rPr lang="en-US" sz="1100" i="1" kern="1200" dirty="0">
                <a:solidFill>
                  <a:schemeClr val="tx1"/>
                </a:solidFill>
                <a:effectLst/>
                <a:latin typeface="+mn-lt"/>
                <a:ea typeface="+mn-ea"/>
                <a:cs typeface="+mn-cs"/>
              </a:rPr>
              <a:t>feature selection </a:t>
            </a:r>
            <a:r>
              <a:rPr lang="en-US" sz="1100" kern="1200" dirty="0">
                <a:solidFill>
                  <a:schemeClr val="tx1"/>
                </a:solidFill>
                <a:effectLst/>
                <a:latin typeface="+mn-lt"/>
                <a:ea typeface="+mn-ea"/>
                <a:cs typeface="+mn-cs"/>
              </a:rPr>
              <a:t>and </a:t>
            </a:r>
            <a:r>
              <a:rPr lang="en-US" sz="1100" i="1" kern="1200" dirty="0">
                <a:solidFill>
                  <a:schemeClr val="tx1"/>
                </a:solidFill>
                <a:effectLst/>
                <a:latin typeface="+mn-lt"/>
                <a:ea typeface="+mn-ea"/>
                <a:cs typeface="+mn-cs"/>
              </a:rPr>
              <a:t>feature extraction or creation</a:t>
            </a:r>
            <a:r>
              <a:rPr lang="en-US" sz="1100" kern="1200" dirty="0">
                <a:solidFill>
                  <a:schemeClr val="tx1"/>
                </a:solidFill>
                <a:effectLst/>
                <a:latin typeface="+mn-lt"/>
                <a:ea typeface="+mn-ea"/>
                <a:cs typeface="+mn-cs"/>
              </a:rPr>
              <a: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Feature selection is about selecting the features that are most relevant and discarding the rest. Feature selection is applied to prevent either redundancy or irrelevance in the existing features, or to get a limited number of features to prevent overfitting.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Feature extraction is about building up valuable information from raw data by reformatting, combining, and transforming primary features into new ones. This transformation continues until it yields a new set of data that can be consumed by the model to achieve the goals.</a:t>
            </a:r>
          </a:p>
          <a:p>
            <a:endParaRPr lang="en-US" sz="1100" baseline="0" dirty="0"/>
          </a:p>
          <a:p>
            <a:endParaRPr lang="en-US" sz="1100" baseline="0" dirty="0"/>
          </a:p>
          <a:p>
            <a:endParaRPr lang="en-US" sz="1100" baseline="0" dirty="0"/>
          </a:p>
          <a:p>
            <a:endParaRPr lang="en-US" dirty="0"/>
          </a:p>
        </p:txBody>
      </p:sp>
    </p:spTree>
    <p:extLst>
      <p:ext uri="{BB962C8B-B14F-4D97-AF65-F5344CB8AC3E}">
        <p14:creationId xmlns:p14="http://schemas.microsoft.com/office/powerpoint/2010/main" val="31432386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Feature extraction covers many activities that range from handling missing data to converting text data into numerical data. Although the list is not exhaustive, it should give you some idea of the data handling that’s needed to get data into a useful state.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Many of the tasks are no different from any other job that works with data. You must make sure that data is in the correct format, with consistent representations of data, spelling, and the like. You might combine data, extract data into multiple columns, or remove them altogether.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Tasks that are specific to machine learning include being be able to convert text columns to numerical values, deciding how to handle outliers, and potentially rescaling your data. In this section, you will learn about some of the more common tasks.</a:t>
            </a:r>
          </a:p>
        </p:txBody>
      </p:sp>
    </p:spTree>
    <p:extLst>
      <p:ext uri="{BB962C8B-B14F-4D97-AF65-F5344CB8AC3E}">
        <p14:creationId xmlns:p14="http://schemas.microsoft.com/office/powerpoint/2010/main" val="1877927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Most ML algorithms work best with numerical data. Therefore, you must make sure that all columns in your dataset contain numeric data by converting or encoding the data. </a:t>
            </a:r>
          </a:p>
          <a:p>
            <a:endParaRPr lang="en-US" sz="1100" dirty="0"/>
          </a:p>
          <a:p>
            <a:r>
              <a:rPr lang="en-US" sz="1100" dirty="0"/>
              <a:t>You might need to make several passes through the dataset before you can encode it. For example, you might have variability in the text values (for example, some rows might contain both </a:t>
            </a:r>
            <a:r>
              <a:rPr lang="en-US" sz="1100" i="1" dirty="0"/>
              <a:t>Medium</a:t>
            </a:r>
            <a:r>
              <a:rPr lang="en-US" sz="1100" dirty="0"/>
              <a:t> and </a:t>
            </a:r>
            <a:r>
              <a:rPr lang="en-US" sz="1100" i="1" dirty="0"/>
              <a:t>Med</a:t>
            </a:r>
            <a:r>
              <a:rPr lang="en-US" sz="1100" dirty="0"/>
              <a:t>). </a:t>
            </a:r>
          </a:p>
          <a:p>
            <a:endParaRPr lang="en-US" sz="1100" dirty="0"/>
          </a:p>
          <a:p>
            <a:r>
              <a:rPr lang="en-US" sz="1100" dirty="0"/>
              <a:t>If the categorical data has order to it, you can encode the text into numerical values that capture this ordinal relationship. For data that shows maintenance costs, you might encode </a:t>
            </a:r>
            <a:r>
              <a:rPr lang="en-US" sz="1100" i="1" dirty="0"/>
              <a:t>Low</a:t>
            </a:r>
            <a:r>
              <a:rPr lang="en-US" sz="1100" dirty="0"/>
              <a:t> to </a:t>
            </a:r>
            <a:r>
              <a:rPr lang="en-US" sz="1100" i="1" dirty="0"/>
              <a:t>1</a:t>
            </a:r>
            <a:r>
              <a:rPr lang="en-US" sz="1100" dirty="0"/>
              <a:t>, </a:t>
            </a:r>
            <a:r>
              <a:rPr lang="en-US" sz="1100" i="1" dirty="0"/>
              <a:t>Medium</a:t>
            </a:r>
            <a:r>
              <a:rPr lang="en-US" sz="1100" dirty="0"/>
              <a:t> to </a:t>
            </a:r>
            <a:r>
              <a:rPr lang="en-US" sz="1100" i="1" dirty="0"/>
              <a:t>2</a:t>
            </a:r>
            <a:r>
              <a:rPr lang="en-US" sz="1100" dirty="0"/>
              <a:t>, </a:t>
            </a:r>
            <a:r>
              <a:rPr lang="en-US" sz="1100" i="1" dirty="0"/>
              <a:t>High</a:t>
            </a:r>
            <a:r>
              <a:rPr lang="en-US" sz="1100" dirty="0"/>
              <a:t> to </a:t>
            </a:r>
            <a:r>
              <a:rPr lang="en-US" sz="1100" i="1" dirty="0"/>
              <a:t>3</a:t>
            </a:r>
            <a:r>
              <a:rPr lang="en-US" sz="1100" dirty="0"/>
              <a:t>, and </a:t>
            </a:r>
            <a:r>
              <a:rPr lang="en-US" sz="1100" i="1" dirty="0"/>
              <a:t>Very High </a:t>
            </a:r>
            <a:r>
              <a:rPr lang="en-US" sz="1100" dirty="0"/>
              <a:t>to </a:t>
            </a:r>
            <a:r>
              <a:rPr lang="en-US" sz="1100" i="1" dirty="0"/>
              <a:t>4</a:t>
            </a:r>
            <a:r>
              <a:rPr lang="en-US" sz="1100" dirty="0"/>
              <a:t>.</a:t>
            </a:r>
          </a:p>
          <a:p>
            <a:endParaRPr lang="en-US" sz="1100" dirty="0"/>
          </a:p>
          <a:p>
            <a:r>
              <a:rPr lang="en-US" sz="1100" dirty="0"/>
              <a:t>Tools such as Scikit-learns and pandas can be used to encode your categorical data after you make sure that it is all uniform.</a:t>
            </a:r>
          </a:p>
        </p:txBody>
      </p:sp>
    </p:spTree>
    <p:extLst>
      <p:ext uri="{BB962C8B-B14F-4D97-AF65-F5344CB8AC3E}">
        <p14:creationId xmlns:p14="http://schemas.microsoft.com/office/powerpoint/2010/main" val="894875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the categorical data doesn’t have any order to it, then you must break the data into multiple columns. You don’t want to introduce an ordinal relationship to the data that isn’t present. For example, suppose you assign a value of </a:t>
            </a:r>
            <a:r>
              <a:rPr lang="en-US" sz="1100" i="1"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 to the first color (like </a:t>
            </a:r>
            <a:r>
              <a:rPr lang="en-US" sz="1100" i="1" kern="1200" dirty="0">
                <a:solidFill>
                  <a:schemeClr val="tx1"/>
                </a:solidFill>
                <a:effectLst/>
                <a:latin typeface="+mn-lt"/>
                <a:ea typeface="+mn-ea"/>
                <a:cs typeface="+mn-cs"/>
              </a:rPr>
              <a:t>red</a:t>
            </a:r>
            <a:r>
              <a:rPr lang="en-US" sz="1100" kern="1200" dirty="0">
                <a:solidFill>
                  <a:schemeClr val="tx1"/>
                </a:solidFill>
                <a:effectLst/>
                <a:latin typeface="+mn-lt"/>
                <a:ea typeface="+mn-ea"/>
                <a:cs typeface="+mn-cs"/>
              </a:rPr>
              <a:t>) and </a:t>
            </a:r>
            <a:r>
              <a:rPr lang="en-US" sz="1100" i="1" kern="1200" dirty="0">
                <a:solidFill>
                  <a:schemeClr val="tx1"/>
                </a:solidFill>
                <a:effectLst/>
                <a:latin typeface="+mn-lt"/>
                <a:ea typeface="+mn-ea"/>
                <a:cs typeface="+mn-cs"/>
              </a:rPr>
              <a:t>2</a:t>
            </a:r>
            <a:r>
              <a:rPr lang="en-US" sz="1100" kern="1200" dirty="0">
                <a:solidFill>
                  <a:schemeClr val="tx1"/>
                </a:solidFill>
                <a:effectLst/>
                <a:latin typeface="+mn-lt"/>
                <a:ea typeface="+mn-ea"/>
                <a:cs typeface="+mn-cs"/>
              </a:rPr>
              <a:t> to the next value (like </a:t>
            </a:r>
            <a:r>
              <a:rPr lang="en-US" sz="1100" i="1" kern="1200" dirty="0">
                <a:solidFill>
                  <a:schemeClr val="tx1"/>
                </a:solidFill>
                <a:effectLst/>
                <a:latin typeface="+mn-lt"/>
                <a:ea typeface="+mn-ea"/>
                <a:cs typeface="+mn-cs"/>
              </a:rPr>
              <a:t>blue</a:t>
            </a:r>
            <a:r>
              <a:rPr lang="en-US" sz="1100" kern="1200" dirty="0">
                <a:solidFill>
                  <a:schemeClr val="tx1"/>
                </a:solidFill>
                <a:effectLst/>
                <a:latin typeface="+mn-lt"/>
                <a:ea typeface="+mn-ea"/>
                <a:cs typeface="+mn-cs"/>
              </a:rPr>
              <a:t>). Then, the model might interpret blue as more important than red, because it has a higher numeric value.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better way is to encode non-ordinal data into multiple columns or features. Think of the new features like a check box. In the example, three features are generated, and </a:t>
            </a:r>
            <a:r>
              <a:rPr lang="en-US" sz="1100" i="1"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 represents that the instance has that feature, which is its color.</a:t>
            </a:r>
          </a:p>
          <a:p>
            <a:endParaRPr lang="en-US" dirty="0"/>
          </a:p>
        </p:txBody>
      </p:sp>
    </p:spTree>
    <p:extLst>
      <p:ext uri="{BB962C8B-B14F-4D97-AF65-F5344CB8AC3E}">
        <p14:creationId xmlns:p14="http://schemas.microsoft.com/office/powerpoint/2010/main" val="71786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addition to converting string data to numerical data, you must clean your dataset for several other potential problem areas. Before you encode the string data, you must make sure that the strings are all consistent. You also must make sure that variables use a consistent scale. For example, if one variable describes the number of doors in a car, the scale is probably between</a:t>
            </a:r>
            <a:r>
              <a:rPr lang="en-US" sz="1100" i="1" kern="1200" dirty="0">
                <a:solidFill>
                  <a:schemeClr val="tx1"/>
                </a:solidFill>
                <a:effectLst/>
                <a:latin typeface="+mn-lt"/>
                <a:ea typeface="+mn-ea"/>
                <a:cs typeface="+mn-cs"/>
              </a:rPr>
              <a:t> 2 </a:t>
            </a:r>
            <a:r>
              <a:rPr lang="en-US" sz="1100" kern="1200" dirty="0">
                <a:solidFill>
                  <a:schemeClr val="tx1"/>
                </a:solidFill>
                <a:effectLst/>
                <a:latin typeface="+mn-lt"/>
                <a:ea typeface="+mn-ea"/>
                <a:cs typeface="+mn-cs"/>
              </a:rPr>
              <a:t>and </a:t>
            </a:r>
            <a:r>
              <a:rPr lang="en-US" sz="1100" i="1" kern="1200" dirty="0">
                <a:solidFill>
                  <a:schemeClr val="tx1"/>
                </a:solidFill>
                <a:effectLst/>
                <a:latin typeface="+mn-lt"/>
                <a:ea typeface="+mn-ea"/>
                <a:cs typeface="+mn-cs"/>
              </a:rPr>
              <a:t>8</a:t>
            </a:r>
            <a:r>
              <a:rPr lang="en-US" sz="1100" kern="1200" dirty="0">
                <a:solidFill>
                  <a:schemeClr val="tx1"/>
                </a:solidFill>
                <a:effectLst/>
                <a:latin typeface="+mn-lt"/>
                <a:ea typeface="+mn-ea"/>
                <a:cs typeface="+mn-cs"/>
              </a:rPr>
              <a:t>. If another variable describes the number of cars of a particular type sold in the US state of California, the scale is probably in the thousands.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Some data items might also capture more than one variable in a single value. For example, the dataset might include a variable that combines safety and maintenance into a single variable (</a:t>
            </a:r>
            <a:r>
              <a:rPr lang="en-US" sz="1100" i="1" kern="1200" dirty="0">
                <a:solidFill>
                  <a:schemeClr val="tx1"/>
                </a:solidFill>
                <a:effectLst/>
                <a:latin typeface="+mn-lt"/>
                <a:ea typeface="+mn-ea"/>
                <a:cs typeface="+mn-cs"/>
              </a:rPr>
              <a:t>safe high-maintenance</a:t>
            </a:r>
            <a:r>
              <a:rPr lang="en-US" sz="1100" kern="1200" dirty="0">
                <a:solidFill>
                  <a:schemeClr val="tx1"/>
                </a:solidFill>
                <a:effectLst/>
                <a:latin typeface="+mn-lt"/>
                <a:ea typeface="+mn-ea"/>
                <a:cs typeface="+mn-cs"/>
              </a:rPr>
              <a:t>). If you want to train your ML system for both variables, you must split that variable into two variables.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might also encounter datasets that are missing data for some variables, and some datasets that include outliers. In this section, you learn techniques for dealing with these types of datasets.</a:t>
            </a:r>
          </a:p>
        </p:txBody>
      </p:sp>
    </p:spTree>
    <p:extLst>
      <p:ext uri="{BB962C8B-B14F-4D97-AF65-F5344CB8AC3E}">
        <p14:creationId xmlns:p14="http://schemas.microsoft.com/office/powerpoint/2010/main" val="7369666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might also find that you have missing data. For example, some columns in your dataset might be missing data because of a data collection error. Perhaps data wasn’t collected on a particular feature until the data collection process was well under way. Missing data can make it difficult to accurately interpret the relationship between the related feature and the target variable. Thus, regardless of what caused the data to be missed, it is important that you deal with the issue. </a:t>
            </a:r>
          </a:p>
          <a:p>
            <a:r>
              <a:rPr lang="en-US" sz="1100" dirty="0"/>
              <a:t> </a:t>
            </a:r>
          </a:p>
          <a:p>
            <a:r>
              <a:rPr lang="en-US" sz="1100" dirty="0"/>
              <a:t>Unfortunately, most ML algorithms can’t deal with missing values automatically. You must use human intelligence to update missing values with something meaningful and relevant to the problem.</a:t>
            </a:r>
          </a:p>
          <a:p>
            <a:endParaRPr lang="en-US" sz="1100" dirty="0"/>
          </a:p>
          <a:p>
            <a:r>
              <a:rPr lang="en-US" sz="1100" kern="1200" dirty="0">
                <a:solidFill>
                  <a:schemeClr val="tx1"/>
                </a:solidFill>
                <a:effectLst/>
                <a:latin typeface="+mn-lt"/>
                <a:ea typeface="+mn-ea"/>
                <a:cs typeface="+mn-cs"/>
              </a:rPr>
              <a:t>Most Python libraries for data manipulation include functions for finding missing data. The following example shows how to use the pandas isnull function to find missing data:</a:t>
            </a:r>
          </a:p>
          <a:p>
            <a:endParaRPr lang="en-US" dirty="0"/>
          </a:p>
          <a:p>
            <a:r>
              <a:rPr lang="en-US" sz="1000" dirty="0">
                <a:solidFill>
                  <a:schemeClr val="tx1"/>
                </a:solidFill>
                <a:latin typeface="Lucida Console" panose="020B0609040504020204" pitchFamily="49" charset="0"/>
              </a:rPr>
              <a:t>df.isnull().sum() #count missing values for each column</a:t>
            </a:r>
          </a:p>
          <a:p>
            <a:r>
              <a:rPr lang="en-US" sz="1000" dirty="0">
                <a:solidFill>
                  <a:schemeClr val="tx1"/>
                </a:solidFill>
                <a:latin typeface="Lucida Console" panose="020B0609040504020204" pitchFamily="49" charset="0"/>
              </a:rPr>
              <a:t>df.isnull().sum(axis=1) #count missing values for each row </a:t>
            </a:r>
          </a:p>
          <a:p>
            <a:endParaRPr lang="en-US" dirty="0"/>
          </a:p>
        </p:txBody>
      </p:sp>
    </p:spTree>
    <p:extLst>
      <p:ext uri="{BB962C8B-B14F-4D97-AF65-F5344CB8AC3E}">
        <p14:creationId xmlns:p14="http://schemas.microsoft.com/office/powerpoint/2010/main" val="30078841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How do you decide whether you should drop or impute missing values? This question is answered in part by better understanding what caused those values to be missing. You also must know how much data the missing values represent within your larger dataset. </a:t>
            </a:r>
          </a:p>
          <a:p>
            <a:r>
              <a:rPr lang="en-US" sz="1100" dirty="0">
                <a:ea typeface="Amazon Ember Light" panose="020B0403020204020204" pitchFamily="34" charset="0"/>
                <a:cs typeface="Amazon Ember Light" panose="020B0403020204020204" pitchFamily="34" charset="0"/>
              </a:rPr>
              <a:t> </a:t>
            </a:r>
          </a:p>
          <a:p>
            <a:r>
              <a:rPr lang="en-US" sz="1100" kern="1200" dirty="0">
                <a:solidFill>
                  <a:schemeClr val="tx1"/>
                </a:solidFill>
                <a:effectLst/>
                <a:latin typeface="+mn-lt"/>
                <a:ea typeface="+mn-ea"/>
                <a:cs typeface="+mn-cs"/>
              </a:rPr>
              <a:t>For instance, suppose that the missing values are randomly spread throughout your dataset and don’t represent a larger portion of its row or column. In this case, </a:t>
            </a:r>
            <a:r>
              <a:rPr lang="en-US" sz="1100" i="1" kern="1200" dirty="0">
                <a:solidFill>
                  <a:schemeClr val="tx1"/>
                </a:solidFill>
                <a:effectLst/>
                <a:latin typeface="+mn-lt"/>
                <a:ea typeface="+mn-ea"/>
                <a:cs typeface="+mn-cs"/>
              </a:rPr>
              <a:t>imputation</a:t>
            </a:r>
            <a:r>
              <a:rPr lang="en-US" sz="1100" kern="1200" dirty="0">
                <a:solidFill>
                  <a:schemeClr val="tx1"/>
                </a:solidFill>
                <a:effectLst/>
                <a:latin typeface="+mn-lt"/>
                <a:ea typeface="+mn-ea"/>
                <a:cs typeface="+mn-cs"/>
              </a:rPr>
              <a:t> is most likely the better option. </a:t>
            </a:r>
          </a:p>
          <a:p>
            <a:endParaRPr lang="en-US" sz="1100" dirty="0">
              <a:ea typeface="Amazon Ember Light" panose="020B0403020204020204" pitchFamily="34" charset="0"/>
              <a:cs typeface="Amazon Ember Light" panose="020B0403020204020204" pitchFamily="34" charset="0"/>
            </a:endParaRPr>
          </a:p>
          <a:p>
            <a:r>
              <a:rPr lang="en-US" sz="1100" kern="1200" dirty="0">
                <a:solidFill>
                  <a:schemeClr val="tx1"/>
                </a:solidFill>
                <a:effectLst/>
                <a:latin typeface="+mn-lt"/>
                <a:ea typeface="+mn-ea"/>
                <a:cs typeface="+mn-cs"/>
              </a:rPr>
              <a:t>Conversely, you might have a column or row that has a large percentage of missing values. In this case, </a:t>
            </a:r>
            <a:r>
              <a:rPr lang="en-US" sz="1100" i="1" kern="1200" dirty="0">
                <a:solidFill>
                  <a:schemeClr val="tx1"/>
                </a:solidFill>
                <a:effectLst/>
                <a:latin typeface="+mn-lt"/>
                <a:ea typeface="+mn-ea"/>
                <a:cs typeface="+mn-cs"/>
              </a:rPr>
              <a:t>dropping</a:t>
            </a:r>
            <a:r>
              <a:rPr lang="en-US" sz="1100" kern="1200" dirty="0">
                <a:solidFill>
                  <a:schemeClr val="tx1"/>
                </a:solidFill>
                <a:effectLst/>
                <a:latin typeface="+mn-lt"/>
                <a:ea typeface="+mn-ea"/>
                <a:cs typeface="+mn-cs"/>
              </a:rPr>
              <a:t> the entire row or column would be preferred over imputation. </a:t>
            </a:r>
          </a:p>
          <a:p>
            <a:r>
              <a:rPr lang="en-US" sz="1100" kern="1200" dirty="0">
                <a:solidFill>
                  <a:schemeClr val="tx1"/>
                </a:solidFill>
                <a:effectLst/>
                <a:latin typeface="+mn-lt"/>
                <a:ea typeface="+mn-ea"/>
                <a:cs typeface="+mn-cs"/>
              </a:rPr>
              <a:t> </a:t>
            </a:r>
          </a:p>
          <a:p>
            <a:endParaRPr lang="en-US" dirty="0"/>
          </a:p>
        </p:txBody>
      </p:sp>
    </p:spTree>
    <p:extLst>
      <p:ext uri="{BB962C8B-B14F-4D97-AF65-F5344CB8AC3E}">
        <p14:creationId xmlns:p14="http://schemas.microsoft.com/office/powerpoint/2010/main" val="10081036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you decide to drop rows with missing data, you can use built-in functions. For example, the pandas dropna function can drop all rows with missing data, or you can drop specific datavalues by using a subset.</a:t>
            </a:r>
          </a:p>
        </p:txBody>
      </p:sp>
    </p:spTree>
    <p:extLst>
      <p:ext uri="{BB962C8B-B14F-4D97-AF65-F5344CB8AC3E}">
        <p14:creationId xmlns:p14="http://schemas.microsoft.com/office/powerpoint/2010/main" val="33660400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4177" y="4400550"/>
            <a:ext cx="5486400" cy="3600450"/>
          </a:xfrm>
        </p:spPr>
        <p:txBody>
          <a:bodyPr/>
          <a:lstStyle/>
          <a:p>
            <a:r>
              <a:rPr lang="en-US" sz="1100" dirty="0">
                <a:ea typeface="Amazon Ember Light" panose="020B0403020204020204" pitchFamily="34" charset="0"/>
                <a:cs typeface="Amazon Ember Light" panose="020B0403020204020204" pitchFamily="34" charset="0"/>
              </a:rPr>
              <a:t>As an alternative to dropping missing values, you can impute values for those missing values. </a:t>
            </a:r>
          </a:p>
          <a:p>
            <a:r>
              <a:rPr lang="en-US" sz="1100" dirty="0">
                <a:ea typeface="Amazon Ember Light" panose="020B0403020204020204" pitchFamily="34" charset="0"/>
                <a:cs typeface="Amazon Ember Light" panose="020B04030202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Amazon Ember Light" panose="020B0403020204020204" pitchFamily="34" charset="0"/>
                <a:cs typeface="Amazon Ember Light" panose="020B0403020204020204" pitchFamily="34" charset="0"/>
              </a:rPr>
              <a:t>You can impute a missing value in different ways.</a:t>
            </a:r>
            <a:r>
              <a:rPr lang="en-US" sz="1100" kern="1200" dirty="0">
                <a:solidFill>
                  <a:schemeClr val="tx1"/>
                </a:solidFill>
                <a:effectLst/>
                <a:latin typeface="+mn-lt"/>
                <a:ea typeface="+mn-ea"/>
                <a:cs typeface="+mn-cs"/>
              </a:rPr>
              <a:t> For categorical variables, you usually replace the missing value with the mean, median, or most frequent values. For numerical or continuous variables, you typically use mean or median.</a:t>
            </a:r>
            <a:r>
              <a:rPr lang="en-US" sz="1100" dirty="0">
                <a:ea typeface="Amazon Ember Light" panose="020B0403020204020204" pitchFamily="34" charset="0"/>
                <a:cs typeface="Amazon Ember Light" panose="020B0403020204020204" pitchFamily="34" charset="0"/>
              </a:rPr>
              <a:t> </a:t>
            </a:r>
            <a:endParaRPr lang="en-US" sz="1100" dirty="0">
              <a:ea typeface="Calibri" panose="020F0502020204030204" pitchFamily="34" charset="0"/>
              <a:cs typeface="Times New Roman" panose="02020603050405020304" pitchFamily="18" charset="0"/>
            </a:endParaRPr>
          </a:p>
          <a:p>
            <a:endParaRPr lang="en-US" sz="1100" dirty="0">
              <a:ea typeface="Calibri" panose="020F0502020204030204" pitchFamily="34" charset="0"/>
              <a:cs typeface="Times New Roman" panose="02020603050405020304" pitchFamily="18" charset="0"/>
            </a:endParaRPr>
          </a:p>
          <a:p>
            <a:r>
              <a:rPr lang="en-US" sz="1100" dirty="0">
                <a:ea typeface="Calibri" panose="020F0502020204030204" pitchFamily="34" charset="0"/>
                <a:cs typeface="Times New Roman" panose="02020603050405020304" pitchFamily="18" charset="0"/>
              </a:rPr>
              <a:t>You can impute either a single row of missing data (univariate) or multiple rows (multivariate) of missing data. </a:t>
            </a:r>
            <a:r>
              <a:rPr lang="en-US" sz="1100" dirty="0">
                <a:ea typeface="Amazon Ember Light" panose="020B0403020204020204" pitchFamily="34" charset="0"/>
                <a:cs typeface="Amazon Ember Light" panose="020B0403020204020204" pitchFamily="34" charset="0"/>
              </a:rPr>
              <a:t>Consider the univariate example that is shown. You can use the Scikit-Learn imputer function to impute some missing values. It’s a small dataset, but you do have two missing values.</a:t>
            </a:r>
          </a:p>
          <a:p>
            <a:r>
              <a:rPr lang="en-US" sz="1100" dirty="0">
                <a:ea typeface="Amazon Ember Light" panose="020B0403020204020204" pitchFamily="34" charset="0"/>
                <a:cs typeface="Amazon Ember Light" panose="020B0403020204020204" pitchFamily="34" charset="0"/>
              </a:rPr>
              <a:t> </a:t>
            </a:r>
          </a:p>
          <a:p>
            <a:r>
              <a:rPr lang="en-US" sz="1100" dirty="0">
                <a:ea typeface="Amazon Ember Light" panose="020B0403020204020204" pitchFamily="34" charset="0"/>
                <a:cs typeface="Amazon Ember Light" panose="020B0403020204020204" pitchFamily="34" charset="0"/>
              </a:rPr>
              <a:t>Here, you use the strategy of mean to impute the missing value. With this strategy, you calculate the mean—the mean of 3 and 2 is 2.5—and impute that value for the missing value.</a:t>
            </a:r>
          </a:p>
          <a:p>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a:t>
            </a:r>
          </a:p>
          <a:p>
            <a:r>
              <a:rPr lang="en-US" sz="1100" kern="1200" dirty="0">
                <a:solidFill>
                  <a:schemeClr val="tx1"/>
                </a:solidFill>
                <a:effectLst/>
                <a:latin typeface="+mn-lt"/>
                <a:ea typeface="+mn-ea"/>
                <a:cs typeface="+mn-cs"/>
              </a:rPr>
              <a:t>Some data libraries include an impute package that provides more complex ways to impute data. They might include K nearest neighbor, soft impute, multiple imputation by chain equations, and a few other more advanced imputation methodologies.</a:t>
            </a:r>
          </a:p>
          <a:p>
            <a:endParaRPr lang="en-US" dirty="0"/>
          </a:p>
        </p:txBody>
      </p:sp>
    </p:spTree>
    <p:extLst>
      <p:ext uri="{BB962C8B-B14F-4D97-AF65-F5344CB8AC3E}">
        <p14:creationId xmlns:p14="http://schemas.microsoft.com/office/powerpoint/2010/main" val="2335289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machine learning pipeline is the focus of this module. The diagram shows which sections of this module cover each stage in the pipeline. </a:t>
            </a:r>
          </a:p>
          <a:p>
            <a:endParaRPr lang="en-US" sz="1100" dirty="0"/>
          </a:p>
          <a:p>
            <a:r>
              <a:rPr lang="en-US" sz="1100" dirty="0"/>
              <a:t>Section 1 covers problem formulation and the datasets that you will use throughout this module.</a:t>
            </a:r>
          </a:p>
          <a:p>
            <a:endParaRPr lang="en-US" sz="1100" dirty="0"/>
          </a:p>
          <a:p>
            <a:r>
              <a:rPr lang="en-US" sz="1100" dirty="0"/>
              <a:t>Section 2 explains how to obtain and secure data for your machine learning activities.</a:t>
            </a:r>
          </a:p>
          <a:p>
            <a:endParaRPr lang="en-US" sz="1100" dirty="0"/>
          </a:p>
          <a:p>
            <a:r>
              <a:rPr lang="en-US" sz="1100" dirty="0"/>
              <a:t>Section 3 shows you the tools and techniques for understanding your data.</a:t>
            </a:r>
          </a:p>
          <a:p>
            <a:endParaRPr lang="en-US" sz="1100" dirty="0"/>
          </a:p>
          <a:p>
            <a:r>
              <a:rPr lang="en-US" sz="1100" dirty="0"/>
              <a:t>Section 4 deals with preprocessing your data so that it is ready to train a model.</a:t>
            </a:r>
          </a:p>
          <a:p>
            <a:endParaRPr lang="en-US" sz="1100" dirty="0"/>
          </a:p>
          <a:p>
            <a:r>
              <a:rPr lang="en-US" sz="1100" dirty="0"/>
              <a:t>Section 5 is about selecting and training an appropriate machine learning model.</a:t>
            </a:r>
          </a:p>
          <a:p>
            <a:endParaRPr lang="en-US" sz="1100" dirty="0"/>
          </a:p>
          <a:p>
            <a:r>
              <a:rPr lang="en-US" sz="1100" dirty="0"/>
              <a:t>Section 6 shows you how to deploy a module so that you can predict possible outcomes.</a:t>
            </a:r>
          </a:p>
          <a:p>
            <a:endParaRPr lang="en-US" sz="1100" dirty="0"/>
          </a:p>
          <a:p>
            <a:r>
              <a:rPr lang="en-US" sz="1100" dirty="0"/>
              <a:t>Section 7 examines the process of evaluating the performance of a machine learning model.</a:t>
            </a:r>
          </a:p>
          <a:p>
            <a:endParaRPr lang="en-US" sz="1100" dirty="0"/>
          </a:p>
          <a:p>
            <a:r>
              <a:rPr lang="en-US" sz="1100" dirty="0"/>
              <a:t>Section 8 walks you through tuning the model.</a:t>
            </a:r>
          </a:p>
          <a:p>
            <a:endParaRPr lang="en-US" sz="1100" dirty="0"/>
          </a:p>
          <a:p>
            <a:r>
              <a:rPr lang="en-US" sz="1100" dirty="0"/>
              <a:t>The machine learning pipeline is an iterative process. When you work on a real-world problem, you might iterate many times before you find a solution that meets the business needs.</a:t>
            </a:r>
          </a:p>
        </p:txBody>
      </p:sp>
    </p:spTree>
    <p:extLst>
      <p:ext uri="{BB962C8B-B14F-4D97-AF65-F5344CB8AC3E}">
        <p14:creationId xmlns:p14="http://schemas.microsoft.com/office/powerpoint/2010/main" val="28050776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might also need to clean your data because of any outliers that might exist. Outliers are points in your dataset that lie at an abnormal distance from other values. They are not always something that you want to clean up, because they can add richness to your dataset. However, they can also make it harder to make accurate predictions. The outliers affect accuracy because they skew values away from the other more normal values that are related to that feature. In addition, an outlier might indicate that the data point belongs to another column.</a:t>
            </a:r>
          </a:p>
          <a:p>
            <a:endParaRPr lang="en-US" sz="1100" dirty="0"/>
          </a:p>
          <a:p>
            <a:r>
              <a:rPr lang="en-US" sz="1100" kern="1200" dirty="0">
                <a:solidFill>
                  <a:schemeClr val="tx1"/>
                </a:solidFill>
                <a:effectLst/>
                <a:latin typeface="+mn-lt"/>
                <a:ea typeface="+mn-ea"/>
                <a:cs typeface="+mn-cs"/>
              </a:rPr>
              <a:t>You can think of outliers as falling into two broad categories. The two categories are a single variation for a single variable (univariate) and a variation of two or more variables (multivariate).</a:t>
            </a:r>
          </a:p>
          <a:p>
            <a:endParaRPr lang="en-US" sz="1100" dirty="0"/>
          </a:p>
          <a:p>
            <a:endParaRPr lang="en-US" dirty="0"/>
          </a:p>
        </p:txBody>
      </p:sp>
    </p:spTree>
    <p:extLst>
      <p:ext uri="{BB962C8B-B14F-4D97-AF65-F5344CB8AC3E}">
        <p14:creationId xmlns:p14="http://schemas.microsoft.com/office/powerpoint/2010/main" val="36216776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One of the more common ways to find univariate outliers is with a box plot. A box plot shows how far a data point is from the mean for that variable. The box in the plot shows the data values within two quartiles of the mean. </a:t>
            </a:r>
          </a:p>
          <a:p>
            <a:endParaRPr lang="en-US" sz="1100" dirty="0"/>
          </a:p>
          <a:p>
            <a:r>
              <a:rPr lang="en-US" sz="1100" dirty="0"/>
              <a:t>A scatter plot can be an effective way to see multivariate outliers. For example, this diagram shows the amount of sulphates and alcohol in a collection of wines. With the scatter plot, you can quickly visualize whether multivariate outliers exist for two variables.</a:t>
            </a:r>
          </a:p>
        </p:txBody>
      </p:sp>
    </p:spTree>
    <p:extLst>
      <p:ext uri="{BB962C8B-B14F-4D97-AF65-F5344CB8AC3E}">
        <p14:creationId xmlns:p14="http://schemas.microsoft.com/office/powerpoint/2010/main" val="6400852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origin of your outlier is likely to determine how you handle it during this preprocessing phase of the pipeline, or later during feature engineering. You can handle outliers with several different approaches. They include, but are not limited to:</a:t>
            </a:r>
          </a:p>
          <a:p>
            <a:r>
              <a:rPr lang="en-US" sz="1100" kern="1200" dirty="0">
                <a:solidFill>
                  <a:schemeClr val="tx1"/>
                </a:solidFill>
                <a:effectLst/>
                <a:latin typeface="+mn-lt"/>
                <a:ea typeface="+mn-ea"/>
                <a:cs typeface="+mn-cs"/>
              </a:rPr>
              <a:t> </a:t>
            </a:r>
          </a:p>
          <a:p>
            <a:r>
              <a:rPr lang="en-US" sz="1100" b="0" i="1" kern="1200" dirty="0">
                <a:solidFill>
                  <a:schemeClr val="tx1"/>
                </a:solidFill>
                <a:effectLst/>
                <a:latin typeface="+mn-lt"/>
                <a:ea typeface="+mn-ea"/>
                <a:cs typeface="+mn-cs"/>
              </a:rPr>
              <a:t>Deleting the outlier: </a:t>
            </a:r>
            <a:r>
              <a:rPr lang="en-US" sz="1100" kern="1200" dirty="0">
                <a:solidFill>
                  <a:schemeClr val="tx1"/>
                </a:solidFill>
                <a:effectLst/>
                <a:latin typeface="+mn-lt"/>
                <a:ea typeface="+mn-ea"/>
                <a:cs typeface="+mn-cs"/>
              </a:rPr>
              <a:t>This approach might be a good choice if your outlier is based on an artificial error. </a:t>
            </a:r>
            <a:r>
              <a:rPr lang="en-US" sz="1100" i="1" kern="1200" dirty="0">
                <a:solidFill>
                  <a:schemeClr val="tx1"/>
                </a:solidFill>
                <a:effectLst/>
                <a:latin typeface="+mn-lt"/>
                <a:ea typeface="+mn-ea"/>
                <a:cs typeface="+mn-cs"/>
              </a:rPr>
              <a:t>Artificial error </a:t>
            </a:r>
            <a:r>
              <a:rPr lang="en-US" sz="1100" kern="1200" dirty="0">
                <a:solidFill>
                  <a:schemeClr val="tx1"/>
                </a:solidFill>
                <a:effectLst/>
                <a:latin typeface="+mn-lt"/>
                <a:ea typeface="+mn-ea"/>
                <a:cs typeface="+mn-cs"/>
              </a:rPr>
              <a:t>means that the outlier isn’t natural and was introduced because of some failure—perhaps incorrectly entered data.</a:t>
            </a:r>
          </a:p>
          <a:p>
            <a:r>
              <a:rPr lang="en-US" sz="1100" kern="1200" dirty="0">
                <a:solidFill>
                  <a:schemeClr val="tx1"/>
                </a:solidFill>
                <a:effectLst/>
                <a:latin typeface="+mn-lt"/>
                <a:ea typeface="+mn-ea"/>
                <a:cs typeface="+mn-cs"/>
              </a:rPr>
              <a:t> </a:t>
            </a:r>
          </a:p>
          <a:p>
            <a:r>
              <a:rPr lang="en-US" sz="1100" b="0" i="1" kern="1200" dirty="0">
                <a:solidFill>
                  <a:schemeClr val="tx1"/>
                </a:solidFill>
                <a:effectLst/>
                <a:latin typeface="+mn-lt"/>
                <a:ea typeface="+mn-ea"/>
                <a:cs typeface="+mn-cs"/>
              </a:rPr>
              <a:t>Transforming the outlier: </a:t>
            </a:r>
            <a:r>
              <a:rPr lang="en-US" sz="1100" kern="1200" dirty="0">
                <a:solidFill>
                  <a:schemeClr val="tx1"/>
                </a:solidFill>
                <a:effectLst/>
                <a:latin typeface="+mn-lt"/>
                <a:ea typeface="+mn-ea"/>
                <a:cs typeface="+mn-cs"/>
              </a:rPr>
              <a:t>You can transform the outlier by taking the natural log of a value, which in turn reduces the variation that the extreme outlier value causes. Therefore, it reduces the outlier’s influence on the overall dataset.</a:t>
            </a:r>
          </a:p>
          <a:p>
            <a:r>
              <a:rPr lang="en-US" sz="1100" kern="1200" dirty="0">
                <a:solidFill>
                  <a:schemeClr val="tx1"/>
                </a:solidFill>
                <a:effectLst/>
                <a:latin typeface="+mn-lt"/>
                <a:ea typeface="+mn-ea"/>
                <a:cs typeface="+mn-cs"/>
              </a:rPr>
              <a:t> </a:t>
            </a:r>
          </a:p>
          <a:p>
            <a:r>
              <a:rPr lang="en-US" sz="1100" b="0" i="1" kern="1200" dirty="0">
                <a:solidFill>
                  <a:schemeClr val="tx1"/>
                </a:solidFill>
                <a:effectLst/>
                <a:latin typeface="+mn-lt"/>
                <a:ea typeface="+mn-ea"/>
                <a:cs typeface="+mn-cs"/>
              </a:rPr>
              <a:t>Imputing a new value for the outlier: </a:t>
            </a:r>
            <a:r>
              <a:rPr lang="en-US" sz="1100" kern="1200" dirty="0">
                <a:solidFill>
                  <a:schemeClr val="tx1"/>
                </a:solidFill>
                <a:effectLst/>
                <a:latin typeface="+mn-lt"/>
                <a:ea typeface="+mn-ea"/>
                <a:cs typeface="+mn-cs"/>
              </a:rPr>
              <a:t>You can use the mean of the feature, for instance, and impute that value to replace the outlier value. Again, this would be a good approach if an artificial error caused the outlier.</a:t>
            </a:r>
          </a:p>
          <a:p>
            <a:endParaRPr lang="en-US" dirty="0"/>
          </a:p>
        </p:txBody>
      </p:sp>
    </p:spTree>
    <p:extLst>
      <p:ext uri="{BB962C8B-B14F-4D97-AF65-F5344CB8AC3E}">
        <p14:creationId xmlns:p14="http://schemas.microsoft.com/office/powerpoint/2010/main" val="6245035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you extract features, you must select the most appropriate features to train your model. Three main feature selection methods are available: filter, wrapper, and embedded.</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Filter methods</a:t>
            </a:r>
            <a:r>
              <a:rPr lang="en-US" sz="1100" kern="1200" dirty="0">
                <a:solidFill>
                  <a:schemeClr val="tx1"/>
                </a:solidFill>
                <a:effectLst/>
                <a:latin typeface="+mn-lt"/>
                <a:ea typeface="+mn-ea"/>
                <a:cs typeface="+mn-cs"/>
              </a:rPr>
              <a:t> use statistical methods to measure the relevance of features by their correlation with the target variable.</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Wrapper methods </a:t>
            </a:r>
            <a:r>
              <a:rPr lang="en-US" sz="1100" kern="1200" dirty="0">
                <a:solidFill>
                  <a:schemeClr val="tx1"/>
                </a:solidFill>
                <a:effectLst/>
                <a:latin typeface="+mn-lt"/>
                <a:ea typeface="+mn-ea"/>
                <a:cs typeface="+mn-cs"/>
              </a:rPr>
              <a:t>measure the usefulness of a subset of features by training a model on it and measuring the success of the model.</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Filter methods are faster and cheaper than wrapper methods because they do not involve training the models repeatedly. Wrappers typically find the best subset of features, with a risk of overfitting compared to using subsets of features from filter methods.</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Embedded methods </a:t>
            </a:r>
            <a:r>
              <a:rPr lang="en-US" sz="1100" kern="1200" dirty="0">
                <a:solidFill>
                  <a:schemeClr val="tx1"/>
                </a:solidFill>
                <a:effectLst/>
                <a:latin typeface="+mn-lt"/>
                <a:ea typeface="+mn-ea"/>
                <a:cs typeface="+mn-cs"/>
              </a:rPr>
              <a:t>are algorithm-specific and might use a combination of both.</a:t>
            </a:r>
          </a:p>
        </p:txBody>
      </p:sp>
    </p:spTree>
    <p:extLst>
      <p:ext uri="{BB962C8B-B14F-4D97-AF65-F5344CB8AC3E}">
        <p14:creationId xmlns:p14="http://schemas.microsoft.com/office/powerpoint/2010/main" val="1994996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Filter methods use a proxy measure instead of the actual model’s performance. Filter methods are fast to compute, and they still capturing the usefulness of the feature set. Common measures include: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0" i="1" kern="1200" dirty="0">
                <a:solidFill>
                  <a:schemeClr val="tx1"/>
                </a:solidFill>
                <a:effectLst/>
                <a:latin typeface="+mn-lt"/>
                <a:ea typeface="+mn-ea"/>
                <a:cs typeface="+mn-cs"/>
              </a:rPr>
              <a:t>Pearson’s correlation coefficient </a:t>
            </a:r>
            <a:r>
              <a:rPr lang="en-US" sz="1100" kern="1200" dirty="0">
                <a:solidFill>
                  <a:schemeClr val="tx1"/>
                </a:solidFill>
                <a:effectLst/>
                <a:latin typeface="+mn-lt"/>
                <a:ea typeface="+mn-ea"/>
                <a:cs typeface="+mn-cs"/>
              </a:rPr>
              <a:t>– Measures the statistical relationship or association between two continuous variables.</a:t>
            </a:r>
          </a:p>
          <a:p>
            <a:pPr marL="171450" lvl="0" indent="-171450">
              <a:buFont typeface="Arial" panose="020B0604020202020204" pitchFamily="34" charset="0"/>
              <a:buChar char="•"/>
            </a:pPr>
            <a:r>
              <a:rPr lang="en-US" sz="1100" b="0" i="1" kern="1200" dirty="0">
                <a:solidFill>
                  <a:schemeClr val="tx1"/>
                </a:solidFill>
                <a:effectLst/>
                <a:latin typeface="+mn-lt"/>
                <a:ea typeface="+mn-ea"/>
                <a:cs typeface="+mn-cs"/>
              </a:rPr>
              <a:t>Linear discriminant analysis (LDA) </a:t>
            </a:r>
            <a:r>
              <a:rPr lang="en-US" sz="1100" kern="1200" dirty="0">
                <a:solidFill>
                  <a:schemeClr val="tx1"/>
                </a:solidFill>
                <a:effectLst/>
                <a:latin typeface="+mn-lt"/>
                <a:ea typeface="+mn-ea"/>
                <a:cs typeface="+mn-cs"/>
              </a:rPr>
              <a:t>– Is used to find a linear combination of features that separates two or more classes.</a:t>
            </a:r>
          </a:p>
          <a:p>
            <a:pPr marL="171450" lvl="0" indent="-171450">
              <a:buFont typeface="Arial" panose="020B0604020202020204" pitchFamily="34" charset="0"/>
              <a:buChar char="•"/>
            </a:pPr>
            <a:r>
              <a:rPr lang="en-US" sz="1100" b="0" i="1" u="none" kern="1200" dirty="0">
                <a:solidFill>
                  <a:schemeClr val="tx1"/>
                </a:solidFill>
                <a:effectLst/>
                <a:latin typeface="+mn-lt"/>
                <a:ea typeface="+mn-ea"/>
                <a:cs typeface="+mn-cs"/>
              </a:rPr>
              <a:t>Analysis of variance (ANOVA) </a:t>
            </a:r>
            <a:r>
              <a:rPr lang="en-US" sz="1100" kern="1200" dirty="0">
                <a:solidFill>
                  <a:schemeClr val="tx1"/>
                </a:solidFill>
                <a:effectLst/>
                <a:latin typeface="+mn-lt"/>
                <a:ea typeface="+mn-ea"/>
                <a:cs typeface="+mn-cs"/>
              </a:rPr>
              <a:t>– Is used to analyze the differences among group means in a sample.</a:t>
            </a:r>
          </a:p>
          <a:p>
            <a:pPr marL="171450" lvl="0" indent="-171450">
              <a:buFont typeface="Arial" panose="020B0604020202020204" pitchFamily="34" charset="0"/>
              <a:buChar char="•"/>
            </a:pPr>
            <a:r>
              <a:rPr lang="en-US" sz="1100" b="0" i="1" kern="1200" dirty="0">
                <a:solidFill>
                  <a:schemeClr val="tx1"/>
                </a:solidFill>
                <a:effectLst/>
                <a:latin typeface="+mn-lt"/>
                <a:ea typeface="+mn-ea"/>
                <a:cs typeface="+mn-cs"/>
              </a:rPr>
              <a:t>Chi-square</a:t>
            </a:r>
            <a:r>
              <a:rPr lang="en-US" sz="1100" kern="1200" dirty="0">
                <a:solidFill>
                  <a:schemeClr val="tx1"/>
                </a:solidFill>
                <a:effectLst/>
                <a:latin typeface="+mn-lt"/>
                <a:ea typeface="+mn-ea"/>
                <a:cs typeface="+mn-cs"/>
              </a:rPr>
              <a:t> – Is a single number that tells how much difference exists between your observed counts and the expected counts, if no relationship exists in the population.</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Filters are usually less computationally intensive than wrappers, but they produce a feature set that is not tuned to a specific type of predictive model.</a:t>
            </a:r>
            <a:r>
              <a:rPr lang="en-US" sz="1100" kern="1200" baseline="300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This lack of tuning means that a feature set from a filter is more general than the set from a wrapper. The result is usually lower prediction performance than a wrapper. However, the feature set doesn't contain the assumptions of a prediction model. Thus, it’s more useful for exposing the relationships between the features. Many filters provide a feature ranking instead of an explicit best feature subset, and the cutoff point in the ranking is chosen through cross-validation. Filter methods have also been used as a preprocessing step for wrapper methods, which enables a wrapper to be used on larger problems.</a:t>
            </a:r>
          </a:p>
        </p:txBody>
      </p:sp>
    </p:spTree>
    <p:extLst>
      <p:ext uri="{BB962C8B-B14F-4D97-AF65-F5344CB8AC3E}">
        <p14:creationId xmlns:p14="http://schemas.microsoft.com/office/powerpoint/2010/main" val="3474785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Wrapper methods use a predictive model to score feature subsets. Each new subset is used to train a model, which is tested on a hold-out set. To get the score for that subset, count the number of mistakes that are made on that hold-out set (the error rate of the model). As wrapper methods train a new model for each subset, they are computationally intensive. However, they usually provide the best-performing feature set for that type of model or typical problem.</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Forward selection </a:t>
            </a:r>
            <a:r>
              <a:rPr lang="en-US" sz="1100" kern="1200" dirty="0">
                <a:solidFill>
                  <a:schemeClr val="tx1"/>
                </a:solidFill>
                <a:effectLst/>
                <a:latin typeface="+mn-lt"/>
                <a:ea typeface="+mn-ea"/>
                <a:cs typeface="+mn-cs"/>
              </a:rPr>
              <a:t>starts with no features, and adds them until the best model is found.</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Backward selection </a:t>
            </a:r>
            <a:r>
              <a:rPr lang="en-US" sz="1100" kern="1200" dirty="0">
                <a:solidFill>
                  <a:schemeClr val="tx1"/>
                </a:solidFill>
                <a:effectLst/>
                <a:latin typeface="+mn-lt"/>
                <a:ea typeface="+mn-ea"/>
                <a:cs typeface="+mn-cs"/>
              </a:rPr>
              <a:t>starts with all features, drops them one at a time, and selects the best model.</a:t>
            </a:r>
            <a:endParaRPr lang="en-US" sz="1100" dirty="0"/>
          </a:p>
        </p:txBody>
      </p:sp>
    </p:spTree>
    <p:extLst>
      <p:ext uri="{BB962C8B-B14F-4D97-AF65-F5344CB8AC3E}">
        <p14:creationId xmlns:p14="http://schemas.microsoft.com/office/powerpoint/2010/main" val="39057824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Embedded methods combine the qualities of filter and wrapper methods. They are implemented from algorithms that have their own built-in feature selection methods.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Some of the most popular examples of these methods are LASSO and RIDGE regression, which have built-in penalization functions to reduce overfitting. </a:t>
            </a:r>
          </a:p>
          <a:p>
            <a:endParaRPr lang="en-US" dirty="0"/>
          </a:p>
        </p:txBody>
      </p:sp>
    </p:spTree>
    <p:extLst>
      <p:ext uri="{BB962C8B-B14F-4D97-AF65-F5344CB8AC3E}">
        <p14:creationId xmlns:p14="http://schemas.microsoft.com/office/powerpoint/2010/main" val="40450416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3 – Guided Lab 3: Encoding Categorical Variables.</a:t>
            </a:r>
          </a:p>
        </p:txBody>
      </p:sp>
    </p:spTree>
    <p:extLst>
      <p:ext uri="{BB962C8B-B14F-4D97-AF65-F5344CB8AC3E}">
        <p14:creationId xmlns:p14="http://schemas.microsoft.com/office/powerpoint/2010/main" val="8059196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Feature engineering involves selecting or extracting the best features for machine learning.</a:t>
            </a:r>
          </a:p>
          <a:p>
            <a:pPr marL="171450" indent="-171450">
              <a:buFont typeface="Arial" panose="020B0604020202020204" pitchFamily="34" charset="0"/>
              <a:buChar char="•"/>
            </a:pPr>
            <a:r>
              <a:rPr lang="en-US" sz="1100" dirty="0"/>
              <a:t>Preprocessing gives you better data to work with. Better data typically provides better results.</a:t>
            </a:r>
          </a:p>
          <a:p>
            <a:pPr marL="171450" indent="-171450">
              <a:buFont typeface="Arial" panose="020B0604020202020204" pitchFamily="34" charset="0"/>
              <a:buChar char="•"/>
            </a:pPr>
            <a:r>
              <a:rPr lang="en-US" sz="1100" dirty="0"/>
              <a:t>Preprocessing has two categories:</a:t>
            </a:r>
          </a:p>
          <a:p>
            <a:pPr marL="628650" lvl="1" indent="-171450">
              <a:buFont typeface="Arial" panose="020B0604020202020204" pitchFamily="34" charset="0"/>
              <a:buChar char="•"/>
            </a:pPr>
            <a:r>
              <a:rPr lang="en-US" sz="1100" dirty="0"/>
              <a:t>Converting data (to numerical values)</a:t>
            </a:r>
          </a:p>
          <a:p>
            <a:pPr marL="628650" lvl="1" indent="-171450">
              <a:buFont typeface="Arial" panose="020B0604020202020204" pitchFamily="34" charset="0"/>
              <a:buChar char="•"/>
            </a:pPr>
            <a:r>
              <a:rPr lang="en-US" sz="1100" dirty="0"/>
              <a:t>Cleaning up dirty data (removing missing data, cleaning outliers)</a:t>
            </a:r>
          </a:p>
          <a:p>
            <a:pPr marL="171450" lvl="0" indent="-171450">
              <a:buFont typeface="Arial" panose="020B0604020202020204" pitchFamily="34" charset="0"/>
              <a:buChar char="•"/>
            </a:pPr>
            <a:r>
              <a:rPr lang="en-US" sz="1100" dirty="0"/>
              <a:t>How you deal with dirty</a:t>
            </a:r>
            <a:r>
              <a:rPr lang="en-US" sz="1100" baseline="0" dirty="0"/>
              <a:t> data affects your model, pay attention to missing data and outliers.</a:t>
            </a:r>
          </a:p>
          <a:p>
            <a:pPr marL="171450" lvl="0" indent="-171450">
              <a:buFont typeface="Arial" panose="020B0604020202020204" pitchFamily="34" charset="0"/>
              <a:buChar char="•"/>
            </a:pPr>
            <a:r>
              <a:rPr lang="en-US" sz="1100" baseline="0" dirty="0"/>
              <a:t>Develop a strategy for dirty data. Replace or delete rows with missing data. </a:t>
            </a:r>
          </a:p>
          <a:p>
            <a:pPr marL="628650" lvl="1" indent="-171450">
              <a:buFont typeface="Arial" panose="020B0604020202020204" pitchFamily="34" charset="0"/>
              <a:buChar char="•"/>
            </a:pPr>
            <a:r>
              <a:rPr lang="en-US" sz="1100" baseline="0" dirty="0"/>
              <a:t>Delete, transform, or impute new values for outliers.</a:t>
            </a:r>
            <a:endParaRPr lang="en-US" sz="1100" dirty="0"/>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23614076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5: Training.</a:t>
            </a:r>
          </a:p>
        </p:txBody>
      </p:sp>
    </p:spTree>
    <p:extLst>
      <p:ext uri="{BB962C8B-B14F-4D97-AF65-F5344CB8AC3E}">
        <p14:creationId xmlns:p14="http://schemas.microsoft.com/office/powerpoint/2010/main" val="673978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first section, you examine how to think about turning a business requirement into a machine learning problem.</a:t>
            </a:r>
          </a:p>
        </p:txBody>
      </p:sp>
    </p:spTree>
    <p:extLst>
      <p:ext uri="{BB962C8B-B14F-4D97-AF65-F5344CB8AC3E}">
        <p14:creationId xmlns:p14="http://schemas.microsoft.com/office/powerpoint/2010/main" val="26180994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a:t>
            </a:r>
            <a:r>
              <a:rPr lang="en-US" sz="1100" baseline="0" dirty="0"/>
              <a:t> this section, you will learn how to select a model and train it with the data that you preprocessed. </a:t>
            </a:r>
            <a:endParaRPr lang="en-US" sz="1100" dirty="0"/>
          </a:p>
        </p:txBody>
      </p:sp>
    </p:spTree>
    <p:extLst>
      <p:ext uri="{BB962C8B-B14F-4D97-AF65-F5344CB8AC3E}">
        <p14:creationId xmlns:p14="http://schemas.microsoft.com/office/powerpoint/2010/main" val="1690186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have done much to clean and prepare your data, but your data still might not be ready to train the algorithm. Some algorithms require your data to be in a specific format. You should be aware of the following formatting steps as a way to prepare for model training.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Some algorithms might not be able to work with training data in a DataFrame format. In general, the data that you use for ML training can be stored in various formats, depending on your use case and algorithm. Various algorithms commonly use some file formats, such as CSV. Many Amazon SageMaker algorithms support training with data in CSV format. For use with Amazon SageMaker, CSV files can’t have a header record, and the target variable must be in the first column.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Most Amazon SageMaker algorithms work best when you use the optimized </a:t>
            </a:r>
            <a:r>
              <a:rPr lang="en-US" sz="1100" kern="1200" dirty="0" err="1">
                <a:solidFill>
                  <a:schemeClr val="tx1"/>
                </a:solidFill>
                <a:effectLst/>
                <a:latin typeface="+mn-lt"/>
                <a:ea typeface="+mn-ea"/>
                <a:cs typeface="+mn-cs"/>
              </a:rPr>
              <a:t>protobuf</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recordIO</a:t>
            </a:r>
            <a:r>
              <a:rPr lang="en-US" sz="1100" kern="1200" dirty="0">
                <a:solidFill>
                  <a:schemeClr val="tx1"/>
                </a:solidFill>
                <a:effectLst/>
                <a:latin typeface="+mn-lt"/>
                <a:ea typeface="+mn-ea"/>
                <a:cs typeface="+mn-cs"/>
              </a:rPr>
              <a:t> format for the training data. </a:t>
            </a:r>
            <a:r>
              <a:rPr lang="en-US" sz="1100" dirty="0"/>
              <a:t>In the </a:t>
            </a:r>
            <a:r>
              <a:rPr lang="en-US" sz="1100" dirty="0" err="1"/>
              <a:t>protobuf</a:t>
            </a:r>
            <a:r>
              <a:rPr lang="en-US" sz="1100" dirty="0"/>
              <a:t> </a:t>
            </a:r>
            <a:r>
              <a:rPr lang="en-US" sz="1100" dirty="0" err="1"/>
              <a:t>recordIO</a:t>
            </a:r>
            <a:r>
              <a:rPr lang="en-US" sz="1100" dirty="0"/>
              <a:t> format, Amazon SageMaker converts each instance in the dataset into a binary representation as a set of 4-byte floats, then loads it in the </a:t>
            </a:r>
            <a:r>
              <a:rPr lang="en-US" sz="1100" dirty="0" err="1"/>
              <a:t>protobuf</a:t>
            </a:r>
            <a:r>
              <a:rPr lang="en-US" sz="1100" dirty="0"/>
              <a:t> values field. </a:t>
            </a:r>
            <a:r>
              <a:rPr lang="en-US" sz="1100" kern="1200" dirty="0">
                <a:solidFill>
                  <a:schemeClr val="tx1"/>
                </a:solidFill>
                <a:effectLst/>
                <a:latin typeface="+mn-lt"/>
                <a:ea typeface="+mn-ea"/>
                <a:cs typeface="+mn-cs"/>
              </a:rPr>
              <a:t>This format enables you to take advantage of Pipe mode when you train the algorithms that support it. In Pipe mode, your training job streams data directly from Amazon S3. In contrast, File mode loads all your data from Amazon S3 to the training instance volumes. Streaming with Pipe mode can provide faster start times for training jobs and better throughput. You can also reduce the size of the Amazon Elastic Block Store (Amazon EBS) volumes for your training instances  because pipe mode needs only enough disk space to store your final model artifacts. In contrast, File mode needs disk space to store both your final model artifacts and your full training dataset.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target variable in your training dataset should be the first column on the left. Your features should be to the right of the target variable column.</a:t>
            </a:r>
          </a:p>
          <a:p>
            <a:endParaRPr lang="en-US" sz="1100" dirty="0"/>
          </a:p>
        </p:txBody>
      </p:sp>
    </p:spTree>
    <p:extLst>
      <p:ext uri="{BB962C8B-B14F-4D97-AF65-F5344CB8AC3E}">
        <p14:creationId xmlns:p14="http://schemas.microsoft.com/office/powerpoint/2010/main" val="7466371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target variable in your training dataset should be the first column on the left. Your features should be to the right of the target variable column.</a:t>
            </a:r>
          </a:p>
          <a:p>
            <a:endParaRPr lang="en-US" sz="1100" dirty="0"/>
          </a:p>
        </p:txBody>
      </p:sp>
    </p:spTree>
    <p:extLst>
      <p:ext uri="{BB962C8B-B14F-4D97-AF65-F5344CB8AC3E}">
        <p14:creationId xmlns:p14="http://schemas.microsoft.com/office/powerpoint/2010/main" val="17348115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Evaluating a model with the same data that it trained on leads to </a:t>
            </a:r>
            <a:r>
              <a:rPr lang="en-US" sz="1100" i="1" kern="1200" dirty="0">
                <a:solidFill>
                  <a:schemeClr val="tx1"/>
                </a:solidFill>
                <a:effectLst/>
                <a:latin typeface="+mn-lt"/>
                <a:ea typeface="+mn-ea"/>
                <a:cs typeface="+mn-cs"/>
              </a:rPr>
              <a:t>overfitting</a:t>
            </a:r>
            <a:r>
              <a:rPr lang="en-US" sz="1100" kern="1200" dirty="0">
                <a:solidFill>
                  <a:schemeClr val="tx1"/>
                </a:solidFill>
                <a:effectLst/>
                <a:latin typeface="+mn-lt"/>
                <a:ea typeface="+mn-ea"/>
                <a:cs typeface="+mn-cs"/>
              </a:rPr>
              <a:t>. Recall that </a:t>
            </a:r>
            <a:r>
              <a:rPr lang="en-US" sz="1100" i="0" kern="1200" dirty="0">
                <a:solidFill>
                  <a:schemeClr val="tx1"/>
                </a:solidFill>
                <a:effectLst/>
                <a:latin typeface="+mn-lt"/>
                <a:ea typeface="+mn-ea"/>
                <a:cs typeface="+mn-cs"/>
              </a:rPr>
              <a:t>overfitting</a:t>
            </a:r>
            <a:r>
              <a:rPr lang="en-US" sz="1100" kern="1200" dirty="0">
                <a:solidFill>
                  <a:schemeClr val="tx1"/>
                </a:solidFill>
                <a:effectLst/>
                <a:latin typeface="+mn-lt"/>
                <a:ea typeface="+mn-ea"/>
                <a:cs typeface="+mn-cs"/>
              </a:rPr>
              <a:t> is where your model learns the particulars of a dataset too well. It essentially memorizes the training data, instead of learning the relationships between features and labels. Thus, the model can’t use those relationships and patterns to apply to new data in the future. </a:t>
            </a:r>
          </a:p>
        </p:txBody>
      </p:sp>
    </p:spTree>
    <p:extLst>
      <p:ext uri="{BB962C8B-B14F-4D97-AF65-F5344CB8AC3E}">
        <p14:creationId xmlns:p14="http://schemas.microsoft.com/office/powerpoint/2010/main" val="42761249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Hold-out is when you split your data into multiple sets. These sets are usually training data, validation data, and testing data. </a:t>
            </a:r>
          </a:p>
          <a:p>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Training data</a:t>
            </a:r>
            <a:r>
              <a:rPr lang="en-US" sz="1100" kern="1200" dirty="0">
                <a:solidFill>
                  <a:schemeClr val="tx1"/>
                </a:solidFill>
                <a:effectLst/>
                <a:latin typeface="+mn-lt"/>
                <a:ea typeface="+mn-ea"/>
                <a:cs typeface="+mn-cs"/>
              </a:rPr>
              <a:t>, which includes both features and labels, feeds into the algorithm that you selected to produce your model. The model is then used to make predictions over the validation dataset. The </a:t>
            </a:r>
            <a:r>
              <a:rPr lang="en-US" sz="1100" i="1" kern="1200" dirty="0">
                <a:solidFill>
                  <a:schemeClr val="tx1"/>
                </a:solidFill>
                <a:effectLst/>
                <a:latin typeface="+mn-lt"/>
                <a:ea typeface="+mn-ea"/>
                <a:cs typeface="+mn-cs"/>
              </a:rPr>
              <a:t>validation dataset </a:t>
            </a:r>
            <a:r>
              <a:rPr lang="en-US" sz="1100" kern="1200" dirty="0">
                <a:solidFill>
                  <a:schemeClr val="tx1"/>
                </a:solidFill>
                <a:effectLst/>
                <a:latin typeface="+mn-lt"/>
                <a:ea typeface="+mn-ea"/>
                <a:cs typeface="+mn-cs"/>
              </a:rPr>
              <a:t>is where you might notice things that you will want to tweak, tune, and change. Then, when you are ready, you run the </a:t>
            </a:r>
            <a:r>
              <a:rPr lang="en-US" sz="1100" i="1" kern="1200" dirty="0">
                <a:solidFill>
                  <a:schemeClr val="tx1"/>
                </a:solidFill>
                <a:effectLst/>
                <a:latin typeface="+mn-lt"/>
                <a:ea typeface="+mn-ea"/>
                <a:cs typeface="+mn-cs"/>
              </a:rPr>
              <a:t>test dataset</a:t>
            </a:r>
            <a:r>
              <a:rPr lang="en-US" sz="1100" i="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which includes only features, because you want the labels to be predicted. The performance you get here with the test dataset is what you can reasonably expect to see in production.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common split when you use the hold-out method is as follows: use 80 percent of the data for a training set, 10 percent for validation, and 10 percent for test. Or, if you have a large amount of data, you can split it into 70 percent training, 15 percent validation, and 15 percent test. </a:t>
            </a:r>
          </a:p>
        </p:txBody>
      </p:sp>
    </p:spTree>
    <p:extLst>
      <p:ext uri="{BB962C8B-B14F-4D97-AF65-F5344CB8AC3E}">
        <p14:creationId xmlns:p14="http://schemas.microsoft.com/office/powerpoint/2010/main" val="39312814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For a small dataset, you can use k-fold cross validation to use as much data as possible. This technique provides good metrics to choose which model is better. K-fold cross validation randomly partitions the data into K different segments. For each segment, you use the rest of the data outside the segment for training to do a validation on that particular segment.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do this process for each K segment. You apply different models to different pieces of the validation dataset to have some idea about how well the models perform. As a result, you use all the data for training. The cross-validation results are averaged to give you an idea about the performance of the model. You can use k-fold cross validation to apply different ML models to the training data. Thus, you can compare the performance of the models, which is based on the averaged result.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Consider an example where you have a 5-Fold Cross Validation. The available training data is separated into five different chunks. When you train the first model, you use all those chunks as the training data, and then calculate the metrics on this test piece. For the second model, you will use these pieces as training. After the model is trained, you apply it to this test piece. You repeat this process five times. You use all the training data, and you test it on five different models on different chunks of the test data. Eventually, you test it on all data points. </a:t>
            </a:r>
          </a:p>
        </p:txBody>
      </p:sp>
    </p:spTree>
    <p:extLst>
      <p:ext uri="{BB962C8B-B14F-4D97-AF65-F5344CB8AC3E}">
        <p14:creationId xmlns:p14="http://schemas.microsoft.com/office/powerpoint/2010/main" val="1139848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should also be aware of one other potential problem with splitting your data. Data that’s in a specific order can lead to biases in your models, and this is especially true when you work with structured data. Your data might be in a specific order, for example, by the </a:t>
            </a:r>
            <a:r>
              <a:rPr lang="en-US" sz="1100" i="1" kern="1200" dirty="0">
                <a:solidFill>
                  <a:schemeClr val="tx1"/>
                </a:solidFill>
                <a:effectLst/>
                <a:latin typeface="+mn-lt"/>
                <a:ea typeface="+mn-ea"/>
                <a:cs typeface="+mn-cs"/>
              </a:rPr>
              <a:t>quality</a:t>
            </a:r>
            <a:r>
              <a:rPr lang="en-US" sz="1100" kern="1200" dirty="0">
                <a:solidFill>
                  <a:schemeClr val="tx1"/>
                </a:solidFill>
                <a:effectLst/>
                <a:latin typeface="+mn-lt"/>
                <a:ea typeface="+mn-ea"/>
                <a:cs typeface="+mn-cs"/>
              </a:rPr>
              <a:t> column. If so, when you run your model against your test data, this ordered pattern is applied, which biases the model. It might also mean that some targets are missing from the training data.</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Typically, randomizing your dataset before splitting is sufficient, and many libraries provide functions for randomization. With smaller sets, it is sometimes useful to use </a:t>
            </a:r>
            <a:r>
              <a:rPr lang="en-US" sz="1100" i="1" kern="1200" dirty="0">
                <a:solidFill>
                  <a:schemeClr val="tx1"/>
                </a:solidFill>
                <a:effectLst/>
                <a:latin typeface="+mn-lt"/>
                <a:ea typeface="+mn-ea"/>
                <a:cs typeface="+mn-cs"/>
              </a:rPr>
              <a:t>stratified sampling</a:t>
            </a:r>
            <a:r>
              <a:rPr lang="en-US" sz="1100" kern="1200" dirty="0">
                <a:solidFill>
                  <a:schemeClr val="tx1"/>
                </a:solidFill>
                <a:effectLst/>
                <a:latin typeface="+mn-lt"/>
                <a:ea typeface="+mn-ea"/>
                <a:cs typeface="+mn-cs"/>
              </a:rPr>
              <a:t>. Stratified sampling ensures that the training and test sets have approximately the same percentage of samples of each target class as the complete set.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 internet search provides many ways to shuffle and split the data. One of the easiest ways is to use the train_test_split function from sklearn.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from sklearn.model_selection import </a:t>
            </a:r>
            <a:r>
              <a:rPr lang="en-US" sz="1100" kern="1200" dirty="0" err="1">
                <a:solidFill>
                  <a:schemeClr val="tx1"/>
                </a:solidFill>
                <a:effectLst/>
                <a:latin typeface="+mn-lt"/>
                <a:ea typeface="+mn-ea"/>
                <a:cs typeface="+mn-cs"/>
              </a:rPr>
              <a:t>train_test_split</a:t>
            </a:r>
            <a:endParaRPr lang="en-US" sz="1100" kern="1200" dirty="0">
              <a:solidFill>
                <a:schemeClr val="tx1"/>
              </a:solidFill>
              <a:effectLst/>
              <a:latin typeface="+mn-lt"/>
              <a:ea typeface="+mn-ea"/>
              <a:cs typeface="+mn-cs"/>
            </a:endParaRPr>
          </a:p>
          <a:p>
            <a:r>
              <a:rPr lang="en-US" sz="1000" kern="1200" dirty="0" err="1">
                <a:solidFill>
                  <a:schemeClr val="tx1"/>
                </a:solidFill>
                <a:effectLst/>
                <a:latin typeface="Lucida Console" panose="020B0609040504020204" pitchFamily="49" charset="0"/>
              </a:rPr>
              <a:t>training_data</a:t>
            </a:r>
            <a:r>
              <a:rPr lang="en-US" sz="1000" kern="1200" dirty="0">
                <a:solidFill>
                  <a:schemeClr val="tx1"/>
                </a:solidFill>
                <a:effectLst/>
                <a:latin typeface="Lucida Console" panose="020B0609040504020204" pitchFamily="49" charset="0"/>
              </a:rPr>
              <a:t>, </a:t>
            </a:r>
            <a:r>
              <a:rPr lang="en-US" sz="1000" kern="1200" dirty="0" err="1">
                <a:solidFill>
                  <a:schemeClr val="tx1"/>
                </a:solidFill>
                <a:effectLst/>
                <a:latin typeface="Lucida Console" panose="020B0609040504020204" pitchFamily="49" charset="0"/>
              </a:rPr>
              <a:t>test_data</a:t>
            </a:r>
            <a:r>
              <a:rPr lang="en-US" sz="1000" kern="1200" dirty="0">
                <a:solidFill>
                  <a:schemeClr val="tx1"/>
                </a:solidFill>
                <a:effectLst/>
                <a:latin typeface="Lucida Console" panose="020B0609040504020204" pitchFamily="49" charset="0"/>
              </a:rPr>
              <a:t> =</a:t>
            </a:r>
            <a:r>
              <a:rPr lang="en-US" sz="1000" kern="1200" baseline="0" dirty="0">
                <a:solidFill>
                  <a:schemeClr val="tx1"/>
                </a:solidFill>
                <a:effectLst/>
                <a:latin typeface="Lucida Console" panose="020B0609040504020204" pitchFamily="49" charset="0"/>
              </a:rPr>
              <a:t> </a:t>
            </a:r>
            <a:r>
              <a:rPr lang="en-US" sz="1000" kern="1200" dirty="0" err="1">
                <a:solidFill>
                  <a:schemeClr val="tx1"/>
                </a:solidFill>
                <a:effectLst/>
                <a:latin typeface="Lucida Console" panose="020B0609040504020204" pitchFamily="49" charset="0"/>
              </a:rPr>
              <a:t>train_test_split</a:t>
            </a:r>
            <a:r>
              <a:rPr lang="en-US" sz="1000" kern="1200" dirty="0">
                <a:solidFill>
                  <a:schemeClr val="tx1"/>
                </a:solidFill>
                <a:effectLst/>
                <a:latin typeface="Lucida Console" panose="020B0609040504020204" pitchFamily="49" charset="0"/>
              </a:rPr>
              <a:t>(</a:t>
            </a:r>
            <a:r>
              <a:rPr lang="en-US" sz="1000" kern="1200" dirty="0" err="1">
                <a:solidFill>
                  <a:schemeClr val="tx1"/>
                </a:solidFill>
                <a:effectLst/>
                <a:latin typeface="Lucida Console" panose="020B0609040504020204" pitchFamily="49" charset="0"/>
              </a:rPr>
              <a:t>all_the_data</a:t>
            </a:r>
            <a:r>
              <a:rPr lang="en-US" sz="1000" kern="1200" dirty="0">
                <a:solidFill>
                  <a:schemeClr val="tx1"/>
                </a:solidFill>
                <a:effectLst/>
                <a:latin typeface="Lucida Console" panose="020B0609040504020204" pitchFamily="49" charset="0"/>
              </a:rPr>
              <a:t>, test_size=0.2, random_state=42, stratify=all_the_data[target’])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Note: The use of </a:t>
            </a:r>
            <a:r>
              <a:rPr lang="en-US" sz="1100" i="1" kern="1200" dirty="0">
                <a:solidFill>
                  <a:schemeClr val="tx1"/>
                </a:solidFill>
                <a:effectLst/>
                <a:latin typeface="+mn-lt"/>
                <a:ea typeface="+mn-ea"/>
                <a:cs typeface="+mn-cs"/>
              </a:rPr>
              <a:t>stratify</a:t>
            </a:r>
            <a:r>
              <a:rPr lang="en-US" sz="1100" kern="1200" dirty="0">
                <a:solidFill>
                  <a:schemeClr val="tx1"/>
                </a:solidFill>
                <a:effectLst/>
                <a:latin typeface="+mn-lt"/>
                <a:ea typeface="+mn-ea"/>
                <a:cs typeface="+mn-cs"/>
              </a:rPr>
              <a:t> ensures that the data—when it’s split—maintains the ratio in the target column.</a:t>
            </a:r>
          </a:p>
        </p:txBody>
      </p:sp>
    </p:spTree>
    <p:extLst>
      <p:ext uri="{BB962C8B-B14F-4D97-AF65-F5344CB8AC3E}">
        <p14:creationId xmlns:p14="http://schemas.microsoft.com/office/powerpoint/2010/main" val="33697278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SageMaker provides four different ways that you can train models.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SageMaker built-in algorithms – You can train and deploy these algorithms from Amazon SageMaker console, AWS Command Line Interface (AWS CLI), a Python notebook, or the Amazon SageMaker Python SDK. The available built-in algorithms are itemized and described in the next slide. Containers are used in the background when you use one of the Amazon SageMaker built-in algorithms, but you do not deal with them directly.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SageMaker supported frameworks – Amazon SageMaker provides prebuilt containers to support deep learning frameworks such as Apache MXNet, TensorFlow, PyTorch, and Chainer. It also supports ML libraries, such as scikit-learn and SparkML by providing prebuilt Docker images. If you use the Amazon SageMaker Python SDK, they are deployed by using their respective Amazon SageMaker SDK Estimator class. In this case, you supply the Python code that implements your algorithm, and configure the prebuilt image to access your code as an entry point. You might have functional requirements for an algorithm or model that you developed in a framework, which a prebuilt Amazon SageMaker Docker image doesn't support. If so, you can modify an Amazon SageMaker image to satisfy your needs.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SageMaker custom frameworks – If you have no prebuilt Amazon SageMaker container image to use or modify for an advanced scenario, you can package your own script or algorithm. You can then use this script or algorithm with Amazon SageMaker. You can use any programming language or framework to develop your container. For example, your team might work and build ML models in R. If so, you can build your own containers to train and host an algorithm in R.</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Marketplace algorithms – A third-party organization might have developed and tuned a model. It’s worth looking in the AWS Marketplace to see what ready-to-use algorithms and models are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328032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SageMaker provides high-performance, scalable ML algorithms that are optimized for speed, scale, and accuracy.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supervised learning, Amazon SageMaker includes eXtreme Gradient Boosting (XGBoost) and linear learner algorithms for classification and quantitative (regression) problems. It also has a factorization machine to address recommendation and time-series prediction problems.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Amazon SageMaker also includes support for unsupervised learning, such as k-means clustering and principal component analysis (PCA). This learning is used to solve problems like identifying customer groupings that are based on purchasing behavior.</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Finally, it has a selection of specialized algorithms for processing images and other deep learning tasks.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Next, you will look more closely at three of the most commonly used built-in algorithms and their use cases.</a:t>
            </a:r>
          </a:p>
          <a:p>
            <a:r>
              <a:rPr lang="en-US" sz="1100" b="1" kern="1200" dirty="0">
                <a:solidFill>
                  <a:schemeClr val="tx1"/>
                </a:solidFill>
                <a:effectLst/>
                <a:latin typeface="+mn-lt"/>
                <a:ea typeface="+mn-ea"/>
                <a:cs typeface="+mn-cs"/>
              </a:rPr>
              <a:t>	</a:t>
            </a:r>
            <a:endParaRPr lang="en-US" sz="1100" dirty="0"/>
          </a:p>
        </p:txBody>
      </p:sp>
    </p:spTree>
    <p:extLst>
      <p:ext uri="{BB962C8B-B14F-4D97-AF65-F5344CB8AC3E}">
        <p14:creationId xmlns:p14="http://schemas.microsoft.com/office/powerpoint/2010/main" val="6989428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XGBoost is a popular and efficient open-source implementation of the gradient boosted trees algorithm. Gradient boosting is a supervised learning algorithm that attempts to accurately predict a target variable. It attains its prediction by combining an ensemble of estimates from a set of simpler, weaker models. XGBoost has done well in machine learning competitions. It robustly handles various data types, relationships, and distributions, and the many hyperparameters that can be tweaked and tuned for improved fit. This flexibility makes XGBoost a solid choice for problems in regression, classification (binary and multiclass), and ranking.</a:t>
            </a:r>
          </a:p>
          <a:p>
            <a:endParaRPr lang="en-US" sz="1100" dirty="0"/>
          </a:p>
        </p:txBody>
      </p:sp>
    </p:spTree>
    <p:extLst>
      <p:ext uri="{BB962C8B-B14F-4D97-AF65-F5344CB8AC3E}">
        <p14:creationId xmlns:p14="http://schemas.microsoft.com/office/powerpoint/2010/main" val="4235683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effectLst/>
                <a:ea typeface="Calibri" panose="020F0502020204030204" pitchFamily="34" charset="0"/>
                <a:cs typeface="Times New Roman" panose="02020603050405020304" pitchFamily="18" charset="0"/>
              </a:rPr>
              <a:t>Your first step in this phase is to define the problem that you’re trying to solve and the goal that you want to reach. Understanding the business goal is key,</a:t>
            </a:r>
            <a:r>
              <a:rPr lang="en-US" sz="1100" baseline="0" dirty="0">
                <a:effectLst/>
                <a:ea typeface="Calibri" panose="020F0502020204030204" pitchFamily="34" charset="0"/>
                <a:cs typeface="Times New Roman" panose="02020603050405020304" pitchFamily="18" charset="0"/>
              </a:rPr>
              <a:t> because you use that goal to measure the performance of your solution. You frequently must clarify the business problem before you can begin to target a solution. You must ask other questions so that you can thoroughly understand the problem.</a:t>
            </a:r>
          </a:p>
          <a:p>
            <a:pPr marL="0" indent="0">
              <a:buFont typeface="Arial" panose="020B0604020202020204" pitchFamily="34" charset="0"/>
              <a:buNone/>
            </a:pPr>
            <a:endParaRPr lang="en-US" sz="1100" baseline="0" dirty="0"/>
          </a:p>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18919958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Amazon SageMaker linear learner algorithm provides a solution for both classification and regression problems. With the Amazon SageMaker algorithm, you can simultaneously explore different training objectives and choose the best solution from your validation set. You can also explore many models and choose the best one for your needs.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Amazon SageMaker linear learner algorithm compares favorably with methods that provide a solution for only continuous objectives. It provides a significant increase in speed over naive hyperparameter optimization techniques.</a:t>
            </a:r>
          </a:p>
        </p:txBody>
      </p:sp>
    </p:spTree>
    <p:extLst>
      <p:ext uri="{BB962C8B-B14F-4D97-AF65-F5344CB8AC3E}">
        <p14:creationId xmlns:p14="http://schemas.microsoft.com/office/powerpoint/2010/main" val="13934243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K-means is an unsupervised learning algorithm. It attempts to find discrete groupings within data. In such groupings, members of a group are as similar as possible to one another, and as different as possible from members of other groups. You define the attributes that you want the algorithm to use to determine similarity.</a:t>
            </a:r>
          </a:p>
          <a:p>
            <a:endParaRPr lang="en-US" sz="1100" dirty="0"/>
          </a:p>
        </p:txBody>
      </p:sp>
    </p:spTree>
    <p:extLst>
      <p:ext uri="{BB962C8B-B14F-4D97-AF65-F5344CB8AC3E}">
        <p14:creationId xmlns:p14="http://schemas.microsoft.com/office/powerpoint/2010/main" val="20482529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train a model in Amazon SageMaker, you create a </a:t>
            </a:r>
            <a:r>
              <a:rPr lang="en-US" sz="1100" i="1" kern="1200" dirty="0">
                <a:solidFill>
                  <a:schemeClr val="tx1"/>
                </a:solidFill>
                <a:effectLst/>
                <a:latin typeface="+mn-lt"/>
                <a:ea typeface="+mn-ea"/>
                <a:cs typeface="+mn-cs"/>
              </a:rPr>
              <a:t>training job</a:t>
            </a:r>
            <a:r>
              <a:rPr lang="en-US" sz="1100" kern="1200" dirty="0">
                <a:solidFill>
                  <a:schemeClr val="tx1"/>
                </a:solidFill>
                <a:effectLst/>
                <a:latin typeface="+mn-lt"/>
                <a:ea typeface="+mn-ea"/>
                <a:cs typeface="+mn-cs"/>
              </a:rPr>
              <a:t>. The training job includes the following information:</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URL of the Amazon S3 bucket where you stored the training data.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compute resources that you want Amazon SageMaker to use for model training. Compute resources are ML compute instances that Amazon SageMaker manages. Amazon SageMaker provides a selection of instance types that are optimized to fit different ML use cases. Instance types comprise varying combinations of CPU, GPU, memory, and networking capacity. You have the flexibility to choose the appropriate mix of resources for building, training, and deploying your ML models. Each instance type includes one or more instance sizes, and this feature enables you to scale your resources to the requirements of your target workload.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URL of the S3 bucket where you want to store the output of the job.</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Amazon Elastic Container Registry (Amazon ECR) path where the training code is stored. </a:t>
            </a:r>
          </a:p>
        </p:txBody>
      </p:sp>
    </p:spTree>
    <p:extLst>
      <p:ext uri="{BB962C8B-B14F-4D97-AF65-F5344CB8AC3E}">
        <p14:creationId xmlns:p14="http://schemas.microsoft.com/office/powerpoint/2010/main" val="30776760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instructor will now either demonstrate how to train a model with Amazon </a:t>
            </a:r>
            <a:r>
              <a:rPr lang="en-US" dirty="0" err="1"/>
              <a:t>SageMaker</a:t>
            </a:r>
            <a:r>
              <a:rPr lang="en-US" dirty="0"/>
              <a:t> or provide you with access to a recorded demonstration.</a:t>
            </a:r>
          </a:p>
        </p:txBody>
      </p:sp>
    </p:spTree>
    <p:extLst>
      <p:ext uri="{BB962C8B-B14F-4D97-AF65-F5344CB8AC3E}">
        <p14:creationId xmlns:p14="http://schemas.microsoft.com/office/powerpoint/2010/main" val="28158650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Lab</a:t>
            </a:r>
            <a:r>
              <a:rPr lang="en-US" sz="1100" baseline="0" dirty="0"/>
              <a:t> 4: Splitting Data and Training a Model with XGBoost.</a:t>
            </a:r>
            <a:endParaRPr lang="en-US" sz="1100" dirty="0"/>
          </a:p>
        </p:txBody>
      </p:sp>
    </p:spTree>
    <p:extLst>
      <p:ext uri="{BB962C8B-B14F-4D97-AF65-F5344CB8AC3E}">
        <p14:creationId xmlns:p14="http://schemas.microsoft.com/office/powerpoint/2010/main" val="13782848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Split data into training, testing </a:t>
            </a:r>
            <a:r>
              <a:rPr lang="en-US" sz="1100"/>
              <a:t>and validation </a:t>
            </a:r>
            <a:r>
              <a:rPr lang="en-US" sz="1100" dirty="0"/>
              <a:t>sets to help you validate the</a:t>
            </a:r>
            <a:r>
              <a:rPr lang="en-US" sz="1100" baseline="0" dirty="0"/>
              <a:t> models accuracy</a:t>
            </a:r>
          </a:p>
          <a:p>
            <a:pPr marL="171450" indent="-171450">
              <a:buFont typeface="Arial" panose="020B0604020202020204" pitchFamily="34" charset="0"/>
              <a:buChar char="•"/>
            </a:pPr>
            <a:r>
              <a:rPr lang="en-US" sz="1100" baseline="0" dirty="0"/>
              <a:t>Can use K-fold cross validation can help with smaller datasets</a:t>
            </a:r>
          </a:p>
          <a:p>
            <a:pPr marL="171450" indent="-171450">
              <a:buFont typeface="Arial" panose="020B0604020202020204" pitchFamily="34" charset="0"/>
              <a:buChar char="•"/>
            </a:pPr>
            <a:r>
              <a:rPr lang="en-US" sz="1100" baseline="0" dirty="0"/>
              <a:t>Can use two key algorithms for supervised learning—XGBoost and linear learner</a:t>
            </a:r>
          </a:p>
          <a:p>
            <a:pPr marL="171450" indent="-171450">
              <a:buFont typeface="Arial" panose="020B0604020202020204" pitchFamily="34" charset="0"/>
              <a:buChar char="•"/>
            </a:pPr>
            <a:r>
              <a:rPr lang="en-US" sz="1100" baseline="0" dirty="0"/>
              <a:t>Use k-means for unsupervised learning</a:t>
            </a:r>
          </a:p>
          <a:p>
            <a:pPr marL="171450" indent="-171450">
              <a:buFont typeface="Arial" panose="020B0604020202020204" pitchFamily="34" charset="0"/>
              <a:buChar char="•"/>
            </a:pPr>
            <a:r>
              <a:rPr lang="en-US" sz="1100" baseline="0" dirty="0"/>
              <a:t>Use Amazon SageMaker training jobs to train models</a:t>
            </a:r>
            <a:endParaRPr lang="en-US" sz="1100"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5096910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6: Hosting</a:t>
            </a:r>
            <a:r>
              <a:rPr lang="en-US" sz="1100" i="0" baseline="0" dirty="0"/>
              <a:t> and using the model</a:t>
            </a:r>
            <a:r>
              <a:rPr lang="en-US" sz="1100" i="0" dirty="0"/>
              <a:t>.</a:t>
            </a:r>
          </a:p>
        </p:txBody>
      </p:sp>
    </p:spTree>
    <p:extLst>
      <p:ext uri="{BB962C8B-B14F-4D97-AF65-F5344CB8AC3E}">
        <p14:creationId xmlns:p14="http://schemas.microsoft.com/office/powerpoint/2010/main" val="29361215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a:t>
            </a:r>
            <a:r>
              <a:rPr lang="en-US" sz="1100" baseline="0" dirty="0"/>
              <a:t> section, you will learn how you can deploy your trained model for consumption by applications.</a:t>
            </a:r>
            <a:endParaRPr lang="en-US" sz="1100" dirty="0"/>
          </a:p>
        </p:txBody>
      </p:sp>
    </p:spTree>
    <p:extLst>
      <p:ext uri="{BB962C8B-B14F-4D97-AF65-F5344CB8AC3E}">
        <p14:creationId xmlns:p14="http://schemas.microsoft.com/office/powerpoint/2010/main" val="13015772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you have trained, tuned, and tested your model, you are ready to deploy it. (Note: You will learn about tuning in the next section.) You might think that you are looking at the phases in the ML pipeline out of order. To test and get performance metrics from your model, you must make inferences or predictions from the model—which typically requires deployment. Deployment for testing is different from production, although the mechanics are the same. Amazon SageMaker provides everything necessary to host your model for simple testing and evaluation. These assessments can involve anything from a few requests to deployments that handle tens of thousands of requests.</a:t>
            </a:r>
          </a:p>
          <a:p>
            <a:endParaRPr lang="en-US" sz="1100" baseline="0" dirty="0"/>
          </a:p>
        </p:txBody>
      </p:sp>
    </p:spTree>
    <p:extLst>
      <p:ext uri="{BB962C8B-B14F-4D97-AF65-F5344CB8AC3E}">
        <p14:creationId xmlns:p14="http://schemas.microsoft.com/office/powerpoint/2010/main" val="210256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deploy your model in two ways.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single predictions, deploy your model with Amazon SageMaker hosting services. Amazon SageMaker deploys multiple compute instances that run your model behind a load balanced endpoint. Applications can call the API at the endpoint to make predictions. With this model, you can scale the number of instances up or down, based on demand.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To get predictions for an entire dataset, use Amazon SageMaker batch transform. Instead of deploy and maintain a permanent endpoint, Amazon SageMaker spins up your model and performs the predictions for the entire dataset that you provide. It stores the results in Amazon S3 before it shuts down and terminates the commute instances. Performing batch predictions when you test the model is useful because you can quickly run your entire validation set against the model. You don’t need to write any code to process and collate the individual results.</a:t>
            </a:r>
          </a:p>
        </p:txBody>
      </p:sp>
    </p:spTree>
    <p:extLst>
      <p:ext uri="{BB962C8B-B14F-4D97-AF65-F5344CB8AC3E}">
        <p14:creationId xmlns:p14="http://schemas.microsoft.com/office/powerpoint/2010/main" val="1230590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more information about the problem, you can begin to design an approach. First, can machine learning solve the problem, or would a traditional approach make more sense?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Is this problem a supervised or unsupervised machine learning problem? Do you have labeled data to train a supervised model?</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Again, you have many questions to ask yourself and the business. Ultimately, you should try to validate the use of machine learning and confirm that you have access to the right people and data. Then, devise the simplest solution to the problem.</a:t>
            </a:r>
          </a:p>
          <a:p>
            <a:pPr marL="0" indent="0">
              <a:buFont typeface="Arial" panose="020B0604020202020204" pitchFamily="34" charset="0"/>
              <a:buNone/>
            </a:pPr>
            <a:endParaRPr lang="en-US" sz="1100" baseline="0" dirty="0"/>
          </a:p>
          <a:p>
            <a:pPr marL="171450"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36252710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goal of the deployment phase is to provide a managed environment to host models for providing inference both securely and with low latency. After deployment into production, remember to monitor your production data. If necessary, you must retrain your model, because newly deployed models must reflect the current production data. New data is accumulated over time, and it can potentially identify alternative or new outcomes. Therefore, deploying a model is a continuous process, not a one-time exercise. </a:t>
            </a:r>
          </a:p>
        </p:txBody>
      </p:sp>
    </p:spTree>
    <p:extLst>
      <p:ext uri="{BB962C8B-B14F-4D97-AF65-F5344CB8AC3E}">
        <p14:creationId xmlns:p14="http://schemas.microsoft.com/office/powerpoint/2010/main" val="21988272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For high availability and redundancy, you can easily deploy your model to automatically scaling Amazon ML instances across multiple Availability Zones. Specify the type of instance, and the maximum and minimum number that you want—Amazon SageMaker takes care of the rest. It launches the instances, deploys your model, and sets up the secure HTTPS endpoint for your application. Your application must include an API call to this endpoint to achieve low latency and high-throughput inference. This architecture enables you to integrate your new models into your application in minutes because model changes no longer require changes to application code.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SageMaker manages your production compute infrastructure on your behalf. It performs health checks, applies security patches, and conducts other routine maintenance. It does all of these tasks with built-in Amazon CloudWatch monitoring and logging.</a:t>
            </a:r>
          </a:p>
        </p:txBody>
      </p:sp>
    </p:spTree>
    <p:extLst>
      <p:ext uri="{BB962C8B-B14F-4D97-AF65-F5344CB8AC3E}">
        <p14:creationId xmlns:p14="http://schemas.microsoft.com/office/powerpoint/2010/main" val="8193086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you train the model, you can create the endpoint either in code or by using the Amazon SageMaker console. If you plan to host only a single model, you can create an endpoint for that model. However, if you plan to host multiple models, you must create a multi-model endpoint.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Multi-model endpoints provide a scalable and cost-effective solution for deploying large numbers of models. They use a shared serving container that is enabled to host multiple models. This process reduces hosting costs by improving endpoint utilization, compared to single-model endpoints. It also reduces deployment costs because Amazon SageMaker loads models in memory, and scales them according to traffic patterns.</a:t>
            </a:r>
          </a:p>
          <a:p>
            <a:endParaRPr lang="en-US" sz="1100" dirty="0"/>
          </a:p>
        </p:txBody>
      </p:sp>
    </p:spTree>
    <p:extLst>
      <p:ext uri="{BB962C8B-B14F-4D97-AF65-F5344CB8AC3E}">
        <p14:creationId xmlns:p14="http://schemas.microsoft.com/office/powerpoint/2010/main" val="18173802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deploy machine learning models into production so you can make predictions on new data, consistency is important. You must ensure that the same data processing steps that were used in training are also applied to each inference request. Otherwise, you might get incorrect prediction results.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By using inference pipelines, you can reuse the data processing steps that were applied in model training to inference. It isn’t necessary to maintain two separate copies of the same code. This reuse of code helps with the accuracy of your predictions and reduces development cost.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Because Amazon SageMaker is a managed service, inference pipelines are completely managed. When you deploy the pipeline model, the service installs and runs the sequence of containers on each EC2 instance in the endpoint, or in the batch transform job. Additionally, the sequence of feature processing and inferences runs with low latency because the containers are collocated on the same EC2 instances.</a:t>
            </a:r>
          </a:p>
          <a:p>
            <a:endParaRPr lang="en-US" dirty="0"/>
          </a:p>
        </p:txBody>
      </p:sp>
    </p:spTree>
    <p:extLst>
      <p:ext uri="{BB962C8B-B14F-4D97-AF65-F5344CB8AC3E}">
        <p14:creationId xmlns:p14="http://schemas.microsoft.com/office/powerpoint/2010/main" val="16038890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3 – Guided Lab</a:t>
            </a:r>
            <a:r>
              <a:rPr lang="en-US" sz="1100" baseline="0" dirty="0"/>
              <a:t> 5: Hosting and Consuming a Model on AWS</a:t>
            </a:r>
            <a:r>
              <a:rPr lang="en-US" sz="1100" dirty="0"/>
              <a:t>.</a:t>
            </a:r>
          </a:p>
        </p:txBody>
      </p:sp>
    </p:spTree>
    <p:extLst>
      <p:ext uri="{BB962C8B-B14F-4D97-AF65-F5344CB8AC3E}">
        <p14:creationId xmlns:p14="http://schemas.microsoft.com/office/powerpoint/2010/main" val="1432223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You can</a:t>
            </a:r>
            <a:r>
              <a:rPr lang="en-US" sz="1100" baseline="0" dirty="0"/>
              <a:t> deploy your trained model by using Amazon SageMaker to handle API calls from applications, or to perform predictions by using a batch transformation.</a:t>
            </a:r>
          </a:p>
          <a:p>
            <a:pPr marL="171450" indent="-171450">
              <a:buFont typeface="Arial" panose="020B0604020202020204" pitchFamily="34" charset="0"/>
              <a:buChar char="•"/>
            </a:pPr>
            <a:r>
              <a:rPr lang="en-US" sz="1100" baseline="0" dirty="0"/>
              <a:t>The goal of your model is to generate predictions to answer the business problem. Be sure that your model can generate good results before you deploy it to production.</a:t>
            </a:r>
          </a:p>
          <a:p>
            <a:pPr marL="171450" indent="-171450">
              <a:buFont typeface="Arial" panose="020B0604020202020204" pitchFamily="34" charset="0"/>
              <a:buChar char="•"/>
            </a:pPr>
            <a:r>
              <a:rPr lang="en-US" sz="1100" baseline="0" dirty="0"/>
              <a:t>Use Single-model endpoints for simple use cases and use multi-model endpoint support to save resources when you have multiple models to deploy.</a:t>
            </a:r>
            <a:endParaRPr lang="en-US" sz="1100"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178125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7: Evaluating the accuracy of the model.</a:t>
            </a:r>
          </a:p>
        </p:txBody>
      </p:sp>
    </p:spTree>
    <p:extLst>
      <p:ext uri="{BB962C8B-B14F-4D97-AF65-F5344CB8AC3E}">
        <p14:creationId xmlns:p14="http://schemas.microsoft.com/office/powerpoint/2010/main" val="8831485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section, you will learn how you can evaluate your model’s success in predicting results.</a:t>
            </a:r>
          </a:p>
        </p:txBody>
      </p:sp>
    </p:spTree>
    <p:extLst>
      <p:ext uri="{BB962C8B-B14F-4D97-AF65-F5344CB8AC3E}">
        <p14:creationId xmlns:p14="http://schemas.microsoft.com/office/powerpoint/2010/main" val="42057002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you train and tune your models and decide which model is the best for your business problem, you must evaluate your model. You want to determine whether it will perform well in predicting the target on new and future data. Because future instances have unknown target values, you must assess how the model will perform on data for which you know the target answer. Then, use this assessment as a proxy for performance on future data. For this reason, you hold out a sample of your data for evaluation or testing purposes. </a:t>
            </a:r>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754914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An important part of this phase is to choose the most appropriate metric for your business situation. Think back to the earlier section on problem formulation. During that phase, you defined your business problem and outcome, and you crafted a business metric to evaluate success. The model metric that you choose at this phase should be linked to that business metric as closely as possible. Frequently, the two metrics have a high correlation.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addition to considering your business problem and success metric, the type of ML problem you work with influences the model metric that you choose. Throughout the rest of this module, you will see examples of common metrics that are used in classification problems and in regression problems. You will start by looking at a simple binary classification problem.</a:t>
            </a:r>
          </a:p>
          <a:p>
            <a:endParaRPr lang="en-US" sz="1100" dirty="0"/>
          </a:p>
        </p:txBody>
      </p:sp>
    </p:spTree>
    <p:extLst>
      <p:ext uri="{BB962C8B-B14F-4D97-AF65-F5344CB8AC3E}">
        <p14:creationId xmlns:p14="http://schemas.microsoft.com/office/powerpoint/2010/main" val="2637360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hyperlink" Target="https://support.aws.amazon.com/#/contacts/aws-trainin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70C41A09-42BF-4D81-A9F0-443CFC2A2913}"/>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r>
              <a:rPr lang="en-US" sz="900" kern="1200" dirty="0">
                <a:solidFill>
                  <a:schemeClr val="bg1"/>
                </a:solidFill>
                <a:effectLst/>
                <a:latin typeface="+mn-lt"/>
                <a:ea typeface="+mn-ea"/>
                <a:cs typeface="+mn-cs"/>
              </a:rPr>
              <a:t>© 2021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900" u="sng"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https://support.aws.amazon.com/#/contacts/aws-training</a:t>
            </a:r>
            <a:r>
              <a:rPr lang="en-US" sz="900" kern="1200" dirty="0">
                <a:solidFill>
                  <a:schemeClr val="bg1"/>
                </a:solidFill>
                <a:effectLst/>
                <a:latin typeface="+mn-lt"/>
                <a:ea typeface="+mn-ea"/>
                <a:cs typeface="+mn-cs"/>
              </a:rPr>
              <a:t>. All trademarks are the property of their owners.</a:t>
            </a:r>
          </a:p>
          <a:p>
            <a:pPr algn="just"/>
            <a:endParaRPr lang="en-US" sz="900" dirty="0">
              <a:solidFill>
                <a:schemeClr val="bg1"/>
              </a:solidFill>
            </a:endParaRP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8.xml"/><Relationship Id="rId1" Type="http://schemas.openxmlformats.org/officeDocument/2006/relationships/tags" Target="../tags/tag125.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8.xml"/><Relationship Id="rId1" Type="http://schemas.openxmlformats.org/officeDocument/2006/relationships/tags" Target="../tags/tag12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8.xml"/><Relationship Id="rId1" Type="http://schemas.openxmlformats.org/officeDocument/2006/relationships/tags" Target="../tags/tag127.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8.xml"/><Relationship Id="rId1" Type="http://schemas.openxmlformats.org/officeDocument/2006/relationships/tags" Target="../tags/tag128.xml"/><Relationship Id="rId5" Type="http://schemas.openxmlformats.org/officeDocument/2006/relationships/image" Target="../media/image650.png"/><Relationship Id="rId4" Type="http://schemas.openxmlformats.org/officeDocument/2006/relationships/image" Target="../media/image92.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8.xml"/><Relationship Id="rId1" Type="http://schemas.openxmlformats.org/officeDocument/2006/relationships/tags" Target="../tags/tag129.xml"/><Relationship Id="rId5" Type="http://schemas.openxmlformats.org/officeDocument/2006/relationships/image" Target="../media/image660.png"/><Relationship Id="rId4" Type="http://schemas.openxmlformats.org/officeDocument/2006/relationships/image" Target="../media/image94.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8.xml"/><Relationship Id="rId1" Type="http://schemas.openxmlformats.org/officeDocument/2006/relationships/tags" Target="../tags/tag130.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8.xml"/><Relationship Id="rId1" Type="http://schemas.openxmlformats.org/officeDocument/2006/relationships/tags" Target="../tags/tag13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8.xml"/><Relationship Id="rId1" Type="http://schemas.openxmlformats.org/officeDocument/2006/relationships/tags" Target="../tags/tag132.xml"/><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8.xml"/><Relationship Id="rId1" Type="http://schemas.openxmlformats.org/officeDocument/2006/relationships/tags" Target="../tags/tag133.xml"/><Relationship Id="rId4" Type="http://schemas.openxmlformats.org/officeDocument/2006/relationships/image" Target="../media/image88.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8.xml"/><Relationship Id="rId1" Type="http://schemas.openxmlformats.org/officeDocument/2006/relationships/tags" Target="../tags/tag13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5.xml"/><Relationship Id="rId1" Type="http://schemas.openxmlformats.org/officeDocument/2006/relationships/tags" Target="../tags/tag135.xml"/><Relationship Id="rId4" Type="http://schemas.openxmlformats.org/officeDocument/2006/relationships/image" Target="../media/image710.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5.xml"/><Relationship Id="rId1" Type="http://schemas.openxmlformats.org/officeDocument/2006/relationships/tags" Target="../tags/tag136.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tags" Target="../tags/tag137.xml"/><Relationship Id="rId4" Type="http://schemas.openxmlformats.org/officeDocument/2006/relationships/image" Target="../media/image49.jpe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xml"/><Relationship Id="rId1" Type="http://schemas.openxmlformats.org/officeDocument/2006/relationships/tags" Target="../tags/tag138.xml"/><Relationship Id="rId4" Type="http://schemas.openxmlformats.org/officeDocument/2006/relationships/image" Target="../media/image11.jpe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39.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5.xml"/><Relationship Id="rId1" Type="http://schemas.openxmlformats.org/officeDocument/2006/relationships/tags" Target="../tags/tag140.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5.xml"/><Relationship Id="rId1" Type="http://schemas.openxmlformats.org/officeDocument/2006/relationships/tags" Target="../tags/tag141.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8.xml"/><Relationship Id="rId1" Type="http://schemas.openxmlformats.org/officeDocument/2006/relationships/tags" Target="../tags/tag14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8.xml"/><Relationship Id="rId1" Type="http://schemas.openxmlformats.org/officeDocument/2006/relationships/tags" Target="../tags/tag143.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5.xml"/><Relationship Id="rId1" Type="http://schemas.openxmlformats.org/officeDocument/2006/relationships/tags" Target="../tags/tag14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hyperlink" Target="https://archive.ics.uci.edu/ml/datasets/wine+quality" TargetMode="Externa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8.xml"/><Relationship Id="rId1" Type="http://schemas.openxmlformats.org/officeDocument/2006/relationships/tags" Target="../tags/tag145.xml"/><Relationship Id="rId4" Type="http://schemas.openxmlformats.org/officeDocument/2006/relationships/image" Target="../media/image98.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8.xml"/><Relationship Id="rId1" Type="http://schemas.openxmlformats.org/officeDocument/2006/relationships/tags" Target="../tags/tag146.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5.xml"/><Relationship Id="rId1" Type="http://schemas.openxmlformats.org/officeDocument/2006/relationships/tags" Target="../tags/tag147.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xml"/><Relationship Id="rId1" Type="http://schemas.openxmlformats.org/officeDocument/2006/relationships/tags" Target="../tags/tag148.xml"/><Relationship Id="rId4" Type="http://schemas.openxmlformats.org/officeDocument/2006/relationships/image" Target="../media/image74.tiff"/></Relationships>
</file>

<file path=ppt/slides/_rels/slide1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124.xml"/><Relationship Id="rId7" Type="http://schemas.openxmlformats.org/officeDocument/2006/relationships/image" Target="../media/image73.svg"/><Relationship Id="rId2" Type="http://schemas.openxmlformats.org/officeDocument/2006/relationships/slideLayout" Target="../slideLayouts/slideLayout18.xml"/><Relationship Id="rId1" Type="http://schemas.openxmlformats.org/officeDocument/2006/relationships/tags" Target="../tags/tag149.xml"/><Relationship Id="rId6" Type="http://schemas.openxmlformats.org/officeDocument/2006/relationships/image" Target="../media/image72.png"/><Relationship Id="rId11" Type="http://schemas.openxmlformats.org/officeDocument/2006/relationships/image" Target="../media/image84.svg"/><Relationship Id="rId5" Type="http://schemas.openxmlformats.org/officeDocument/2006/relationships/image" Target="../media/image71.svg"/><Relationship Id="rId10" Type="http://schemas.openxmlformats.org/officeDocument/2006/relationships/image" Target="../media/image83.png"/><Relationship Id="rId4" Type="http://schemas.openxmlformats.org/officeDocument/2006/relationships/image" Target="../media/image70.png"/><Relationship Id="rId9" Type="http://schemas.openxmlformats.org/officeDocument/2006/relationships/image" Target="../media/image82.sv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3.xml"/><Relationship Id="rId1" Type="http://schemas.openxmlformats.org/officeDocument/2006/relationships/tags" Target="../tags/tag150.xml"/><Relationship Id="rId4" Type="http://schemas.openxmlformats.org/officeDocument/2006/relationships/image" Target="../media/image74.tif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3.xml"/><Relationship Id="rId1" Type="http://schemas.openxmlformats.org/officeDocument/2006/relationships/tags" Target="../tags/tag151.xml"/><Relationship Id="rId4" Type="http://schemas.openxmlformats.org/officeDocument/2006/relationships/image" Target="../media/image49.jpe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3.xml"/><Relationship Id="rId1" Type="http://schemas.openxmlformats.org/officeDocument/2006/relationships/tags" Target="../tags/tag152.xml"/><Relationship Id="rId4" Type="http://schemas.openxmlformats.org/officeDocument/2006/relationships/image" Target="../media/image11.jpe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53.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5.xml"/><Relationship Id="rId1" Type="http://schemas.openxmlformats.org/officeDocument/2006/relationships/tags" Target="../tags/tag15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 Id="rId4" Type="http://schemas.openxmlformats.org/officeDocument/2006/relationships/hyperlink" Target="https://archive.ics.uci.edu/ml/datasets/Car+Evaluation" TargetMode="Externa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8.xml"/><Relationship Id="rId1" Type="http://schemas.openxmlformats.org/officeDocument/2006/relationships/tags" Target="../tags/tag155.xml"/><Relationship Id="rId4" Type="http://schemas.openxmlformats.org/officeDocument/2006/relationships/image" Target="../media/image89.tif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5.xml"/><Relationship Id="rId1" Type="http://schemas.openxmlformats.org/officeDocument/2006/relationships/tags" Target="../tags/tag156.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3.xml"/><Relationship Id="rId1" Type="http://schemas.openxmlformats.org/officeDocument/2006/relationships/tags" Target="../tags/tag15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hyperlink" Target="https://archive.ics.uci.edu/ml/datasets/vertebral%2Bcolumn"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notesSlide" Target="../notesSlides/notesSlide22.xml"/><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4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notesSlide" Target="../notesSlides/notesSlide23.xml"/><Relationship Id="rId7" Type="http://schemas.openxmlformats.org/officeDocument/2006/relationships/image" Target="../media/image28.png"/><Relationship Id="rId2" Type="http://schemas.openxmlformats.org/officeDocument/2006/relationships/slideLayout" Target="../slideLayouts/slideLayout5.xml"/><Relationship Id="rId1" Type="http://schemas.openxmlformats.org/officeDocument/2006/relationships/tags" Target="../tags/tag48.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9.xml"/><Relationship Id="rId5" Type="http://schemas.openxmlformats.org/officeDocument/2006/relationships/image" Target="../media/image34.sv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notesSlide" Target="../notesSlides/notesSlide25.xml"/><Relationship Id="rId7" Type="http://schemas.openxmlformats.org/officeDocument/2006/relationships/image" Target="../media/image36.png"/><Relationship Id="rId12" Type="http://schemas.openxmlformats.org/officeDocument/2006/relationships/image" Target="../media/image14.svg"/><Relationship Id="rId17" Type="http://schemas.openxmlformats.org/officeDocument/2006/relationships/image" Target="../media/image42.png"/><Relationship Id="rId2" Type="http://schemas.openxmlformats.org/officeDocument/2006/relationships/slideLayout" Target="../slideLayouts/slideLayout5.xml"/><Relationship Id="rId16" Type="http://schemas.openxmlformats.org/officeDocument/2006/relationships/image" Target="../media/image41.svg"/><Relationship Id="rId20" Type="http://schemas.openxmlformats.org/officeDocument/2006/relationships/image" Target="../media/image45.svg"/><Relationship Id="rId1" Type="http://schemas.openxmlformats.org/officeDocument/2006/relationships/tags" Target="../tags/tag50.xml"/><Relationship Id="rId6" Type="http://schemas.openxmlformats.org/officeDocument/2006/relationships/image" Target="../media/image34.svg"/><Relationship Id="rId11" Type="http://schemas.openxmlformats.org/officeDocument/2006/relationships/image" Target="../media/image13.png"/><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18.svg"/><Relationship Id="rId19" Type="http://schemas.openxmlformats.org/officeDocument/2006/relationships/image" Target="../media/image44.png"/><Relationship Id="rId4" Type="http://schemas.openxmlformats.org/officeDocument/2006/relationships/image" Target="../media/image35.png"/><Relationship Id="rId9" Type="http://schemas.openxmlformats.org/officeDocument/2006/relationships/image" Target="../media/image17.png"/><Relationship Id="rId14" Type="http://schemas.openxmlformats.org/officeDocument/2006/relationships/image" Target="../media/image39.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3.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55.xm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1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60.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ags" Target="../tags/tag61.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6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tags" Target="../tags/tag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tags" Target="../tags/tag6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tags" Target="../tags/tag6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8.xml"/><Relationship Id="rId1" Type="http://schemas.openxmlformats.org/officeDocument/2006/relationships/tags" Target="../tags/tag68.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8.xml"/><Relationship Id="rId1" Type="http://schemas.openxmlformats.org/officeDocument/2006/relationships/tags" Target="../tags/tag69.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8.xml"/><Relationship Id="rId1" Type="http://schemas.openxmlformats.org/officeDocument/2006/relationships/tags" Target="../tags/tag70.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8.xml"/><Relationship Id="rId1" Type="http://schemas.openxmlformats.org/officeDocument/2006/relationships/tags" Target="../tags/tag71.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11.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tags" Target="../tags/tag7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tags" Target="../tags/tag8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81.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8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8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tags" Target="../tags/tag85.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tags" Target="../tags/tag86.xml"/><Relationship Id="rId5" Type="http://schemas.openxmlformats.org/officeDocument/2006/relationships/image" Target="../media/image67.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xml"/><Relationship Id="rId1" Type="http://schemas.openxmlformats.org/officeDocument/2006/relationships/tags" Target="../tags/tag8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89.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9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tags" Target="../tags/tag9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49.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93.xml"/><Relationship Id="rId4" Type="http://schemas.openxmlformats.org/officeDocument/2006/relationships/image" Target="../media/image11.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xml"/><Relationship Id="rId1" Type="http://schemas.openxmlformats.org/officeDocument/2006/relationships/tags" Target="../tags/tag95.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6.xml"/><Relationship Id="rId1" Type="http://schemas.openxmlformats.org/officeDocument/2006/relationships/tags" Target="../tags/tag9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tags" Target="../tags/tag97.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8.xml"/><Relationship Id="rId1" Type="http://schemas.openxmlformats.org/officeDocument/2006/relationships/tags" Target="../tags/tag98.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8.xml"/><Relationship Id="rId1" Type="http://schemas.openxmlformats.org/officeDocument/2006/relationships/tags" Target="../tags/tag9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tags" Target="../tags/tag10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8.xml"/><Relationship Id="rId1" Type="http://schemas.openxmlformats.org/officeDocument/2006/relationships/tags" Target="../tags/tag10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8.xml"/><Relationship Id="rId1" Type="http://schemas.openxmlformats.org/officeDocument/2006/relationships/tags" Target="../tags/tag102.xml"/><Relationship Id="rId5" Type="http://schemas.openxmlformats.org/officeDocument/2006/relationships/image" Target="../media/image71.sv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8.xml"/><Relationship Id="rId1" Type="http://schemas.openxmlformats.org/officeDocument/2006/relationships/tags" Target="../tags/tag10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8.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xml"/><Relationship Id="rId1" Type="http://schemas.openxmlformats.org/officeDocument/2006/relationships/tags" Target="../tags/tag10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5.xml"/><Relationship Id="rId1" Type="http://schemas.openxmlformats.org/officeDocument/2006/relationships/tags" Target="../tags/tag10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5.xml"/><Relationship Id="rId1" Type="http://schemas.openxmlformats.org/officeDocument/2006/relationships/tags" Target="../tags/tag107.xml"/><Relationship Id="rId5" Type="http://schemas.openxmlformats.org/officeDocument/2006/relationships/image" Target="../media/image73.svg"/><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ags" Target="../tags/tag108.xml"/><Relationship Id="rId4" Type="http://schemas.openxmlformats.org/officeDocument/2006/relationships/image" Target="../media/image74.tif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109.xml"/><Relationship Id="rId4" Type="http://schemas.openxmlformats.org/officeDocument/2006/relationships/image" Target="../media/image49.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110.xml"/><Relationship Id="rId4" Type="http://schemas.openxmlformats.org/officeDocument/2006/relationships/image" Target="../media/image11.jpe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5.xml"/><Relationship Id="rId1" Type="http://schemas.openxmlformats.org/officeDocument/2006/relationships/tags" Target="../tags/tag11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xml"/><Relationship Id="rId1" Type="http://schemas.openxmlformats.org/officeDocument/2006/relationships/tags" Target="../tags/tag113.xml"/><Relationship Id="rId5" Type="http://schemas.openxmlformats.org/officeDocument/2006/relationships/image" Target="../media/image76.svg"/><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5.xml"/><Relationship Id="rId1" Type="http://schemas.openxmlformats.org/officeDocument/2006/relationships/tags" Target="../tags/tag1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5.xml"/><Relationship Id="rId1" Type="http://schemas.openxmlformats.org/officeDocument/2006/relationships/tags" Target="../tags/tag115.xml"/><Relationship Id="rId5" Type="http://schemas.openxmlformats.org/officeDocument/2006/relationships/image" Target="../media/image78.svg"/><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notesSlide" Target="../notesSlides/notesSlide91.xml"/><Relationship Id="rId7" Type="http://schemas.openxmlformats.org/officeDocument/2006/relationships/image" Target="../media/image71.svg"/><Relationship Id="rId12" Type="http://schemas.openxmlformats.org/officeDocument/2006/relationships/image" Target="../media/image85.png"/><Relationship Id="rId2" Type="http://schemas.openxmlformats.org/officeDocument/2006/relationships/slideLayout" Target="../slideLayouts/slideLayout18.xml"/><Relationship Id="rId1" Type="http://schemas.openxmlformats.org/officeDocument/2006/relationships/tags" Target="../tags/tag116.xml"/><Relationship Id="rId6" Type="http://schemas.openxmlformats.org/officeDocument/2006/relationships/image" Target="../media/image70.png"/><Relationship Id="rId11" Type="http://schemas.openxmlformats.org/officeDocument/2006/relationships/image" Target="../media/image84.svg"/><Relationship Id="rId5" Type="http://schemas.openxmlformats.org/officeDocument/2006/relationships/image" Target="../media/image80.svg"/><Relationship Id="rId10"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82.sv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8.xml"/><Relationship Id="rId1" Type="http://schemas.openxmlformats.org/officeDocument/2006/relationships/tags" Target="../tags/tag117.xml"/><Relationship Id="rId4" Type="http://schemas.openxmlformats.org/officeDocument/2006/relationships/image" Target="../media/image87.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5.xml"/><Relationship Id="rId1" Type="http://schemas.openxmlformats.org/officeDocument/2006/relationships/tags" Target="../tags/tag118.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tags" Target="../tags/tag119.xml"/><Relationship Id="rId4" Type="http://schemas.openxmlformats.org/officeDocument/2006/relationships/image" Target="../media/image49.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11.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12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5.xml"/><Relationship Id="rId1" Type="http://schemas.openxmlformats.org/officeDocument/2006/relationships/tags" Target="../tags/tag12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8.xml"/><Relationship Id="rId1" Type="http://schemas.openxmlformats.org/officeDocument/2006/relationships/tags" Target="../tags/tag123.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8.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5017" y="4027333"/>
            <a:ext cx="11353800" cy="474119"/>
          </a:xfrm>
        </p:spPr>
        <p:txBody>
          <a:bodyPr/>
          <a:lstStyle/>
          <a:p>
            <a:r>
              <a:rPr lang="en-US" dirty="0"/>
              <a:t>Module 3: Implementing a Machine Learning Pipeline with </a:t>
            </a:r>
            <a:br>
              <a:rPr lang="en-US" dirty="0"/>
            </a:br>
            <a:r>
              <a:rPr lang="en-US" dirty="0"/>
              <a:t>Amazon SageMaker</a:t>
            </a:r>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lstStyle/>
          <a:p>
            <a:r>
              <a:rPr lang="en-US" dirty="0"/>
              <a:t>AWS Academy Machine Learning Foundations</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Problem formulation</a:t>
            </a:r>
          </a:p>
        </p:txBody>
      </p:sp>
      <p:pic>
        <p:nvPicPr>
          <p:cNvPr id="62" name="Picture 61">
            <a:extLst>
              <a:ext uri="{FF2B5EF4-FFF2-40B4-BE49-F238E27FC236}">
                <a16:creationId xmlns:a16="http://schemas.microsoft.com/office/drawing/2014/main" id="{C14B55F4-359D-46B6-851E-036AAB4E679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509" y="1431154"/>
            <a:ext cx="1947262" cy="1090304"/>
          </a:xfrm>
          <a:prstGeom prst="rect">
            <a:avLst/>
          </a:prstGeom>
        </p:spPr>
      </p:pic>
      <p:grpSp>
        <p:nvGrpSpPr>
          <p:cNvPr id="4" name="Group 3">
            <a:extLst>
              <a:ext uri="{C183D7F6-B498-43B3-948B-1728B52AA6E4}">
                <adec:decorative xmlns:adec="http://schemas.microsoft.com/office/drawing/2017/decorative" val="1"/>
              </a:ext>
            </a:extLst>
          </p:cNvPr>
          <p:cNvGrpSpPr/>
          <p:nvPr/>
        </p:nvGrpSpPr>
        <p:grpSpPr>
          <a:xfrm>
            <a:off x="896921" y="2918146"/>
            <a:ext cx="1250439" cy="1250439"/>
            <a:chOff x="4154557" y="3374480"/>
            <a:chExt cx="1250439" cy="1250439"/>
          </a:xfrm>
        </p:grpSpPr>
        <p:pic>
          <p:nvPicPr>
            <p:cNvPr id="68" name="Picture 67">
              <a:extLst>
                <a:ext uri="{FF2B5EF4-FFF2-40B4-BE49-F238E27FC236}">
                  <a16:creationId xmlns:a16="http://schemas.microsoft.com/office/drawing/2014/main" id="{E20F1B39-242A-409B-B42D-E983550FE503}"/>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154557" y="3374480"/>
              <a:ext cx="1250439" cy="1250439"/>
            </a:xfrm>
            <a:prstGeom prst="rect">
              <a:avLst/>
            </a:prstGeom>
          </p:spPr>
        </p:pic>
        <p:grpSp>
          <p:nvGrpSpPr>
            <p:cNvPr id="70" name="Group 69">
              <a:extLst>
                <a:ext uri="{FF2B5EF4-FFF2-40B4-BE49-F238E27FC236}">
                  <a16:creationId xmlns:a16="http://schemas.microsoft.com/office/drawing/2014/main" id="{A3E05D1B-57EF-40F2-8864-2749EE6AC791}"/>
                </a:ext>
              </a:extLst>
            </p:cNvPr>
            <p:cNvGrpSpPr/>
            <p:nvPr/>
          </p:nvGrpSpPr>
          <p:grpSpPr>
            <a:xfrm>
              <a:off x="4453911" y="3692200"/>
              <a:ext cx="633365" cy="633365"/>
              <a:chOff x="4236121" y="4610705"/>
              <a:chExt cx="538991" cy="538991"/>
            </a:xfrm>
          </p:grpSpPr>
          <p:sp>
            <p:nvSpPr>
              <p:cNvPr id="71" name="Oval 70">
                <a:extLst>
                  <a:ext uri="{FF2B5EF4-FFF2-40B4-BE49-F238E27FC236}">
                    <a16:creationId xmlns:a16="http://schemas.microsoft.com/office/drawing/2014/main" id="{6CB80A7F-392A-4F03-B6CB-B9594EC12B8A}"/>
                  </a:ext>
                  <a:ext uri="{C183D7F6-B498-43B3-948B-1728B52AA6E4}">
                    <adec:decorative xmlns:adec="http://schemas.microsoft.com/office/drawing/2017/decorative" val="1"/>
                  </a:ext>
                </a:extLst>
              </p:cNvPr>
              <p:cNvSpPr/>
              <p:nvPr/>
            </p:nvSpPr>
            <p:spPr>
              <a:xfrm>
                <a:off x="4236121" y="4610705"/>
                <a:ext cx="538991" cy="538991"/>
              </a:xfrm>
              <a:prstGeom prst="ellipse">
                <a:avLst/>
              </a:prstGeom>
              <a:noFill/>
              <a:ln w="57150">
                <a:solidFill>
                  <a:srgbClr val="CE3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cxnSp>
            <p:nvCxnSpPr>
              <p:cNvPr id="72" name="Straight Connector 71">
                <a:extLst>
                  <a:ext uri="{FF2B5EF4-FFF2-40B4-BE49-F238E27FC236}">
                    <a16:creationId xmlns:a16="http://schemas.microsoft.com/office/drawing/2014/main" id="{14CC22C2-1EB0-4100-991D-E62229D7A6DD}"/>
                  </a:ext>
                  <a:ext uri="{C183D7F6-B498-43B3-948B-1728B52AA6E4}">
                    <adec:decorative xmlns:adec="http://schemas.microsoft.com/office/drawing/2017/decorative" val="1"/>
                  </a:ext>
                </a:extLst>
              </p:cNvPr>
              <p:cNvCxnSpPr>
                <a:stCxn id="71" idx="1"/>
                <a:endCxn id="71" idx="5"/>
              </p:cNvCxnSpPr>
              <p:nvPr/>
            </p:nvCxnSpPr>
            <p:spPr>
              <a:xfrm>
                <a:off x="4315054" y="4689638"/>
                <a:ext cx="381125" cy="381125"/>
              </a:xfrm>
              <a:prstGeom prst="line">
                <a:avLst/>
              </a:prstGeom>
              <a:ln w="57150">
                <a:solidFill>
                  <a:srgbClr val="CE3E60"/>
                </a:solidFill>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C183D7F6-B498-43B3-948B-1728B52AA6E4}">
                <adec:decorative xmlns:adec="http://schemas.microsoft.com/office/drawing/2017/decorative" val="1"/>
              </a:ext>
            </a:extLst>
          </p:cNvPr>
          <p:cNvGrpSpPr/>
          <p:nvPr/>
        </p:nvGrpSpPr>
        <p:grpSpPr>
          <a:xfrm>
            <a:off x="243250" y="4676330"/>
            <a:ext cx="2557780" cy="1507302"/>
            <a:chOff x="419100" y="4676330"/>
            <a:chExt cx="2557780" cy="1507302"/>
          </a:xfrm>
        </p:grpSpPr>
        <p:sp>
          <p:nvSpPr>
            <p:cNvPr id="67" name="TextBox 66">
              <a:extLst>
                <a:ext uri="{FF2B5EF4-FFF2-40B4-BE49-F238E27FC236}">
                  <a16:creationId xmlns:a16="http://schemas.microsoft.com/office/drawing/2014/main" id="{C8485754-75F3-47A4-8445-9FBAFF20F63F}"/>
                </a:ext>
              </a:extLst>
            </p:cNvPr>
            <p:cNvSpPr txBox="1"/>
            <p:nvPr/>
          </p:nvSpPr>
          <p:spPr>
            <a:xfrm>
              <a:off x="419100" y="5475746"/>
              <a:ext cx="2557780" cy="707886"/>
            </a:xfrm>
            <a:prstGeom prst="rect">
              <a:avLst/>
            </a:prstGeom>
          </p:spPr>
          <p:txBody>
            <a:bodyPr wrap="square">
              <a:spAutoFit/>
            </a:bodyPr>
            <a:lstStyle>
              <a:defPPr>
                <a:defRPr lang="en-US"/>
              </a:defPPr>
              <a:lvl1pPr algn="ctr">
                <a:defRPr sz="140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latin typeface="Amazon Ember" panose="020B0603020204020204"/>
                </a:rPr>
                <a:t>reduction in fraud claims in retail</a:t>
              </a:r>
            </a:p>
          </p:txBody>
        </p:sp>
        <p:sp>
          <p:nvSpPr>
            <p:cNvPr id="6" name="TextBox 5"/>
            <p:cNvSpPr txBox="1"/>
            <p:nvPr/>
          </p:nvSpPr>
          <p:spPr>
            <a:xfrm>
              <a:off x="741664" y="4676330"/>
              <a:ext cx="1513556" cy="1015663"/>
            </a:xfrm>
            <a:prstGeom prst="rect">
              <a:avLst/>
            </a:prstGeom>
            <a:noFill/>
          </p:spPr>
          <p:txBody>
            <a:bodyPr wrap="none" rtlCol="0">
              <a:spAutoFit/>
            </a:bodyPr>
            <a:lstStyle/>
            <a:p>
              <a:r>
                <a:rPr lang="en-US" sz="6000" dirty="0">
                  <a:solidFill>
                    <a:schemeClr val="tx2"/>
                  </a:solidFill>
                  <a:latin typeface="Amazon Ember" panose="020B0603020204020204"/>
                  <a:ea typeface="Amazon Ember Light" panose="020B0403020204020204" pitchFamily="34" charset="0"/>
                  <a:cs typeface="Amazon Ember Light" panose="020B0403020204020204" pitchFamily="34" charset="0"/>
                </a:rPr>
                <a:t>10%</a:t>
              </a:r>
            </a:p>
          </p:txBody>
        </p:sp>
      </p:grpSp>
      <p:sp>
        <p:nvSpPr>
          <p:cNvPr id="12" name="Rectangle 11">
            <a:extLst>
              <a:ext uri="{C183D7F6-B498-43B3-948B-1728B52AA6E4}">
                <adec:decorative xmlns:adec="http://schemas.microsoft.com/office/drawing/2017/decorative" val="1"/>
              </a:ext>
            </a:extLst>
          </p:cNvPr>
          <p:cNvSpPr/>
          <p:nvPr/>
        </p:nvSpPr>
        <p:spPr>
          <a:xfrm>
            <a:off x="2976880" y="1653140"/>
            <a:ext cx="8778240" cy="830997"/>
          </a:xfrm>
          <a:prstGeom prst="rect">
            <a:avLst/>
          </a:prstGeom>
        </p:spPr>
        <p:txBody>
          <a:bodyPr wrap="square">
            <a:spAutoFit/>
          </a:bodyPr>
          <a:lstStyle/>
          <a:p>
            <a:r>
              <a:rPr lang="en-US" sz="2400" dirty="0">
                <a:latin typeface="Amazon Ember" panose="020B0603020204020204"/>
                <a:ea typeface="Amazon Ember" panose="020B0603020204020204" pitchFamily="34" charset="0"/>
                <a:cs typeface="Amazon Ember" panose="020B0603020204020204" pitchFamily="34" charset="0"/>
              </a:rPr>
              <a:t>You want to identify fraudulent credit card transactions so that you can stop the transaction before it processes.</a:t>
            </a:r>
            <a:endParaRPr lang="en-US" sz="2400" dirty="0">
              <a:latin typeface="Amazon Ember" panose="020B0603020204020204"/>
            </a:endParaRPr>
          </a:p>
        </p:txBody>
      </p:sp>
      <p:sp>
        <p:nvSpPr>
          <p:cNvPr id="13" name="Rectangle 12">
            <a:extLst>
              <a:ext uri="{C183D7F6-B498-43B3-948B-1728B52AA6E4}">
                <adec:decorative xmlns:adec="http://schemas.microsoft.com/office/drawing/2017/decorative" val="1"/>
              </a:ext>
            </a:extLst>
          </p:cNvPr>
          <p:cNvSpPr/>
          <p:nvPr/>
        </p:nvSpPr>
        <p:spPr>
          <a:xfrm>
            <a:off x="2976880" y="3423156"/>
            <a:ext cx="8707120" cy="830997"/>
          </a:xfrm>
          <a:prstGeom prst="rect">
            <a:avLst/>
          </a:prstGeom>
        </p:spPr>
        <p:txBody>
          <a:bodyPr wrap="square">
            <a:spAutoFit/>
          </a:bodyPr>
          <a:lstStyle/>
          <a:p>
            <a:r>
              <a:rPr lang="en-US" sz="2400" dirty="0">
                <a:ea typeface="Amazon Ember Light" panose="020B0403020204020204" pitchFamily="34" charset="0"/>
                <a:cs typeface="Amazon Ember Light" panose="020B0403020204020204" pitchFamily="34" charset="0"/>
              </a:rPr>
              <a:t>Reduce the number of customers who end their membership because of fraud.</a:t>
            </a:r>
          </a:p>
        </p:txBody>
      </p:sp>
      <p:sp>
        <p:nvSpPr>
          <p:cNvPr id="15" name="Rectangle 14">
            <a:extLst>
              <a:ext uri="{C183D7F6-B498-43B3-948B-1728B52AA6E4}">
                <adec:decorative xmlns:adec="http://schemas.microsoft.com/office/drawing/2017/decorative" val="1"/>
              </a:ext>
            </a:extLst>
          </p:cNvPr>
          <p:cNvSpPr/>
          <p:nvPr/>
        </p:nvSpPr>
        <p:spPr>
          <a:xfrm>
            <a:off x="2976880" y="5151694"/>
            <a:ext cx="8673924" cy="830997"/>
          </a:xfrm>
          <a:prstGeom prst="rect">
            <a:avLst/>
          </a:prstGeom>
        </p:spPr>
        <p:txBody>
          <a:bodyPr wrap="square">
            <a:spAutoFit/>
          </a:bodyPr>
          <a:lstStyle/>
          <a:p>
            <a:r>
              <a:rPr lang="en-US" sz="2400" dirty="0">
                <a:ea typeface="Amazon Ember Light" panose="020B0403020204020204" pitchFamily="34" charset="0"/>
                <a:cs typeface="Amazon Ember Light" panose="020B0403020204020204" pitchFamily="34" charset="0"/>
              </a:rPr>
              <a:t>Move from qualitative statements to quantitative statements that can be measured.</a:t>
            </a:r>
          </a:p>
        </p:txBody>
      </p:sp>
      <p:sp>
        <p:nvSpPr>
          <p:cNvPr id="16" name="TextBox 15"/>
          <p:cNvSpPr txBox="1"/>
          <p:nvPr/>
        </p:nvSpPr>
        <p:spPr>
          <a:xfrm>
            <a:off x="2976880" y="2789435"/>
            <a:ext cx="1319592" cy="646331"/>
          </a:xfrm>
          <a:prstGeom prst="rect">
            <a:avLst/>
          </a:prstGeom>
          <a:noFill/>
        </p:spPr>
        <p:txBody>
          <a:bodyPr wrap="none" rtlCol="0">
            <a:spAutoFit/>
          </a:bodyPr>
          <a:lstStyle/>
          <a:p>
            <a:r>
              <a:rPr lang="en-US" sz="3600" dirty="0">
                <a:solidFill>
                  <a:schemeClr val="tx2"/>
                </a:solidFill>
                <a:latin typeface="Amazon Ember" panose="020B0603020204020204"/>
                <a:ea typeface="Amazon Ember Light" panose="020B0403020204020204" pitchFamily="34" charset="0"/>
                <a:cs typeface="Amazon Ember Light" panose="020B0403020204020204" pitchFamily="34" charset="0"/>
              </a:rPr>
              <a:t>Why?</a:t>
            </a:r>
          </a:p>
        </p:txBody>
      </p:sp>
      <p:sp>
        <p:nvSpPr>
          <p:cNvPr id="73" name="TextBox 72"/>
          <p:cNvSpPr txBox="1"/>
          <p:nvPr/>
        </p:nvSpPr>
        <p:spPr>
          <a:xfrm>
            <a:off x="2976880" y="4541784"/>
            <a:ext cx="3994748" cy="646331"/>
          </a:xfrm>
          <a:prstGeom prst="rect">
            <a:avLst/>
          </a:prstGeom>
          <a:noFill/>
        </p:spPr>
        <p:txBody>
          <a:bodyPr wrap="none" rtlCol="0">
            <a:spAutoFit/>
          </a:bodyPr>
          <a:lstStyle/>
          <a:p>
            <a:r>
              <a:rPr lang="en-US" sz="3600" dirty="0">
                <a:solidFill>
                  <a:schemeClr val="tx2"/>
                </a:solidFill>
                <a:latin typeface="Amazon Ember" panose="020B0603020204020204"/>
                <a:ea typeface="Amazon Ember Light" panose="020B0403020204020204" pitchFamily="34" charset="0"/>
                <a:cs typeface="Amazon Ember Light" panose="020B0403020204020204" pitchFamily="34" charset="0"/>
              </a:rPr>
              <a:t>Can you measure it?</a:t>
            </a:r>
          </a:p>
        </p:txBody>
      </p:sp>
      <p:sp>
        <p:nvSpPr>
          <p:cNvPr id="2" name="Footer Placeholder 1"/>
          <p:cNvSpPr>
            <a:spLocks noGrp="1"/>
          </p:cNvSpPr>
          <p:nvPr>
            <p:ph type="ftr" sz="quarter" idx="3"/>
          </p:nvPr>
        </p:nvSpPr>
        <p:spPr/>
        <p:txBody>
          <a:bodyPr/>
          <a:lstStyle/>
          <a:p>
            <a:r>
              <a:rPr lang="en-US">
                <a:latin typeface="Amazon Ember" panose="020B0603020204020204"/>
              </a:rPr>
              <a:t>© 2020, Amazon Web Services, Inc. or its Affiliates. All rights reserved.</a:t>
            </a:r>
            <a:endParaRPr lang="en-US" dirty="0">
              <a:latin typeface="Amazon Ember" panose="020B0603020204020204"/>
            </a:endParaRPr>
          </a:p>
        </p:txBody>
      </p:sp>
      <p:sp>
        <p:nvSpPr>
          <p:cNvPr id="3" name="Slide Number Placeholder 2"/>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3783082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matrix</a:t>
            </a:r>
          </a:p>
        </p:txBody>
      </p:sp>
      <p:sp>
        <p:nvSpPr>
          <p:cNvPr id="36" name="Rectangle 35">
            <a:extLst>
              <a:ext uri="{C183D7F6-B498-43B3-948B-1728B52AA6E4}">
                <adec:decorative xmlns:adec="http://schemas.microsoft.com/office/drawing/2017/decorative" val="1"/>
              </a:ext>
            </a:extLst>
          </p:cNvPr>
          <p:cNvSpPr/>
          <p:nvPr/>
        </p:nvSpPr>
        <p:spPr>
          <a:xfrm>
            <a:off x="6597655" y="2854145"/>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p:cNvGraphicFramePr>
            <a:graphicFrameLocks noGrp="1"/>
          </p:cNvGraphicFramePr>
          <p:nvPr>
            <p:extLst/>
          </p:nvPr>
        </p:nvGraphicFramePr>
        <p:xfrm>
          <a:off x="3627816" y="2531758"/>
          <a:ext cx="4855722" cy="2845284"/>
        </p:xfrm>
        <a:graphic>
          <a:graphicData uri="http://schemas.openxmlformats.org/drawingml/2006/table">
            <a:tbl>
              <a:tblPr firstRow="1">
                <a:tableStyleId>{2D5ABB26-0587-4C30-8999-92F81FD0307C}</a:tableStyleId>
              </a:tblPr>
              <a:tblGrid>
                <a:gridCol w="260169">
                  <a:extLst>
                    <a:ext uri="{9D8B030D-6E8A-4147-A177-3AD203B41FA5}">
                      <a16:colId xmlns:a16="http://schemas.microsoft.com/office/drawing/2014/main" val="3398414207"/>
                    </a:ext>
                  </a:extLst>
                </a:gridCol>
                <a:gridCol w="1669473">
                  <a:extLst>
                    <a:ext uri="{9D8B030D-6E8A-4147-A177-3AD203B41FA5}">
                      <a16:colId xmlns:a16="http://schemas.microsoft.com/office/drawing/2014/main" val="2430793229"/>
                    </a:ext>
                  </a:extLst>
                </a:gridCol>
                <a:gridCol w="1463040">
                  <a:extLst>
                    <a:ext uri="{9D8B030D-6E8A-4147-A177-3AD203B41FA5}">
                      <a16:colId xmlns:a16="http://schemas.microsoft.com/office/drawing/2014/main" val="3207048615"/>
                    </a:ext>
                  </a:extLst>
                </a:gridCol>
                <a:gridCol w="1463040">
                  <a:extLst>
                    <a:ext uri="{9D8B030D-6E8A-4147-A177-3AD203B41FA5}">
                      <a16:colId xmlns:a16="http://schemas.microsoft.com/office/drawing/2014/main" val="3333183034"/>
                    </a:ext>
                  </a:extLst>
                </a:gridCol>
              </a:tblGrid>
              <a:tr h="711321">
                <a:tc>
                  <a:txBody>
                    <a:bodyPr/>
                    <a:lstStyle/>
                    <a:p>
                      <a:pPr algn="ct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gridSpan="2">
                  <a:txBody>
                    <a:bodyPr/>
                    <a:lstStyle/>
                    <a:p>
                      <a:pPr algn="ctr"/>
                      <a:r>
                        <a:rPr lang="en-US" sz="2400" dirty="0"/>
                        <a:t>Actual</a:t>
                      </a:r>
                    </a:p>
                  </a:txBody>
                  <a:tcPr anchor="b">
                    <a:solidFill>
                      <a:schemeClr val="bg2">
                        <a:lumMod val="95000"/>
                      </a:schemeClr>
                    </a:solidFill>
                  </a:tcPr>
                </a:tc>
                <a:tc hMerge="1">
                  <a:txBody>
                    <a:bodyPr/>
                    <a:lstStyle/>
                    <a:p>
                      <a:pPr algn="ctr"/>
                      <a:endParaRPr lang="en-US" sz="2400" dirty="0"/>
                    </a:p>
                  </a:txBody>
                  <a:tcPr anchor="ctr"/>
                </a:tc>
                <a:extLst>
                  <a:ext uri="{0D108BD9-81ED-4DB2-BD59-A6C34878D82A}">
                    <a16:rowId xmlns:a16="http://schemas.microsoft.com/office/drawing/2014/main" val="3449222574"/>
                  </a:ext>
                </a:extLst>
              </a:tr>
              <a:tr h="711321">
                <a:tc rowSpan="3">
                  <a:txBody>
                    <a:bodyPr/>
                    <a:lstStyle/>
                    <a:p>
                      <a:pPr algn="ctr"/>
                      <a:r>
                        <a:rPr lang="en-US" sz="2400" dirty="0"/>
                        <a:t>Predicted</a:t>
                      </a: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a:txBody>
                    <a:bodyPr/>
                    <a:lstStyle/>
                    <a:p>
                      <a:pPr algn="ctr"/>
                      <a:r>
                        <a:rPr lang="en-US" sz="2400" dirty="0"/>
                        <a:t>Cat</a:t>
                      </a:r>
                    </a:p>
                  </a:txBody>
                  <a:tcPr anchor="ctr">
                    <a:solidFill>
                      <a:schemeClr val="bg2">
                        <a:lumMod val="95000"/>
                      </a:schemeClr>
                    </a:solidFill>
                  </a:tcPr>
                </a:tc>
                <a:tc>
                  <a:txBody>
                    <a:bodyPr/>
                    <a:lstStyle/>
                    <a:p>
                      <a:pPr algn="ctr"/>
                      <a:r>
                        <a:rPr lang="en-US" sz="2400" dirty="0"/>
                        <a:t>Not cat</a:t>
                      </a:r>
                    </a:p>
                  </a:txBody>
                  <a:tcPr anchor="ctr">
                    <a:solidFill>
                      <a:schemeClr val="bg2">
                        <a:lumMod val="95000"/>
                      </a:schemeClr>
                    </a:solidFill>
                  </a:tcPr>
                </a:tc>
                <a:extLst>
                  <a:ext uri="{0D108BD9-81ED-4DB2-BD59-A6C34878D82A}">
                    <a16:rowId xmlns:a16="http://schemas.microsoft.com/office/drawing/2014/main" val="1914958023"/>
                  </a:ext>
                </a:extLst>
              </a:tr>
              <a:tr h="711321">
                <a:tc vMerge="1">
                  <a:txBody>
                    <a:bodyPr/>
                    <a:lstStyle/>
                    <a:p>
                      <a:endParaRPr lang="en-US" dirty="0"/>
                    </a:p>
                  </a:txBody>
                  <a:tcPr/>
                </a:tc>
                <a:tc>
                  <a:txBody>
                    <a:bodyPr/>
                    <a:lstStyle/>
                    <a:p>
                      <a:pPr algn="r"/>
                      <a:r>
                        <a:rPr lang="en-US" sz="2400" dirty="0"/>
                        <a:t>Cat</a:t>
                      </a:r>
                    </a:p>
                  </a:txBody>
                  <a:tcPr anchor="ctr">
                    <a:solidFill>
                      <a:schemeClr val="bg2">
                        <a:lumMod val="95000"/>
                      </a:schemeClr>
                    </a:solidFill>
                  </a:tcPr>
                </a:tc>
                <a:tc>
                  <a:txBody>
                    <a:bodyPr/>
                    <a:lstStyle/>
                    <a:p>
                      <a:pPr algn="ctr"/>
                      <a:r>
                        <a:rPr lang="en-US" sz="2800" dirty="0"/>
                        <a:t>107</a:t>
                      </a:r>
                    </a:p>
                  </a:txBody>
                  <a:tcPr anchor="ctr">
                    <a:solidFill>
                      <a:schemeClr val="accent3"/>
                    </a:solidFill>
                  </a:tcPr>
                </a:tc>
                <a:tc>
                  <a:txBody>
                    <a:bodyPr/>
                    <a:lstStyle/>
                    <a:p>
                      <a:pPr algn="ctr"/>
                      <a:r>
                        <a:rPr lang="en-US" sz="2800" dirty="0"/>
                        <a:t>23</a:t>
                      </a:r>
                    </a:p>
                  </a:txBody>
                  <a:tcPr anchor="ctr">
                    <a:solidFill>
                      <a:schemeClr val="accent6">
                        <a:lumMod val="20000"/>
                        <a:lumOff val="80000"/>
                      </a:schemeClr>
                    </a:solidFill>
                  </a:tcPr>
                </a:tc>
                <a:extLst>
                  <a:ext uri="{0D108BD9-81ED-4DB2-BD59-A6C34878D82A}">
                    <a16:rowId xmlns:a16="http://schemas.microsoft.com/office/drawing/2014/main" val="1882830404"/>
                  </a:ext>
                </a:extLst>
              </a:tr>
              <a:tr h="711321">
                <a:tc vMerge="1">
                  <a:txBody>
                    <a:bodyPr/>
                    <a:lstStyle/>
                    <a:p>
                      <a:endParaRPr lang="en-US" dirty="0"/>
                    </a:p>
                  </a:txBody>
                  <a:tcPr/>
                </a:tc>
                <a:tc>
                  <a:txBody>
                    <a:bodyPr/>
                    <a:lstStyle/>
                    <a:p>
                      <a:pPr algn="r"/>
                      <a:r>
                        <a:rPr lang="en-US" sz="2400" dirty="0"/>
                        <a:t>Not cat</a:t>
                      </a:r>
                    </a:p>
                  </a:txBody>
                  <a:tcPr anchor="ctr">
                    <a:solidFill>
                      <a:schemeClr val="bg2">
                        <a:lumMod val="95000"/>
                      </a:schemeClr>
                    </a:solidFill>
                  </a:tcPr>
                </a:tc>
                <a:tc>
                  <a:txBody>
                    <a:bodyPr/>
                    <a:lstStyle/>
                    <a:p>
                      <a:pPr algn="ctr"/>
                      <a:r>
                        <a:rPr lang="en-US" sz="2800" dirty="0"/>
                        <a:t>69</a:t>
                      </a:r>
                    </a:p>
                  </a:txBody>
                  <a:tcPr anchor="ctr">
                    <a:solidFill>
                      <a:schemeClr val="accent6">
                        <a:lumMod val="20000"/>
                        <a:lumOff val="80000"/>
                      </a:schemeClr>
                    </a:solidFill>
                  </a:tcPr>
                </a:tc>
                <a:tc>
                  <a:txBody>
                    <a:bodyPr/>
                    <a:lstStyle/>
                    <a:p>
                      <a:pPr algn="ctr"/>
                      <a:r>
                        <a:rPr lang="en-US" sz="2800" dirty="0"/>
                        <a:t>42</a:t>
                      </a:r>
                    </a:p>
                  </a:txBody>
                  <a:tcPr anchor="ctr">
                    <a:solidFill>
                      <a:schemeClr val="accent3"/>
                    </a:solidFill>
                  </a:tcPr>
                </a:tc>
                <a:extLst>
                  <a:ext uri="{0D108BD9-81ED-4DB2-BD59-A6C34878D82A}">
                    <a16:rowId xmlns:a16="http://schemas.microsoft.com/office/drawing/2014/main" val="1740835294"/>
                  </a:ext>
                </a:extLst>
              </a:tr>
            </a:tbl>
          </a:graphicData>
        </a:graphic>
      </p:graphicFrame>
      <p:grpSp>
        <p:nvGrpSpPr>
          <p:cNvPr id="12" name="Group 11">
            <a:extLst>
              <a:ext uri="{C183D7F6-B498-43B3-948B-1728B52AA6E4}">
                <adec:decorative xmlns:adec="http://schemas.microsoft.com/office/drawing/2017/decorative" val="1"/>
              </a:ext>
            </a:extLst>
          </p:cNvPr>
          <p:cNvGrpSpPr/>
          <p:nvPr/>
        </p:nvGrpSpPr>
        <p:grpSpPr>
          <a:xfrm>
            <a:off x="117942" y="1738828"/>
            <a:ext cx="2454133" cy="929463"/>
            <a:chOff x="117942" y="1268560"/>
            <a:chExt cx="2454133" cy="929463"/>
          </a:xfrm>
        </p:grpSpPr>
        <p:sp>
          <p:nvSpPr>
            <p:cNvPr id="7" name="Can 6">
              <a:extLst>
                <a:ext uri="{C183D7F6-B498-43B3-948B-1728B52AA6E4}">
                  <adec:decorative xmlns:adec="http://schemas.microsoft.com/office/drawing/2017/decorative" val="1"/>
                </a:ext>
              </a:extLst>
            </p:cNvPr>
            <p:cNvSpPr/>
            <p:nvPr/>
          </p:nvSpPr>
          <p:spPr>
            <a:xfrm>
              <a:off x="675528" y="1740823"/>
              <a:ext cx="1650328" cy="457200"/>
            </a:xfrm>
            <a:prstGeom prst="can">
              <a:avLst>
                <a:gd name="adj" fmla="val 50000"/>
              </a:avLst>
            </a:prstGeom>
            <a:solidFill>
              <a:schemeClr val="tx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p:cNvSpPr txBox="1"/>
            <p:nvPr/>
          </p:nvSpPr>
          <p:spPr>
            <a:xfrm>
              <a:off x="117942" y="1268560"/>
              <a:ext cx="2454133"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10% – Test data</a:t>
              </a:r>
            </a:p>
          </p:txBody>
        </p:sp>
      </p:grpSp>
      <p:sp>
        <p:nvSpPr>
          <p:cNvPr id="9" name="Rectangle 8">
            <a:extLst>
              <a:ext uri="{C183D7F6-B498-43B3-948B-1728B52AA6E4}">
                <adec:decorative xmlns:adec="http://schemas.microsoft.com/office/drawing/2017/decorative" val="1"/>
              </a:ext>
            </a:extLst>
          </p:cNvPr>
          <p:cNvSpPr/>
          <p:nvPr/>
        </p:nvSpPr>
        <p:spPr>
          <a:xfrm>
            <a:off x="764600" y="3040000"/>
            <a:ext cx="1472184"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Trained model</a:t>
            </a:r>
          </a:p>
        </p:txBody>
      </p:sp>
      <p:grpSp>
        <p:nvGrpSpPr>
          <p:cNvPr id="13" name="Group 12">
            <a:extLst>
              <a:ext uri="{C183D7F6-B498-43B3-948B-1728B52AA6E4}">
                <adec:decorative xmlns:adec="http://schemas.microsoft.com/office/drawing/2017/decorative" val="1"/>
              </a:ext>
            </a:extLst>
          </p:cNvPr>
          <p:cNvGrpSpPr/>
          <p:nvPr/>
        </p:nvGrpSpPr>
        <p:grpSpPr>
          <a:xfrm>
            <a:off x="675528" y="4326110"/>
            <a:ext cx="1650328" cy="980420"/>
            <a:chOff x="675530" y="4997571"/>
            <a:chExt cx="1650328" cy="980420"/>
          </a:xfrm>
        </p:grpSpPr>
        <p:sp>
          <p:nvSpPr>
            <p:cNvPr id="10" name="Can 9">
              <a:extLst>
                <a:ext uri="{C183D7F6-B498-43B3-948B-1728B52AA6E4}">
                  <adec:decorative xmlns:adec="http://schemas.microsoft.com/office/drawing/2017/decorative" val="1"/>
                </a:ext>
              </a:extLst>
            </p:cNvPr>
            <p:cNvSpPr/>
            <p:nvPr/>
          </p:nvSpPr>
          <p:spPr>
            <a:xfrm>
              <a:off x="675530" y="4997571"/>
              <a:ext cx="1650328" cy="457200"/>
            </a:xfrm>
            <a:prstGeom prst="can">
              <a:avLst>
                <a:gd name="adj" fmla="val 50000"/>
              </a:avLst>
            </a:prstGeom>
            <a:solidFill>
              <a:schemeClr val="tx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 name="TextBox 10"/>
            <p:cNvSpPr txBox="1"/>
            <p:nvPr/>
          </p:nvSpPr>
          <p:spPr>
            <a:xfrm>
              <a:off x="849715" y="5454771"/>
              <a:ext cx="1301959"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Results</a:t>
              </a:r>
            </a:p>
          </p:txBody>
        </p:sp>
      </p:grpSp>
      <p:cxnSp>
        <p:nvCxnSpPr>
          <p:cNvPr id="15" name="Straight Arrow Connector 14">
            <a:extLst>
              <a:ext uri="{C183D7F6-B498-43B3-948B-1728B52AA6E4}">
                <adec:decorative xmlns:adec="http://schemas.microsoft.com/office/drawing/2017/decorative" val="1"/>
              </a:ext>
            </a:extLst>
          </p:cNvPr>
          <p:cNvCxnSpPr>
            <a:stCxn id="7" idx="3"/>
            <a:endCxn id="9" idx="0"/>
          </p:cNvCxnSpPr>
          <p:nvPr/>
        </p:nvCxnSpPr>
        <p:spPr>
          <a:xfrm>
            <a:off x="1500692" y="2668291"/>
            <a:ext cx="0" cy="37170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C183D7F6-B498-43B3-948B-1728B52AA6E4}">
                <adec:decorative xmlns:adec="http://schemas.microsoft.com/office/drawing/2017/decorative" val="1"/>
              </a:ext>
            </a:extLst>
          </p:cNvPr>
          <p:cNvCxnSpPr>
            <a:stCxn id="9" idx="2"/>
            <a:endCxn id="10" idx="1"/>
          </p:cNvCxnSpPr>
          <p:nvPr/>
        </p:nvCxnSpPr>
        <p:spPr>
          <a:xfrm>
            <a:off x="1500692" y="3954400"/>
            <a:ext cx="0" cy="37171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7" name="Right Arrow 26">
            <a:extLst>
              <a:ext uri="{C183D7F6-B498-43B3-948B-1728B52AA6E4}">
                <adec:decorative xmlns:adec="http://schemas.microsoft.com/office/drawing/2017/decorative" val="1"/>
              </a:ext>
            </a:extLst>
          </p:cNvPr>
          <p:cNvSpPr/>
          <p:nvPr/>
        </p:nvSpPr>
        <p:spPr>
          <a:xfrm>
            <a:off x="2487632" y="4020218"/>
            <a:ext cx="978408" cy="1068983"/>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Curved Connector 31">
            <a:extLst>
              <a:ext uri="{C183D7F6-B498-43B3-948B-1728B52AA6E4}">
                <adec:decorative xmlns:adec="http://schemas.microsoft.com/office/drawing/2017/decorative" val="1"/>
              </a:ext>
            </a:extLst>
          </p:cNvPr>
          <p:cNvCxnSpPr>
            <a:endCxn id="36" idx="0"/>
          </p:cNvCxnSpPr>
          <p:nvPr/>
        </p:nvCxnSpPr>
        <p:spPr>
          <a:xfrm>
            <a:off x="2881223" y="2000438"/>
            <a:ext cx="4173632" cy="85370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100</a:t>
            </a:fld>
            <a:endParaRPr lang="en-US" dirty="0"/>
          </a:p>
        </p:txBody>
      </p:sp>
    </p:spTree>
    <p:custDataLst>
      <p:tags r:id="rId1"/>
    </p:custDataLst>
    <p:extLst>
      <p:ext uri="{BB962C8B-B14F-4D97-AF65-F5344CB8AC3E}">
        <p14:creationId xmlns:p14="http://schemas.microsoft.com/office/powerpoint/2010/main" val="446970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matrix terminology</a:t>
            </a:r>
          </a:p>
        </p:txBody>
      </p:sp>
      <p:graphicFrame>
        <p:nvGraphicFramePr>
          <p:cNvPr id="5" name="Table 4"/>
          <p:cNvGraphicFramePr>
            <a:graphicFrameLocks noGrp="1"/>
          </p:cNvGraphicFramePr>
          <p:nvPr>
            <p:extLst/>
          </p:nvPr>
        </p:nvGraphicFramePr>
        <p:xfrm>
          <a:off x="662547" y="2466064"/>
          <a:ext cx="4855722" cy="2845284"/>
        </p:xfrm>
        <a:graphic>
          <a:graphicData uri="http://schemas.openxmlformats.org/drawingml/2006/table">
            <a:tbl>
              <a:tblPr firstRow="1">
                <a:tableStyleId>{2D5ABB26-0587-4C30-8999-92F81FD0307C}</a:tableStyleId>
              </a:tblPr>
              <a:tblGrid>
                <a:gridCol w="260169">
                  <a:extLst>
                    <a:ext uri="{9D8B030D-6E8A-4147-A177-3AD203B41FA5}">
                      <a16:colId xmlns:a16="http://schemas.microsoft.com/office/drawing/2014/main" val="3398414207"/>
                    </a:ext>
                  </a:extLst>
                </a:gridCol>
                <a:gridCol w="1669473">
                  <a:extLst>
                    <a:ext uri="{9D8B030D-6E8A-4147-A177-3AD203B41FA5}">
                      <a16:colId xmlns:a16="http://schemas.microsoft.com/office/drawing/2014/main" val="2430793229"/>
                    </a:ext>
                  </a:extLst>
                </a:gridCol>
                <a:gridCol w="1463040">
                  <a:extLst>
                    <a:ext uri="{9D8B030D-6E8A-4147-A177-3AD203B41FA5}">
                      <a16:colId xmlns:a16="http://schemas.microsoft.com/office/drawing/2014/main" val="3207048615"/>
                    </a:ext>
                  </a:extLst>
                </a:gridCol>
                <a:gridCol w="1463040">
                  <a:extLst>
                    <a:ext uri="{9D8B030D-6E8A-4147-A177-3AD203B41FA5}">
                      <a16:colId xmlns:a16="http://schemas.microsoft.com/office/drawing/2014/main" val="3333183034"/>
                    </a:ext>
                  </a:extLst>
                </a:gridCol>
              </a:tblGrid>
              <a:tr h="711321">
                <a:tc>
                  <a:txBody>
                    <a:bodyPr/>
                    <a:lstStyle/>
                    <a:p>
                      <a:pPr algn="ct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gridSpan="2">
                  <a:txBody>
                    <a:bodyPr/>
                    <a:lstStyle/>
                    <a:p>
                      <a:pPr algn="ctr"/>
                      <a:r>
                        <a:rPr lang="en-US" sz="2400" dirty="0"/>
                        <a:t>Actual</a:t>
                      </a:r>
                    </a:p>
                  </a:txBody>
                  <a:tcPr anchor="b">
                    <a:solidFill>
                      <a:schemeClr val="bg2">
                        <a:lumMod val="95000"/>
                      </a:schemeClr>
                    </a:solidFill>
                  </a:tcPr>
                </a:tc>
                <a:tc hMerge="1">
                  <a:txBody>
                    <a:bodyPr/>
                    <a:lstStyle/>
                    <a:p>
                      <a:pPr algn="ctr"/>
                      <a:endParaRPr lang="en-US" sz="2400" dirty="0"/>
                    </a:p>
                  </a:txBody>
                  <a:tcPr anchor="ctr"/>
                </a:tc>
                <a:extLst>
                  <a:ext uri="{0D108BD9-81ED-4DB2-BD59-A6C34878D82A}">
                    <a16:rowId xmlns:a16="http://schemas.microsoft.com/office/drawing/2014/main" val="3449222574"/>
                  </a:ext>
                </a:extLst>
              </a:tr>
              <a:tr h="711321">
                <a:tc rowSpan="3">
                  <a:txBody>
                    <a:bodyPr/>
                    <a:lstStyle/>
                    <a:p>
                      <a:pPr algn="ctr"/>
                      <a:r>
                        <a:rPr lang="en-US" sz="2400" dirty="0"/>
                        <a:t>Predicted</a:t>
                      </a: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a:txBody>
                    <a:bodyPr/>
                    <a:lstStyle/>
                    <a:p>
                      <a:pPr algn="ctr"/>
                      <a:r>
                        <a:rPr lang="en-US" sz="2400" dirty="0"/>
                        <a:t>Cat</a:t>
                      </a:r>
                    </a:p>
                  </a:txBody>
                  <a:tcPr anchor="ctr">
                    <a:solidFill>
                      <a:schemeClr val="bg2">
                        <a:lumMod val="95000"/>
                      </a:schemeClr>
                    </a:solidFill>
                  </a:tcPr>
                </a:tc>
                <a:tc>
                  <a:txBody>
                    <a:bodyPr/>
                    <a:lstStyle/>
                    <a:p>
                      <a:pPr algn="ctr"/>
                      <a:r>
                        <a:rPr lang="en-US" sz="2400" dirty="0"/>
                        <a:t>Not cat</a:t>
                      </a:r>
                    </a:p>
                  </a:txBody>
                  <a:tcPr anchor="ctr">
                    <a:solidFill>
                      <a:schemeClr val="bg2">
                        <a:lumMod val="95000"/>
                      </a:schemeClr>
                    </a:solidFill>
                  </a:tcPr>
                </a:tc>
                <a:extLst>
                  <a:ext uri="{0D108BD9-81ED-4DB2-BD59-A6C34878D82A}">
                    <a16:rowId xmlns:a16="http://schemas.microsoft.com/office/drawing/2014/main" val="1914958023"/>
                  </a:ext>
                </a:extLst>
              </a:tr>
              <a:tr h="711321">
                <a:tc vMerge="1">
                  <a:txBody>
                    <a:bodyPr/>
                    <a:lstStyle/>
                    <a:p>
                      <a:endParaRPr lang="en-US" dirty="0"/>
                    </a:p>
                  </a:txBody>
                  <a:tcPr/>
                </a:tc>
                <a:tc>
                  <a:txBody>
                    <a:bodyPr/>
                    <a:lstStyle/>
                    <a:p>
                      <a:pPr algn="r"/>
                      <a:r>
                        <a:rPr lang="en-US" sz="2400" dirty="0"/>
                        <a:t>Cat</a:t>
                      </a:r>
                    </a:p>
                  </a:txBody>
                  <a:tcPr anchor="ctr">
                    <a:solidFill>
                      <a:schemeClr val="bg2">
                        <a:lumMod val="95000"/>
                      </a:schemeClr>
                    </a:solidFill>
                  </a:tcPr>
                </a:tc>
                <a:tc>
                  <a:txBody>
                    <a:bodyPr/>
                    <a:lstStyle/>
                    <a:p>
                      <a:pPr algn="ctr"/>
                      <a:r>
                        <a:rPr lang="en-US" sz="2800" dirty="0"/>
                        <a:t>TP</a:t>
                      </a:r>
                    </a:p>
                  </a:txBody>
                  <a:tcPr anchor="ctr">
                    <a:solidFill>
                      <a:schemeClr val="accent3"/>
                    </a:solidFill>
                  </a:tcPr>
                </a:tc>
                <a:tc>
                  <a:txBody>
                    <a:bodyPr/>
                    <a:lstStyle/>
                    <a:p>
                      <a:pPr algn="ctr"/>
                      <a:r>
                        <a:rPr lang="en-US" sz="2800" dirty="0"/>
                        <a:t>FP</a:t>
                      </a:r>
                    </a:p>
                  </a:txBody>
                  <a:tcPr anchor="ctr">
                    <a:solidFill>
                      <a:schemeClr val="accent6">
                        <a:lumMod val="20000"/>
                        <a:lumOff val="80000"/>
                      </a:schemeClr>
                    </a:solidFill>
                  </a:tcPr>
                </a:tc>
                <a:extLst>
                  <a:ext uri="{0D108BD9-81ED-4DB2-BD59-A6C34878D82A}">
                    <a16:rowId xmlns:a16="http://schemas.microsoft.com/office/drawing/2014/main" val="1882830404"/>
                  </a:ext>
                </a:extLst>
              </a:tr>
              <a:tr h="711321">
                <a:tc vMerge="1">
                  <a:txBody>
                    <a:bodyPr/>
                    <a:lstStyle/>
                    <a:p>
                      <a:endParaRPr lang="en-US" dirty="0"/>
                    </a:p>
                  </a:txBody>
                  <a:tcPr/>
                </a:tc>
                <a:tc>
                  <a:txBody>
                    <a:bodyPr/>
                    <a:lstStyle/>
                    <a:p>
                      <a:pPr algn="r"/>
                      <a:r>
                        <a:rPr lang="en-US" sz="2400" dirty="0"/>
                        <a:t>Not cat</a:t>
                      </a:r>
                    </a:p>
                  </a:txBody>
                  <a:tcPr anchor="ctr">
                    <a:solidFill>
                      <a:schemeClr val="bg2">
                        <a:lumMod val="95000"/>
                      </a:schemeClr>
                    </a:solidFill>
                  </a:tcPr>
                </a:tc>
                <a:tc>
                  <a:txBody>
                    <a:bodyPr/>
                    <a:lstStyle/>
                    <a:p>
                      <a:pPr algn="ctr"/>
                      <a:r>
                        <a:rPr lang="en-US" sz="2800" dirty="0"/>
                        <a:t>FN</a:t>
                      </a:r>
                    </a:p>
                  </a:txBody>
                  <a:tcPr anchor="ctr">
                    <a:solidFill>
                      <a:schemeClr val="accent6">
                        <a:lumMod val="20000"/>
                        <a:lumOff val="80000"/>
                      </a:schemeClr>
                    </a:solidFill>
                  </a:tcPr>
                </a:tc>
                <a:tc>
                  <a:txBody>
                    <a:bodyPr/>
                    <a:lstStyle/>
                    <a:p>
                      <a:pPr algn="ctr"/>
                      <a:r>
                        <a:rPr lang="en-US" sz="2800" dirty="0"/>
                        <a:t>TN</a:t>
                      </a:r>
                    </a:p>
                  </a:txBody>
                  <a:tcPr anchor="ctr">
                    <a:solidFill>
                      <a:schemeClr val="accent3"/>
                    </a:solidFill>
                  </a:tcPr>
                </a:tc>
                <a:extLst>
                  <a:ext uri="{0D108BD9-81ED-4DB2-BD59-A6C34878D82A}">
                    <a16:rowId xmlns:a16="http://schemas.microsoft.com/office/drawing/2014/main" val="1740835294"/>
                  </a:ext>
                </a:extLst>
              </a:tr>
            </a:tbl>
          </a:graphicData>
        </a:graphic>
      </p:graphicFrame>
      <p:sp>
        <p:nvSpPr>
          <p:cNvPr id="6" name="TextBox 5"/>
          <p:cNvSpPr txBox="1"/>
          <p:nvPr/>
        </p:nvSpPr>
        <p:spPr>
          <a:xfrm>
            <a:off x="6750941" y="1941343"/>
            <a:ext cx="3404715" cy="830997"/>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True positive (TP)</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Predicted a cat and it was a cat</a:t>
            </a:r>
          </a:p>
        </p:txBody>
      </p:sp>
      <p:sp>
        <p:nvSpPr>
          <p:cNvPr id="19" name="TextBox 18"/>
          <p:cNvSpPr txBox="1"/>
          <p:nvPr/>
        </p:nvSpPr>
        <p:spPr>
          <a:xfrm>
            <a:off x="6750941" y="3952388"/>
            <a:ext cx="4087979" cy="830997"/>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False negative (FN)</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Predicted a cat and it was </a:t>
            </a:r>
            <a:r>
              <a:rPr lang="en-US" sz="2000" i="1" dirty="0">
                <a:latin typeface="Amazon Ember" panose="02000000000000000000" pitchFamily="2" charset="0"/>
                <a:ea typeface="Amazon Ember" panose="02000000000000000000" pitchFamily="2" charset="0"/>
                <a:cs typeface="Amazon Ember Light" panose="020B0403020204020204" pitchFamily="34" charset="0"/>
              </a:rPr>
              <a:t>not</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 cat</a:t>
            </a:r>
          </a:p>
        </p:txBody>
      </p:sp>
      <p:sp>
        <p:nvSpPr>
          <p:cNvPr id="20" name="TextBox 19"/>
          <p:cNvSpPr txBox="1"/>
          <p:nvPr/>
        </p:nvSpPr>
        <p:spPr>
          <a:xfrm>
            <a:off x="6750941" y="2946865"/>
            <a:ext cx="4087979" cy="830997"/>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False positive (FP)</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Predicted </a:t>
            </a:r>
            <a:r>
              <a:rPr lang="en-US" sz="2000" i="1" dirty="0">
                <a:latin typeface="Amazon Ember" panose="02000000000000000000" pitchFamily="2" charset="0"/>
                <a:ea typeface="Amazon Ember" panose="02000000000000000000" pitchFamily="2" charset="0"/>
                <a:cs typeface="Amazon Ember Light" panose="020B0403020204020204" pitchFamily="34" charset="0"/>
              </a:rPr>
              <a:t>not</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 cat and it was a cat</a:t>
            </a:r>
          </a:p>
        </p:txBody>
      </p:sp>
      <p:sp>
        <p:nvSpPr>
          <p:cNvPr id="21" name="TextBox 20"/>
          <p:cNvSpPr txBox="1"/>
          <p:nvPr/>
        </p:nvSpPr>
        <p:spPr>
          <a:xfrm>
            <a:off x="6750941" y="4957910"/>
            <a:ext cx="4527201" cy="830997"/>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True negative (TN)</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Predicted </a:t>
            </a:r>
            <a:r>
              <a:rPr lang="en-US" sz="2000" i="1" dirty="0">
                <a:latin typeface="Amazon Ember" panose="02000000000000000000" pitchFamily="2" charset="0"/>
                <a:ea typeface="Amazon Ember" panose="02000000000000000000" pitchFamily="2" charset="0"/>
                <a:cs typeface="Amazon Ember Light" panose="020B0403020204020204" pitchFamily="34" charset="0"/>
              </a:rPr>
              <a:t>not</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 cat and it was </a:t>
            </a:r>
            <a:r>
              <a:rPr lang="en-US" sz="2000" i="1" dirty="0">
                <a:latin typeface="Amazon Ember" panose="02000000000000000000" pitchFamily="2" charset="0"/>
                <a:ea typeface="Amazon Ember" panose="02000000000000000000" pitchFamily="2" charset="0"/>
                <a:cs typeface="Amazon Ember Light" panose="020B0403020204020204" pitchFamily="34" charset="0"/>
              </a:rPr>
              <a:t>not</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 cat</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101</a:t>
            </a:fld>
            <a:endParaRPr lang="en-US" dirty="0"/>
          </a:p>
        </p:txBody>
      </p:sp>
    </p:spTree>
    <p:custDataLst>
      <p:tags r:id="rId1"/>
    </p:custDataLst>
    <p:extLst>
      <p:ext uri="{BB962C8B-B14F-4D97-AF65-F5344CB8AC3E}">
        <p14:creationId xmlns:p14="http://schemas.microsoft.com/office/powerpoint/2010/main" val="28512131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better?</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102</a:t>
            </a:fld>
            <a:endParaRPr lang="en-US" dirty="0"/>
          </a:p>
        </p:txBody>
      </p:sp>
      <p:graphicFrame>
        <p:nvGraphicFramePr>
          <p:cNvPr id="5" name="Table 4"/>
          <p:cNvGraphicFramePr>
            <a:graphicFrameLocks noGrp="1"/>
          </p:cNvGraphicFramePr>
          <p:nvPr>
            <p:extLst/>
          </p:nvPr>
        </p:nvGraphicFramePr>
        <p:xfrm>
          <a:off x="615043" y="2630470"/>
          <a:ext cx="4940075" cy="2845284"/>
        </p:xfrm>
        <a:graphic>
          <a:graphicData uri="http://schemas.openxmlformats.org/drawingml/2006/table">
            <a:tbl>
              <a:tblPr firstRow="1">
                <a:tableStyleId>{2D5ABB26-0587-4C30-8999-92F81FD0307C}</a:tableStyleId>
              </a:tblPr>
              <a:tblGrid>
                <a:gridCol w="260169">
                  <a:extLst>
                    <a:ext uri="{9D8B030D-6E8A-4147-A177-3AD203B41FA5}">
                      <a16:colId xmlns:a16="http://schemas.microsoft.com/office/drawing/2014/main" val="3398414207"/>
                    </a:ext>
                  </a:extLst>
                </a:gridCol>
                <a:gridCol w="1669473">
                  <a:extLst>
                    <a:ext uri="{9D8B030D-6E8A-4147-A177-3AD203B41FA5}">
                      <a16:colId xmlns:a16="http://schemas.microsoft.com/office/drawing/2014/main" val="2430793229"/>
                    </a:ext>
                  </a:extLst>
                </a:gridCol>
                <a:gridCol w="1547393">
                  <a:extLst>
                    <a:ext uri="{9D8B030D-6E8A-4147-A177-3AD203B41FA5}">
                      <a16:colId xmlns:a16="http://schemas.microsoft.com/office/drawing/2014/main" val="3207048615"/>
                    </a:ext>
                  </a:extLst>
                </a:gridCol>
                <a:gridCol w="1463040">
                  <a:extLst>
                    <a:ext uri="{9D8B030D-6E8A-4147-A177-3AD203B41FA5}">
                      <a16:colId xmlns:a16="http://schemas.microsoft.com/office/drawing/2014/main" val="3333183034"/>
                    </a:ext>
                  </a:extLst>
                </a:gridCol>
              </a:tblGrid>
              <a:tr h="711321">
                <a:tc>
                  <a:txBody>
                    <a:bodyPr/>
                    <a:lstStyle/>
                    <a:p>
                      <a:pPr algn="ct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gridSpan="2">
                  <a:txBody>
                    <a:bodyPr/>
                    <a:lstStyle/>
                    <a:p>
                      <a:pPr algn="ctr"/>
                      <a:r>
                        <a:rPr lang="en-US" sz="2400" dirty="0"/>
                        <a:t>Actual</a:t>
                      </a:r>
                    </a:p>
                  </a:txBody>
                  <a:tcPr anchor="b">
                    <a:solidFill>
                      <a:schemeClr val="bg2">
                        <a:lumMod val="95000"/>
                      </a:schemeClr>
                    </a:solidFill>
                  </a:tcPr>
                </a:tc>
                <a:tc hMerge="1">
                  <a:txBody>
                    <a:bodyPr/>
                    <a:lstStyle/>
                    <a:p>
                      <a:pPr algn="ctr"/>
                      <a:endParaRPr lang="en-US" sz="2400" dirty="0"/>
                    </a:p>
                  </a:txBody>
                  <a:tcPr anchor="ctr"/>
                </a:tc>
                <a:extLst>
                  <a:ext uri="{0D108BD9-81ED-4DB2-BD59-A6C34878D82A}">
                    <a16:rowId xmlns:a16="http://schemas.microsoft.com/office/drawing/2014/main" val="3449222574"/>
                  </a:ext>
                </a:extLst>
              </a:tr>
              <a:tr h="711321">
                <a:tc rowSpan="3">
                  <a:txBody>
                    <a:bodyPr/>
                    <a:lstStyle/>
                    <a:p>
                      <a:pPr algn="ctr"/>
                      <a:r>
                        <a:rPr lang="en-US" sz="2400" dirty="0"/>
                        <a:t>Predicted</a:t>
                      </a: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a:txBody>
                    <a:bodyPr/>
                    <a:lstStyle/>
                    <a:p>
                      <a:pPr algn="ctr"/>
                      <a:r>
                        <a:rPr lang="en-US" sz="2400" dirty="0"/>
                        <a:t>Cat</a:t>
                      </a:r>
                    </a:p>
                  </a:txBody>
                  <a:tcPr anchor="ctr">
                    <a:solidFill>
                      <a:schemeClr val="bg2">
                        <a:lumMod val="95000"/>
                      </a:schemeClr>
                    </a:solidFill>
                  </a:tcPr>
                </a:tc>
                <a:tc>
                  <a:txBody>
                    <a:bodyPr/>
                    <a:lstStyle/>
                    <a:p>
                      <a:pPr algn="ctr"/>
                      <a:r>
                        <a:rPr lang="en-US" sz="2400" dirty="0"/>
                        <a:t>Not cat</a:t>
                      </a:r>
                    </a:p>
                  </a:txBody>
                  <a:tcPr anchor="ctr">
                    <a:solidFill>
                      <a:schemeClr val="bg2">
                        <a:lumMod val="95000"/>
                      </a:schemeClr>
                    </a:solidFill>
                  </a:tcPr>
                </a:tc>
                <a:extLst>
                  <a:ext uri="{0D108BD9-81ED-4DB2-BD59-A6C34878D82A}">
                    <a16:rowId xmlns:a16="http://schemas.microsoft.com/office/drawing/2014/main" val="1914958023"/>
                  </a:ext>
                </a:extLst>
              </a:tr>
              <a:tr h="711321">
                <a:tc vMerge="1">
                  <a:txBody>
                    <a:bodyPr/>
                    <a:lstStyle/>
                    <a:p>
                      <a:endParaRPr lang="en-US" dirty="0"/>
                    </a:p>
                  </a:txBody>
                  <a:tcPr/>
                </a:tc>
                <a:tc>
                  <a:txBody>
                    <a:bodyPr/>
                    <a:lstStyle/>
                    <a:p>
                      <a:pPr algn="r"/>
                      <a:r>
                        <a:rPr lang="en-US" sz="2400" dirty="0"/>
                        <a:t>Cat</a:t>
                      </a:r>
                    </a:p>
                  </a:txBody>
                  <a:tcPr anchor="ctr">
                    <a:solidFill>
                      <a:schemeClr val="bg2">
                        <a:lumMod val="95000"/>
                      </a:schemeClr>
                    </a:solidFill>
                  </a:tcPr>
                </a:tc>
                <a:tc>
                  <a:txBody>
                    <a:bodyPr/>
                    <a:lstStyle/>
                    <a:p>
                      <a:pPr algn="ctr"/>
                      <a:r>
                        <a:rPr lang="en-US" sz="2800" dirty="0"/>
                        <a:t>107</a:t>
                      </a:r>
                    </a:p>
                  </a:txBody>
                  <a:tcPr anchor="ctr">
                    <a:solidFill>
                      <a:schemeClr val="accent3"/>
                    </a:solidFill>
                  </a:tcPr>
                </a:tc>
                <a:tc>
                  <a:txBody>
                    <a:bodyPr/>
                    <a:lstStyle/>
                    <a:p>
                      <a:pPr algn="ctr"/>
                      <a:r>
                        <a:rPr lang="en-US" sz="2800" dirty="0"/>
                        <a:t>23</a:t>
                      </a:r>
                    </a:p>
                  </a:txBody>
                  <a:tcPr anchor="ctr">
                    <a:solidFill>
                      <a:schemeClr val="accent6">
                        <a:lumMod val="20000"/>
                        <a:lumOff val="80000"/>
                      </a:schemeClr>
                    </a:solidFill>
                  </a:tcPr>
                </a:tc>
                <a:extLst>
                  <a:ext uri="{0D108BD9-81ED-4DB2-BD59-A6C34878D82A}">
                    <a16:rowId xmlns:a16="http://schemas.microsoft.com/office/drawing/2014/main" val="1882830404"/>
                  </a:ext>
                </a:extLst>
              </a:tr>
              <a:tr h="711321">
                <a:tc vMerge="1">
                  <a:txBody>
                    <a:bodyPr/>
                    <a:lstStyle/>
                    <a:p>
                      <a:endParaRPr lang="en-US" dirty="0"/>
                    </a:p>
                  </a:txBody>
                  <a:tcPr/>
                </a:tc>
                <a:tc>
                  <a:txBody>
                    <a:bodyPr/>
                    <a:lstStyle/>
                    <a:p>
                      <a:pPr algn="r"/>
                      <a:r>
                        <a:rPr lang="en-US" sz="2400" dirty="0"/>
                        <a:t>Not cat</a:t>
                      </a:r>
                    </a:p>
                  </a:txBody>
                  <a:tcPr anchor="ctr">
                    <a:solidFill>
                      <a:schemeClr val="bg2">
                        <a:lumMod val="95000"/>
                      </a:schemeClr>
                    </a:solidFill>
                  </a:tcPr>
                </a:tc>
                <a:tc>
                  <a:txBody>
                    <a:bodyPr/>
                    <a:lstStyle/>
                    <a:p>
                      <a:pPr algn="ctr"/>
                      <a:r>
                        <a:rPr lang="en-US" sz="2800" dirty="0"/>
                        <a:t>69</a:t>
                      </a:r>
                    </a:p>
                  </a:txBody>
                  <a:tcPr anchor="ctr">
                    <a:solidFill>
                      <a:schemeClr val="accent6">
                        <a:lumMod val="20000"/>
                        <a:lumOff val="80000"/>
                      </a:schemeClr>
                    </a:solidFill>
                  </a:tcPr>
                </a:tc>
                <a:tc>
                  <a:txBody>
                    <a:bodyPr/>
                    <a:lstStyle/>
                    <a:p>
                      <a:pPr algn="ctr"/>
                      <a:r>
                        <a:rPr lang="en-US" sz="2800" dirty="0"/>
                        <a:t>42</a:t>
                      </a:r>
                    </a:p>
                  </a:txBody>
                  <a:tcPr anchor="ctr">
                    <a:solidFill>
                      <a:schemeClr val="accent3"/>
                    </a:solidFill>
                  </a:tcPr>
                </a:tc>
                <a:extLst>
                  <a:ext uri="{0D108BD9-81ED-4DB2-BD59-A6C34878D82A}">
                    <a16:rowId xmlns:a16="http://schemas.microsoft.com/office/drawing/2014/main" val="1740835294"/>
                  </a:ext>
                </a:extLst>
              </a:tr>
            </a:tbl>
          </a:graphicData>
        </a:graphic>
      </p:graphicFrame>
      <p:graphicFrame>
        <p:nvGraphicFramePr>
          <p:cNvPr id="6" name="Table 5"/>
          <p:cNvGraphicFramePr>
            <a:graphicFrameLocks noGrp="1"/>
          </p:cNvGraphicFramePr>
          <p:nvPr>
            <p:extLst/>
          </p:nvPr>
        </p:nvGraphicFramePr>
        <p:xfrm>
          <a:off x="6559662" y="2630470"/>
          <a:ext cx="4940075" cy="2845284"/>
        </p:xfrm>
        <a:graphic>
          <a:graphicData uri="http://schemas.openxmlformats.org/drawingml/2006/table">
            <a:tbl>
              <a:tblPr firstRow="1">
                <a:tableStyleId>{2D5ABB26-0587-4C30-8999-92F81FD0307C}</a:tableStyleId>
              </a:tblPr>
              <a:tblGrid>
                <a:gridCol w="317275">
                  <a:extLst>
                    <a:ext uri="{9D8B030D-6E8A-4147-A177-3AD203B41FA5}">
                      <a16:colId xmlns:a16="http://schemas.microsoft.com/office/drawing/2014/main" val="3398414207"/>
                    </a:ext>
                  </a:extLst>
                </a:gridCol>
                <a:gridCol w="1612367">
                  <a:extLst>
                    <a:ext uri="{9D8B030D-6E8A-4147-A177-3AD203B41FA5}">
                      <a16:colId xmlns:a16="http://schemas.microsoft.com/office/drawing/2014/main" val="2430793229"/>
                    </a:ext>
                  </a:extLst>
                </a:gridCol>
                <a:gridCol w="1547393">
                  <a:extLst>
                    <a:ext uri="{9D8B030D-6E8A-4147-A177-3AD203B41FA5}">
                      <a16:colId xmlns:a16="http://schemas.microsoft.com/office/drawing/2014/main" val="3207048615"/>
                    </a:ext>
                  </a:extLst>
                </a:gridCol>
                <a:gridCol w="1463040">
                  <a:extLst>
                    <a:ext uri="{9D8B030D-6E8A-4147-A177-3AD203B41FA5}">
                      <a16:colId xmlns:a16="http://schemas.microsoft.com/office/drawing/2014/main" val="3333183034"/>
                    </a:ext>
                  </a:extLst>
                </a:gridCol>
              </a:tblGrid>
              <a:tr h="711321">
                <a:tc>
                  <a:txBody>
                    <a:bodyPr/>
                    <a:lstStyle/>
                    <a:p>
                      <a:pPr algn="ct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gridSpan="2">
                  <a:txBody>
                    <a:bodyPr/>
                    <a:lstStyle/>
                    <a:p>
                      <a:pPr algn="ctr"/>
                      <a:r>
                        <a:rPr lang="en-US" sz="2400" dirty="0"/>
                        <a:t>Actual</a:t>
                      </a:r>
                    </a:p>
                  </a:txBody>
                  <a:tcPr anchor="b">
                    <a:solidFill>
                      <a:schemeClr val="bg2">
                        <a:lumMod val="95000"/>
                      </a:schemeClr>
                    </a:solidFill>
                  </a:tcPr>
                </a:tc>
                <a:tc hMerge="1">
                  <a:txBody>
                    <a:bodyPr/>
                    <a:lstStyle/>
                    <a:p>
                      <a:pPr algn="ctr"/>
                      <a:endParaRPr lang="en-US" sz="2400" dirty="0"/>
                    </a:p>
                  </a:txBody>
                  <a:tcPr anchor="ctr"/>
                </a:tc>
                <a:extLst>
                  <a:ext uri="{0D108BD9-81ED-4DB2-BD59-A6C34878D82A}">
                    <a16:rowId xmlns:a16="http://schemas.microsoft.com/office/drawing/2014/main" val="3449222574"/>
                  </a:ext>
                </a:extLst>
              </a:tr>
              <a:tr h="711321">
                <a:tc rowSpan="3">
                  <a:txBody>
                    <a:bodyPr/>
                    <a:lstStyle/>
                    <a:p>
                      <a:pPr algn="ctr"/>
                      <a:r>
                        <a:rPr lang="en-US" sz="2400" dirty="0"/>
                        <a:t>Predicted</a:t>
                      </a: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a:txBody>
                    <a:bodyPr/>
                    <a:lstStyle/>
                    <a:p>
                      <a:pPr algn="ctr"/>
                      <a:r>
                        <a:rPr lang="en-US" sz="2400" dirty="0"/>
                        <a:t>Cat</a:t>
                      </a:r>
                    </a:p>
                  </a:txBody>
                  <a:tcPr anchor="ctr">
                    <a:solidFill>
                      <a:schemeClr val="bg2">
                        <a:lumMod val="95000"/>
                      </a:schemeClr>
                    </a:solidFill>
                  </a:tcPr>
                </a:tc>
                <a:tc>
                  <a:txBody>
                    <a:bodyPr/>
                    <a:lstStyle/>
                    <a:p>
                      <a:pPr algn="ctr"/>
                      <a:r>
                        <a:rPr lang="en-US" sz="2400" dirty="0"/>
                        <a:t>Not cat</a:t>
                      </a:r>
                    </a:p>
                  </a:txBody>
                  <a:tcPr anchor="ctr">
                    <a:solidFill>
                      <a:schemeClr val="bg2">
                        <a:lumMod val="95000"/>
                      </a:schemeClr>
                    </a:solidFill>
                  </a:tcPr>
                </a:tc>
                <a:extLst>
                  <a:ext uri="{0D108BD9-81ED-4DB2-BD59-A6C34878D82A}">
                    <a16:rowId xmlns:a16="http://schemas.microsoft.com/office/drawing/2014/main" val="1914958023"/>
                  </a:ext>
                </a:extLst>
              </a:tr>
              <a:tr h="711321">
                <a:tc vMerge="1">
                  <a:txBody>
                    <a:bodyPr/>
                    <a:lstStyle/>
                    <a:p>
                      <a:endParaRPr lang="en-US" dirty="0"/>
                    </a:p>
                  </a:txBody>
                  <a:tcPr/>
                </a:tc>
                <a:tc>
                  <a:txBody>
                    <a:bodyPr/>
                    <a:lstStyle/>
                    <a:p>
                      <a:pPr algn="r"/>
                      <a:r>
                        <a:rPr lang="en-US" sz="2400" dirty="0"/>
                        <a:t>Cat</a:t>
                      </a:r>
                    </a:p>
                  </a:txBody>
                  <a:tcPr anchor="ctr">
                    <a:solidFill>
                      <a:schemeClr val="bg2">
                        <a:lumMod val="95000"/>
                      </a:schemeClr>
                    </a:solidFill>
                  </a:tcPr>
                </a:tc>
                <a:tc>
                  <a:txBody>
                    <a:bodyPr/>
                    <a:lstStyle/>
                    <a:p>
                      <a:pPr algn="ctr"/>
                      <a:r>
                        <a:rPr lang="en-US" sz="2800" dirty="0"/>
                        <a:t>148</a:t>
                      </a:r>
                    </a:p>
                  </a:txBody>
                  <a:tcPr anchor="ctr">
                    <a:solidFill>
                      <a:schemeClr val="accent3"/>
                    </a:solidFill>
                  </a:tcPr>
                </a:tc>
                <a:tc>
                  <a:txBody>
                    <a:bodyPr/>
                    <a:lstStyle/>
                    <a:p>
                      <a:pPr algn="ctr"/>
                      <a:r>
                        <a:rPr lang="en-US" sz="2800" dirty="0"/>
                        <a:t>53</a:t>
                      </a:r>
                    </a:p>
                  </a:txBody>
                  <a:tcPr anchor="ctr">
                    <a:solidFill>
                      <a:schemeClr val="accent6">
                        <a:lumMod val="20000"/>
                        <a:lumOff val="80000"/>
                      </a:schemeClr>
                    </a:solidFill>
                  </a:tcPr>
                </a:tc>
                <a:extLst>
                  <a:ext uri="{0D108BD9-81ED-4DB2-BD59-A6C34878D82A}">
                    <a16:rowId xmlns:a16="http://schemas.microsoft.com/office/drawing/2014/main" val="1882830404"/>
                  </a:ext>
                </a:extLst>
              </a:tr>
              <a:tr h="711321">
                <a:tc vMerge="1">
                  <a:txBody>
                    <a:bodyPr/>
                    <a:lstStyle/>
                    <a:p>
                      <a:endParaRPr lang="en-US" dirty="0"/>
                    </a:p>
                  </a:txBody>
                  <a:tcPr/>
                </a:tc>
                <a:tc>
                  <a:txBody>
                    <a:bodyPr/>
                    <a:lstStyle/>
                    <a:p>
                      <a:pPr algn="r"/>
                      <a:r>
                        <a:rPr lang="en-US" sz="2400" dirty="0"/>
                        <a:t>Not cat</a:t>
                      </a:r>
                    </a:p>
                  </a:txBody>
                  <a:tcPr anchor="ctr">
                    <a:solidFill>
                      <a:schemeClr val="bg2">
                        <a:lumMod val="95000"/>
                      </a:schemeClr>
                    </a:solidFill>
                  </a:tcPr>
                </a:tc>
                <a:tc>
                  <a:txBody>
                    <a:bodyPr/>
                    <a:lstStyle/>
                    <a:p>
                      <a:pPr algn="ctr"/>
                      <a:r>
                        <a:rPr lang="en-US" sz="2800" dirty="0"/>
                        <a:t>28</a:t>
                      </a:r>
                    </a:p>
                  </a:txBody>
                  <a:tcPr anchor="ctr">
                    <a:solidFill>
                      <a:schemeClr val="accent6">
                        <a:lumMod val="20000"/>
                        <a:lumOff val="80000"/>
                      </a:schemeClr>
                    </a:solidFill>
                  </a:tcPr>
                </a:tc>
                <a:tc>
                  <a:txBody>
                    <a:bodyPr/>
                    <a:lstStyle/>
                    <a:p>
                      <a:pPr algn="ctr"/>
                      <a:r>
                        <a:rPr lang="en-US" sz="2800" dirty="0"/>
                        <a:t>12</a:t>
                      </a:r>
                    </a:p>
                  </a:txBody>
                  <a:tcPr anchor="ctr">
                    <a:solidFill>
                      <a:schemeClr val="accent3"/>
                    </a:solidFill>
                  </a:tcPr>
                </a:tc>
                <a:extLst>
                  <a:ext uri="{0D108BD9-81ED-4DB2-BD59-A6C34878D82A}">
                    <a16:rowId xmlns:a16="http://schemas.microsoft.com/office/drawing/2014/main" val="1740835294"/>
                  </a:ext>
                </a:extLst>
              </a:tr>
            </a:tbl>
          </a:graphicData>
        </a:graphic>
      </p:graphicFrame>
      <p:sp>
        <p:nvSpPr>
          <p:cNvPr id="7" name="TextBox 6"/>
          <p:cNvSpPr txBox="1"/>
          <p:nvPr/>
        </p:nvSpPr>
        <p:spPr>
          <a:xfrm>
            <a:off x="1778152" y="1719840"/>
            <a:ext cx="9778639"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Confusion matrices from two models that use the same data:</a:t>
            </a:r>
          </a:p>
        </p:txBody>
      </p:sp>
    </p:spTree>
    <p:custDataLst>
      <p:tags r:id="rId1"/>
    </p:custDataLst>
    <p:extLst>
      <p:ext uri="{BB962C8B-B14F-4D97-AF65-F5344CB8AC3E}">
        <p14:creationId xmlns:p14="http://schemas.microsoft.com/office/powerpoint/2010/main" val="735986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a:t>
            </a:r>
          </a:p>
        </p:txBody>
      </p:sp>
      <p:graphicFrame>
        <p:nvGraphicFramePr>
          <p:cNvPr id="5" name="Table 4"/>
          <p:cNvGraphicFramePr>
            <a:graphicFrameLocks noGrp="1"/>
          </p:cNvGraphicFramePr>
          <p:nvPr>
            <p:extLst/>
          </p:nvPr>
        </p:nvGraphicFramePr>
        <p:xfrm>
          <a:off x="662547" y="2466064"/>
          <a:ext cx="4855722" cy="2845284"/>
        </p:xfrm>
        <a:graphic>
          <a:graphicData uri="http://schemas.openxmlformats.org/drawingml/2006/table">
            <a:tbl>
              <a:tblPr firstRow="1">
                <a:tableStyleId>{2D5ABB26-0587-4C30-8999-92F81FD0307C}</a:tableStyleId>
              </a:tblPr>
              <a:tblGrid>
                <a:gridCol w="260169">
                  <a:extLst>
                    <a:ext uri="{9D8B030D-6E8A-4147-A177-3AD203B41FA5}">
                      <a16:colId xmlns:a16="http://schemas.microsoft.com/office/drawing/2014/main" val="3398414207"/>
                    </a:ext>
                  </a:extLst>
                </a:gridCol>
                <a:gridCol w="1669473">
                  <a:extLst>
                    <a:ext uri="{9D8B030D-6E8A-4147-A177-3AD203B41FA5}">
                      <a16:colId xmlns:a16="http://schemas.microsoft.com/office/drawing/2014/main" val="2430793229"/>
                    </a:ext>
                  </a:extLst>
                </a:gridCol>
                <a:gridCol w="1463040">
                  <a:extLst>
                    <a:ext uri="{9D8B030D-6E8A-4147-A177-3AD203B41FA5}">
                      <a16:colId xmlns:a16="http://schemas.microsoft.com/office/drawing/2014/main" val="3207048615"/>
                    </a:ext>
                  </a:extLst>
                </a:gridCol>
                <a:gridCol w="1463040">
                  <a:extLst>
                    <a:ext uri="{9D8B030D-6E8A-4147-A177-3AD203B41FA5}">
                      <a16:colId xmlns:a16="http://schemas.microsoft.com/office/drawing/2014/main" val="3333183034"/>
                    </a:ext>
                  </a:extLst>
                </a:gridCol>
              </a:tblGrid>
              <a:tr h="711321">
                <a:tc>
                  <a:txBody>
                    <a:bodyPr/>
                    <a:lstStyle/>
                    <a:p>
                      <a:pPr algn="ct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gridSpan="2">
                  <a:txBody>
                    <a:bodyPr/>
                    <a:lstStyle/>
                    <a:p>
                      <a:pPr algn="ctr"/>
                      <a:r>
                        <a:rPr lang="en-US" sz="2400" dirty="0"/>
                        <a:t>Actual</a:t>
                      </a:r>
                    </a:p>
                  </a:txBody>
                  <a:tcPr anchor="b">
                    <a:solidFill>
                      <a:schemeClr val="bg2">
                        <a:lumMod val="95000"/>
                      </a:schemeClr>
                    </a:solidFill>
                  </a:tcPr>
                </a:tc>
                <a:tc hMerge="1">
                  <a:txBody>
                    <a:bodyPr/>
                    <a:lstStyle/>
                    <a:p>
                      <a:pPr algn="ctr"/>
                      <a:endParaRPr lang="en-US" sz="2400" dirty="0"/>
                    </a:p>
                  </a:txBody>
                  <a:tcPr anchor="ctr"/>
                </a:tc>
                <a:extLst>
                  <a:ext uri="{0D108BD9-81ED-4DB2-BD59-A6C34878D82A}">
                    <a16:rowId xmlns:a16="http://schemas.microsoft.com/office/drawing/2014/main" val="3449222574"/>
                  </a:ext>
                </a:extLst>
              </a:tr>
              <a:tr h="711321">
                <a:tc rowSpan="3">
                  <a:txBody>
                    <a:bodyPr/>
                    <a:lstStyle/>
                    <a:p>
                      <a:pPr algn="ctr"/>
                      <a:r>
                        <a:rPr lang="en-US" sz="2400" dirty="0"/>
                        <a:t>Predicted</a:t>
                      </a: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a:txBody>
                    <a:bodyPr/>
                    <a:lstStyle/>
                    <a:p>
                      <a:pPr algn="ctr"/>
                      <a:r>
                        <a:rPr lang="en-US" sz="2400" dirty="0"/>
                        <a:t>Cat</a:t>
                      </a:r>
                    </a:p>
                  </a:txBody>
                  <a:tcPr anchor="ctr">
                    <a:solidFill>
                      <a:schemeClr val="bg2">
                        <a:lumMod val="95000"/>
                      </a:schemeClr>
                    </a:solidFill>
                  </a:tcPr>
                </a:tc>
                <a:tc>
                  <a:txBody>
                    <a:bodyPr/>
                    <a:lstStyle/>
                    <a:p>
                      <a:pPr algn="ctr"/>
                      <a:r>
                        <a:rPr lang="en-US" sz="2400" dirty="0"/>
                        <a:t>Not cat</a:t>
                      </a:r>
                    </a:p>
                  </a:txBody>
                  <a:tcPr anchor="ctr">
                    <a:solidFill>
                      <a:schemeClr val="bg2">
                        <a:lumMod val="95000"/>
                      </a:schemeClr>
                    </a:solidFill>
                  </a:tcPr>
                </a:tc>
                <a:extLst>
                  <a:ext uri="{0D108BD9-81ED-4DB2-BD59-A6C34878D82A}">
                    <a16:rowId xmlns:a16="http://schemas.microsoft.com/office/drawing/2014/main" val="1914958023"/>
                  </a:ext>
                </a:extLst>
              </a:tr>
              <a:tr h="711321">
                <a:tc vMerge="1">
                  <a:txBody>
                    <a:bodyPr/>
                    <a:lstStyle/>
                    <a:p>
                      <a:endParaRPr lang="en-US" dirty="0"/>
                    </a:p>
                  </a:txBody>
                  <a:tcPr/>
                </a:tc>
                <a:tc>
                  <a:txBody>
                    <a:bodyPr/>
                    <a:lstStyle/>
                    <a:p>
                      <a:pPr algn="r"/>
                      <a:r>
                        <a:rPr lang="en-US" sz="2400" dirty="0"/>
                        <a:t>Cat</a:t>
                      </a:r>
                    </a:p>
                  </a:txBody>
                  <a:tcPr anchor="ctr">
                    <a:solidFill>
                      <a:schemeClr val="bg2">
                        <a:lumMod val="95000"/>
                      </a:schemeClr>
                    </a:solidFill>
                  </a:tcPr>
                </a:tc>
                <a:tc>
                  <a:txBody>
                    <a:bodyPr/>
                    <a:lstStyle/>
                    <a:p>
                      <a:pPr algn="ctr"/>
                      <a:r>
                        <a:rPr lang="en-US" sz="2800" dirty="0"/>
                        <a:t>TP:107</a:t>
                      </a:r>
                    </a:p>
                  </a:txBody>
                  <a:tcPr anchor="ctr">
                    <a:solidFill>
                      <a:schemeClr val="accent3"/>
                    </a:solidFill>
                  </a:tcPr>
                </a:tc>
                <a:tc>
                  <a:txBody>
                    <a:bodyPr/>
                    <a:lstStyle/>
                    <a:p>
                      <a:pPr algn="ctr"/>
                      <a:r>
                        <a:rPr lang="en-US" sz="2800" dirty="0"/>
                        <a:t>FP:23</a:t>
                      </a:r>
                    </a:p>
                  </a:txBody>
                  <a:tcPr anchor="ctr">
                    <a:solidFill>
                      <a:schemeClr val="accent6">
                        <a:lumMod val="20000"/>
                        <a:lumOff val="80000"/>
                      </a:schemeClr>
                    </a:solidFill>
                  </a:tcPr>
                </a:tc>
                <a:extLst>
                  <a:ext uri="{0D108BD9-81ED-4DB2-BD59-A6C34878D82A}">
                    <a16:rowId xmlns:a16="http://schemas.microsoft.com/office/drawing/2014/main" val="1882830404"/>
                  </a:ext>
                </a:extLst>
              </a:tr>
              <a:tr h="711321">
                <a:tc vMerge="1">
                  <a:txBody>
                    <a:bodyPr/>
                    <a:lstStyle/>
                    <a:p>
                      <a:endParaRPr lang="en-US" dirty="0"/>
                    </a:p>
                  </a:txBody>
                  <a:tcPr/>
                </a:tc>
                <a:tc>
                  <a:txBody>
                    <a:bodyPr/>
                    <a:lstStyle/>
                    <a:p>
                      <a:pPr algn="r"/>
                      <a:r>
                        <a:rPr lang="en-US" sz="2400" dirty="0"/>
                        <a:t>Not cat</a:t>
                      </a:r>
                    </a:p>
                  </a:txBody>
                  <a:tcPr anchor="ctr">
                    <a:solidFill>
                      <a:schemeClr val="bg2">
                        <a:lumMod val="95000"/>
                      </a:schemeClr>
                    </a:solidFill>
                  </a:tcPr>
                </a:tc>
                <a:tc>
                  <a:txBody>
                    <a:bodyPr/>
                    <a:lstStyle/>
                    <a:p>
                      <a:pPr algn="ctr"/>
                      <a:r>
                        <a:rPr lang="en-US" sz="2800" dirty="0"/>
                        <a:t>FN:69</a:t>
                      </a:r>
                    </a:p>
                  </a:txBody>
                  <a:tcPr anchor="ctr">
                    <a:solidFill>
                      <a:schemeClr val="accent6">
                        <a:lumMod val="20000"/>
                        <a:lumOff val="80000"/>
                      </a:schemeClr>
                    </a:solidFill>
                  </a:tcPr>
                </a:tc>
                <a:tc>
                  <a:txBody>
                    <a:bodyPr/>
                    <a:lstStyle/>
                    <a:p>
                      <a:pPr algn="ctr"/>
                      <a:r>
                        <a:rPr lang="en-US" sz="2800" dirty="0"/>
                        <a:t>TN:42</a:t>
                      </a:r>
                    </a:p>
                  </a:txBody>
                  <a:tcPr anchor="ctr">
                    <a:solidFill>
                      <a:schemeClr val="accent3"/>
                    </a:solidFill>
                  </a:tcPr>
                </a:tc>
                <a:extLst>
                  <a:ext uri="{0D108BD9-81ED-4DB2-BD59-A6C34878D82A}">
                    <a16:rowId xmlns:a16="http://schemas.microsoft.com/office/drawing/2014/main" val="1740835294"/>
                  </a:ext>
                </a:extLst>
              </a:tr>
            </a:tbl>
          </a:graphicData>
        </a:graphic>
      </p:graphicFrame>
      <p:sp>
        <p:nvSpPr>
          <p:cNvPr id="6" name="TextBox 5"/>
          <p:cNvSpPr txBox="1"/>
          <p:nvPr/>
        </p:nvSpPr>
        <p:spPr>
          <a:xfrm>
            <a:off x="5912056" y="1601693"/>
            <a:ext cx="5811206" cy="830997"/>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Sensitivity:</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What percentage of cats were correctly identified?</a:t>
            </a:r>
          </a:p>
        </p:txBody>
      </p:sp>
      <mc:AlternateContent xmlns:mc="http://schemas.openxmlformats.org/markup-compatibility/2006" xmlns:a14="http://schemas.microsoft.com/office/drawing/2010/main">
        <mc:Choice Requires="a14">
          <p:sp>
            <p:nvSpPr>
              <p:cNvPr id="7" name="TextBox 6"/>
              <p:cNvSpPr txBox="1"/>
              <p:nvPr/>
            </p:nvSpPr>
            <p:spPr>
              <a:xfrm>
                <a:off x="6060830" y="2653894"/>
                <a:ext cx="3723776" cy="813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sensitivity</m:t>
                      </m:r>
                      <m: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 </m:t>
                      </m:r>
                      <m:r>
                        <a:rPr lang="en-US" sz="2800" i="1" smtClean="0">
                          <a:latin typeface="Cambria Math" panose="02040503050406030204" pitchFamily="18" charset="0"/>
                          <a:ea typeface="Amazon Ember Light" panose="020B0403020204020204" pitchFamily="34" charset="0"/>
                          <a:cs typeface="Amazon Ember Light" panose="020B0403020204020204" pitchFamily="34" charset="0"/>
                        </a:rPr>
                        <m:t>=</m:t>
                      </m:r>
                      <m:r>
                        <a:rPr lang="en-US" sz="2800" b="0" i="1" smtClean="0">
                          <a:latin typeface="Cambria Math" panose="02040503050406030204" pitchFamily="18" charset="0"/>
                          <a:ea typeface="Amazon Ember Light" panose="020B0403020204020204" pitchFamily="34" charset="0"/>
                          <a:cs typeface="Amazon Ember Light" panose="020B0403020204020204" pitchFamily="34" charset="0"/>
                        </a:rPr>
                        <m:t> </m:t>
                      </m:r>
                      <m:f>
                        <m:fPr>
                          <m:ctrlPr>
                            <a:rPr lang="en-US" sz="2800" i="1" smtClean="0">
                              <a:latin typeface="Cambria Math" panose="02040503050406030204" pitchFamily="18" charset="0"/>
                              <a:ea typeface="Amazon Ember Light" panose="020B0403020204020204" pitchFamily="34" charset="0"/>
                              <a:cs typeface="Amazon Ember Light" panose="020B0403020204020204" pitchFamily="34" charset="0"/>
                            </a:rPr>
                          </m:ctrlPr>
                        </m:fPr>
                        <m:num>
                          <m:r>
                            <m:rPr>
                              <m:sty m:val="p"/>
                            </m:rP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TP</m:t>
                          </m:r>
                        </m:num>
                        <m:den>
                          <m: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 </m:t>
                          </m:r>
                          <m:r>
                            <m:rPr>
                              <m:sty m:val="p"/>
                            </m:rP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TP</m:t>
                          </m:r>
                          <m:r>
                            <a:rPr lang="en-US" sz="2800" b="0" i="1" smtClean="0">
                              <a:latin typeface="Cambria Math" panose="02040503050406030204" pitchFamily="18" charset="0"/>
                              <a:ea typeface="Amazon Ember Light" panose="020B0403020204020204" pitchFamily="34" charset="0"/>
                              <a:cs typeface="Amazon Ember Light" panose="020B0403020204020204" pitchFamily="34" charset="0"/>
                            </a:rPr>
                            <m:t>+</m:t>
                          </m:r>
                          <m:r>
                            <m:rPr>
                              <m:sty m:val="p"/>
                            </m:rP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FN</m:t>
                          </m:r>
                          <m: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 </m:t>
                          </m:r>
                        </m:den>
                      </m:f>
                    </m:oMath>
                  </m:oMathPara>
                </a14:m>
                <a:endParaRPr lang="en-US" sz="2800" dirty="0">
                  <a:ea typeface="Amazon Ember Light" panose="020B0403020204020204" pitchFamily="34" charset="0"/>
                  <a:cs typeface="Amazon Ember Light" panose="020B0403020204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60830" y="2653894"/>
                <a:ext cx="3723776" cy="81381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96000" y="3850193"/>
                <a:ext cx="5676961" cy="627608"/>
              </a:xfrm>
              <a:prstGeom prst="rect">
                <a:avLst/>
              </a:prstGeom>
              <a:noFill/>
            </p:spPr>
            <p:txBody>
              <a:bodyPr wrap="square" lIns="0" tIns="0" rIns="0" bIns="0" rtlCol="0">
                <a:spAutoFit/>
              </a:bodyPr>
              <a:lstStyle/>
              <a:p>
                <a14:m>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cs typeface="Amazon Ember Light" panose="020B0403020204020204" pitchFamily="34" charset="0"/>
                      </a:rPr>
                      <m:t>sensitivity</m:t>
                    </m:r>
                    <m:r>
                      <a:rPr lang="en-US" sz="2800" b="0" i="1" smtClean="0">
                        <a:latin typeface="Cambria Math" panose="02040503050406030204" pitchFamily="18" charset="0"/>
                        <a:ea typeface="Cambria Math" panose="02040503050406030204" pitchFamily="18" charset="0"/>
                        <a:cs typeface="Amazon Ember Light" panose="020B0403020204020204" pitchFamily="34" charset="0"/>
                      </a:rPr>
                      <m:t> </m:t>
                    </m:r>
                    <m:r>
                      <a:rPr lang="en-US" sz="2800" i="1" smtClean="0">
                        <a:latin typeface="Cambria Math" panose="02040503050406030204" pitchFamily="18" charset="0"/>
                        <a:ea typeface="Cambria Math" panose="02040503050406030204" pitchFamily="18" charset="0"/>
                        <a:cs typeface="Amazon Ember Light" panose="020B0403020204020204" pitchFamily="34" charset="0"/>
                      </a:rPr>
                      <m:t>=</m:t>
                    </m:r>
                    <m:r>
                      <a:rPr lang="en-US" sz="2800" b="0" i="1" smtClean="0">
                        <a:latin typeface="Cambria Math" panose="02040503050406030204" pitchFamily="18" charset="0"/>
                        <a:ea typeface="Cambria Math" panose="02040503050406030204" pitchFamily="18" charset="0"/>
                        <a:cs typeface="Amazon Ember Light" panose="020B0403020204020204" pitchFamily="34" charset="0"/>
                      </a:rPr>
                      <m:t> </m:t>
                    </m:r>
                    <m:f>
                      <m:fPr>
                        <m:ctrlPr>
                          <a:rPr lang="en-US" sz="2800" i="1" smtClean="0">
                            <a:latin typeface="Cambria Math" panose="02040503050406030204" pitchFamily="18" charset="0"/>
                            <a:ea typeface="Cambria Math" panose="02040503050406030204" pitchFamily="18" charset="0"/>
                            <a:cs typeface="Amazon Ember Light" panose="020B0403020204020204" pitchFamily="34" charset="0"/>
                          </a:rPr>
                        </m:ctrlPr>
                      </m:fPr>
                      <m:num>
                        <m:r>
                          <a:rPr lang="en-US" sz="2800" b="0" i="1" smtClean="0">
                            <a:latin typeface="Cambria Math" panose="02040503050406030204" pitchFamily="18" charset="0"/>
                            <a:ea typeface="Cambria Math" panose="02040503050406030204" pitchFamily="18" charset="0"/>
                            <a:cs typeface="Amazon Ember Light" panose="020B0403020204020204" pitchFamily="34" charset="0"/>
                          </a:rPr>
                          <m:t>107</m:t>
                        </m:r>
                      </m:num>
                      <m:den>
                        <m:r>
                          <a:rPr lang="en-US" sz="2800" b="0" i="1" smtClean="0">
                            <a:latin typeface="Cambria Math" panose="02040503050406030204" pitchFamily="18" charset="0"/>
                            <a:ea typeface="Cambria Math" panose="02040503050406030204" pitchFamily="18" charset="0"/>
                            <a:cs typeface="Amazon Ember Light" panose="020B0403020204020204" pitchFamily="34" charset="0"/>
                          </a:rPr>
                          <m:t> 107+69 </m:t>
                        </m:r>
                      </m:den>
                    </m:f>
                    <m:r>
                      <a:rPr lang="en-US" sz="2800" b="0" i="1" smtClean="0">
                        <a:latin typeface="Cambria Math" panose="02040503050406030204" pitchFamily="18" charset="0"/>
                        <a:ea typeface="Cambria Math" panose="02040503050406030204" pitchFamily="18" charset="0"/>
                        <a:cs typeface="Amazon Ember Light" panose="020B0403020204020204" pitchFamily="34" charset="0"/>
                      </a:rPr>
                      <m:t> </m:t>
                    </m:r>
                    <m:r>
                      <a:rPr lang="en-US" sz="2800" i="1" smtClean="0">
                        <a:latin typeface="Cambria Math" panose="02040503050406030204" pitchFamily="18" charset="0"/>
                        <a:ea typeface="Cambria Math" panose="02040503050406030204" pitchFamily="18" charset="0"/>
                        <a:cs typeface="Amazon Ember Light" panose="020B0403020204020204" pitchFamily="34" charset="0"/>
                      </a:rPr>
                      <m:t>=</m:t>
                    </m:r>
                  </m:oMath>
                </a14:m>
                <a:r>
                  <a:rPr lang="en-US" sz="2800" dirty="0">
                    <a:ea typeface="Cambria Math" panose="02040503050406030204" pitchFamily="18" charset="0"/>
                    <a:cs typeface="Amazon Ember Light" panose="020B0403020204020204" pitchFamily="34" charset="0"/>
                  </a:rPr>
                  <a:t>  </a:t>
                </a:r>
                <a:r>
                  <a:rPr lang="en-US" sz="2800" dirty="0">
                    <a:latin typeface="Cambria Math" panose="02040503050406030204" pitchFamily="18" charset="0"/>
                    <a:ea typeface="Cambria Math" panose="02040503050406030204" pitchFamily="18" charset="0"/>
                    <a:cs typeface="Amazon Ember Light" panose="020B0403020204020204" pitchFamily="34" charset="0"/>
                  </a:rPr>
                  <a:t>0.6079</a:t>
                </a:r>
              </a:p>
            </p:txBody>
          </p:sp>
        </mc:Choice>
        <mc:Fallback xmlns="">
          <p:sp>
            <p:nvSpPr>
              <p:cNvPr id="11" name="TextBox 10"/>
              <p:cNvSpPr txBox="1">
                <a:spLocks noRot="1" noChangeAspect="1" noMove="1" noResize="1" noEditPoints="1" noAdjustHandles="1" noChangeArrowheads="1" noChangeShapeType="1" noTextEdit="1"/>
              </p:cNvSpPr>
              <p:nvPr/>
            </p:nvSpPr>
            <p:spPr>
              <a:xfrm>
                <a:off x="6096000" y="3850193"/>
                <a:ext cx="5676961" cy="627608"/>
              </a:xfrm>
              <a:prstGeom prst="rect">
                <a:avLst/>
              </a:prstGeom>
              <a:blipFill>
                <a:blip r:embed="rId5"/>
                <a:stretch>
                  <a:fillRect t="-4854" b="-14563"/>
                </a:stretch>
              </a:blipFill>
            </p:spPr>
            <p:txBody>
              <a:bodyPr/>
              <a:lstStyle/>
              <a:p>
                <a:r>
                  <a:rPr lang="en-US">
                    <a:noFill/>
                  </a:rPr>
                  <a:t> </a:t>
                </a:r>
              </a:p>
            </p:txBody>
          </p:sp>
        </mc:Fallback>
      </mc:AlternateContent>
      <p:sp>
        <p:nvSpPr>
          <p:cNvPr id="8" name="TextBox 7"/>
          <p:cNvSpPr txBox="1"/>
          <p:nvPr/>
        </p:nvSpPr>
        <p:spPr>
          <a:xfrm>
            <a:off x="5947323" y="4877872"/>
            <a:ext cx="5745484" cy="523220"/>
          </a:xfrm>
          <a:prstGeom prst="rect">
            <a:avLst/>
          </a:prstGeom>
          <a:noFill/>
        </p:spPr>
        <p:txBody>
          <a:bodyPr wrap="none" rtlCol="0">
            <a:spAutoFit/>
          </a:bodyPr>
          <a:lstStyle/>
          <a:p>
            <a:r>
              <a:rPr lang="en-US" sz="2800" dirty="0">
                <a:latin typeface="Amazon Ember" panose="02000000000000000000" pitchFamily="2" charset="0"/>
                <a:ea typeface="Amazon Ember" panose="02000000000000000000" pitchFamily="2" charset="0"/>
                <a:cs typeface="Amazon Ember Light" panose="020B0403020204020204" pitchFamily="34" charset="0"/>
              </a:rPr>
              <a:t>60%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of cats were identified as cats.</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103</a:t>
            </a:fld>
            <a:endParaRPr lang="en-US" dirty="0"/>
          </a:p>
        </p:txBody>
      </p:sp>
    </p:spTree>
    <p:custDataLst>
      <p:tags r:id="rId1"/>
    </p:custDataLst>
    <p:extLst>
      <p:ext uri="{BB962C8B-B14F-4D97-AF65-F5344CB8AC3E}">
        <p14:creationId xmlns:p14="http://schemas.microsoft.com/office/powerpoint/2010/main" val="2736440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Specificity</a:t>
            </a:r>
          </a:p>
        </p:txBody>
      </p:sp>
      <p:graphicFrame>
        <p:nvGraphicFramePr>
          <p:cNvPr id="5" name="Table 4"/>
          <p:cNvGraphicFramePr>
            <a:graphicFrameLocks noGrp="1"/>
          </p:cNvGraphicFramePr>
          <p:nvPr>
            <p:extLst/>
          </p:nvPr>
        </p:nvGraphicFramePr>
        <p:xfrm>
          <a:off x="662547" y="2466064"/>
          <a:ext cx="4855722" cy="2845284"/>
        </p:xfrm>
        <a:graphic>
          <a:graphicData uri="http://schemas.openxmlformats.org/drawingml/2006/table">
            <a:tbl>
              <a:tblPr firstRow="1">
                <a:tableStyleId>{2D5ABB26-0587-4C30-8999-92F81FD0307C}</a:tableStyleId>
              </a:tblPr>
              <a:tblGrid>
                <a:gridCol w="260169">
                  <a:extLst>
                    <a:ext uri="{9D8B030D-6E8A-4147-A177-3AD203B41FA5}">
                      <a16:colId xmlns:a16="http://schemas.microsoft.com/office/drawing/2014/main" val="3398414207"/>
                    </a:ext>
                  </a:extLst>
                </a:gridCol>
                <a:gridCol w="1669473">
                  <a:extLst>
                    <a:ext uri="{9D8B030D-6E8A-4147-A177-3AD203B41FA5}">
                      <a16:colId xmlns:a16="http://schemas.microsoft.com/office/drawing/2014/main" val="2430793229"/>
                    </a:ext>
                  </a:extLst>
                </a:gridCol>
                <a:gridCol w="1463040">
                  <a:extLst>
                    <a:ext uri="{9D8B030D-6E8A-4147-A177-3AD203B41FA5}">
                      <a16:colId xmlns:a16="http://schemas.microsoft.com/office/drawing/2014/main" val="3207048615"/>
                    </a:ext>
                  </a:extLst>
                </a:gridCol>
                <a:gridCol w="1463040">
                  <a:extLst>
                    <a:ext uri="{9D8B030D-6E8A-4147-A177-3AD203B41FA5}">
                      <a16:colId xmlns:a16="http://schemas.microsoft.com/office/drawing/2014/main" val="3333183034"/>
                    </a:ext>
                  </a:extLst>
                </a:gridCol>
              </a:tblGrid>
              <a:tr h="711321">
                <a:tc>
                  <a:txBody>
                    <a:bodyPr/>
                    <a:lstStyle/>
                    <a:p>
                      <a:pPr algn="ct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gridSpan="2">
                  <a:txBody>
                    <a:bodyPr/>
                    <a:lstStyle/>
                    <a:p>
                      <a:pPr algn="ctr"/>
                      <a:r>
                        <a:rPr lang="en-US" sz="2400" dirty="0"/>
                        <a:t>Actual</a:t>
                      </a:r>
                    </a:p>
                  </a:txBody>
                  <a:tcPr anchor="b">
                    <a:solidFill>
                      <a:schemeClr val="bg2">
                        <a:lumMod val="95000"/>
                      </a:schemeClr>
                    </a:solidFill>
                  </a:tcPr>
                </a:tc>
                <a:tc hMerge="1">
                  <a:txBody>
                    <a:bodyPr/>
                    <a:lstStyle/>
                    <a:p>
                      <a:pPr algn="ctr"/>
                      <a:endParaRPr lang="en-US" sz="2400" dirty="0"/>
                    </a:p>
                  </a:txBody>
                  <a:tcPr anchor="ctr"/>
                </a:tc>
                <a:extLst>
                  <a:ext uri="{0D108BD9-81ED-4DB2-BD59-A6C34878D82A}">
                    <a16:rowId xmlns:a16="http://schemas.microsoft.com/office/drawing/2014/main" val="3449222574"/>
                  </a:ext>
                </a:extLst>
              </a:tr>
              <a:tr h="711321">
                <a:tc rowSpan="3">
                  <a:txBody>
                    <a:bodyPr/>
                    <a:lstStyle/>
                    <a:p>
                      <a:pPr algn="ctr"/>
                      <a:r>
                        <a:rPr lang="en-US" sz="2400" dirty="0"/>
                        <a:t>Predicted</a:t>
                      </a: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a:txBody>
                    <a:bodyPr/>
                    <a:lstStyle/>
                    <a:p>
                      <a:pPr algn="ctr"/>
                      <a:r>
                        <a:rPr lang="en-US" sz="2400" dirty="0"/>
                        <a:t>Cat</a:t>
                      </a:r>
                    </a:p>
                  </a:txBody>
                  <a:tcPr anchor="ctr">
                    <a:solidFill>
                      <a:schemeClr val="bg2">
                        <a:lumMod val="95000"/>
                      </a:schemeClr>
                    </a:solidFill>
                  </a:tcPr>
                </a:tc>
                <a:tc>
                  <a:txBody>
                    <a:bodyPr/>
                    <a:lstStyle/>
                    <a:p>
                      <a:pPr algn="ctr"/>
                      <a:r>
                        <a:rPr lang="en-US" sz="2400" dirty="0"/>
                        <a:t>Not cat</a:t>
                      </a:r>
                    </a:p>
                  </a:txBody>
                  <a:tcPr anchor="ctr">
                    <a:solidFill>
                      <a:schemeClr val="bg2">
                        <a:lumMod val="95000"/>
                      </a:schemeClr>
                    </a:solidFill>
                  </a:tcPr>
                </a:tc>
                <a:extLst>
                  <a:ext uri="{0D108BD9-81ED-4DB2-BD59-A6C34878D82A}">
                    <a16:rowId xmlns:a16="http://schemas.microsoft.com/office/drawing/2014/main" val="1914958023"/>
                  </a:ext>
                </a:extLst>
              </a:tr>
              <a:tr h="711321">
                <a:tc vMerge="1">
                  <a:txBody>
                    <a:bodyPr/>
                    <a:lstStyle/>
                    <a:p>
                      <a:endParaRPr lang="en-US" dirty="0"/>
                    </a:p>
                  </a:txBody>
                  <a:tcPr/>
                </a:tc>
                <a:tc>
                  <a:txBody>
                    <a:bodyPr/>
                    <a:lstStyle/>
                    <a:p>
                      <a:pPr algn="r"/>
                      <a:r>
                        <a:rPr lang="en-US" sz="2400" dirty="0"/>
                        <a:t>Cat</a:t>
                      </a:r>
                    </a:p>
                  </a:txBody>
                  <a:tcPr anchor="ctr">
                    <a:solidFill>
                      <a:schemeClr val="bg2">
                        <a:lumMod val="95000"/>
                      </a:schemeClr>
                    </a:solidFill>
                  </a:tcPr>
                </a:tc>
                <a:tc>
                  <a:txBody>
                    <a:bodyPr/>
                    <a:lstStyle/>
                    <a:p>
                      <a:pPr algn="ctr"/>
                      <a:r>
                        <a:rPr lang="en-US" sz="2800" dirty="0"/>
                        <a:t>TP:107</a:t>
                      </a:r>
                    </a:p>
                  </a:txBody>
                  <a:tcPr anchor="ctr">
                    <a:solidFill>
                      <a:schemeClr val="accent3"/>
                    </a:solidFill>
                  </a:tcPr>
                </a:tc>
                <a:tc>
                  <a:txBody>
                    <a:bodyPr/>
                    <a:lstStyle/>
                    <a:p>
                      <a:pPr algn="ctr"/>
                      <a:r>
                        <a:rPr lang="en-US" sz="2800" dirty="0"/>
                        <a:t>FP:23</a:t>
                      </a:r>
                    </a:p>
                  </a:txBody>
                  <a:tcPr anchor="ctr">
                    <a:solidFill>
                      <a:schemeClr val="accent6">
                        <a:lumMod val="20000"/>
                        <a:lumOff val="80000"/>
                      </a:schemeClr>
                    </a:solidFill>
                  </a:tcPr>
                </a:tc>
                <a:extLst>
                  <a:ext uri="{0D108BD9-81ED-4DB2-BD59-A6C34878D82A}">
                    <a16:rowId xmlns:a16="http://schemas.microsoft.com/office/drawing/2014/main" val="1882830404"/>
                  </a:ext>
                </a:extLst>
              </a:tr>
              <a:tr h="711321">
                <a:tc vMerge="1">
                  <a:txBody>
                    <a:bodyPr/>
                    <a:lstStyle/>
                    <a:p>
                      <a:endParaRPr lang="en-US" dirty="0"/>
                    </a:p>
                  </a:txBody>
                  <a:tcPr/>
                </a:tc>
                <a:tc>
                  <a:txBody>
                    <a:bodyPr/>
                    <a:lstStyle/>
                    <a:p>
                      <a:pPr algn="r"/>
                      <a:r>
                        <a:rPr lang="en-US" sz="2400" dirty="0"/>
                        <a:t>Not cat</a:t>
                      </a:r>
                    </a:p>
                  </a:txBody>
                  <a:tcPr anchor="ctr">
                    <a:solidFill>
                      <a:schemeClr val="bg2">
                        <a:lumMod val="95000"/>
                      </a:schemeClr>
                    </a:solidFill>
                  </a:tcPr>
                </a:tc>
                <a:tc>
                  <a:txBody>
                    <a:bodyPr/>
                    <a:lstStyle/>
                    <a:p>
                      <a:pPr algn="ctr"/>
                      <a:r>
                        <a:rPr lang="en-US" sz="2800" dirty="0"/>
                        <a:t>FN:69</a:t>
                      </a:r>
                    </a:p>
                  </a:txBody>
                  <a:tcPr anchor="ctr">
                    <a:solidFill>
                      <a:schemeClr val="accent6">
                        <a:lumMod val="20000"/>
                        <a:lumOff val="80000"/>
                      </a:schemeClr>
                    </a:solidFill>
                  </a:tcPr>
                </a:tc>
                <a:tc>
                  <a:txBody>
                    <a:bodyPr/>
                    <a:lstStyle/>
                    <a:p>
                      <a:pPr algn="ctr"/>
                      <a:r>
                        <a:rPr lang="en-US" sz="2800" dirty="0"/>
                        <a:t>TN:42</a:t>
                      </a:r>
                    </a:p>
                  </a:txBody>
                  <a:tcPr anchor="ctr">
                    <a:solidFill>
                      <a:schemeClr val="accent3"/>
                    </a:solidFill>
                  </a:tcPr>
                </a:tc>
                <a:extLst>
                  <a:ext uri="{0D108BD9-81ED-4DB2-BD59-A6C34878D82A}">
                    <a16:rowId xmlns:a16="http://schemas.microsoft.com/office/drawing/2014/main" val="1740835294"/>
                  </a:ext>
                </a:extLst>
              </a:tr>
            </a:tbl>
          </a:graphicData>
        </a:graphic>
      </p:graphicFrame>
      <p:sp>
        <p:nvSpPr>
          <p:cNvPr id="6" name="TextBox 5"/>
          <p:cNvSpPr txBox="1"/>
          <p:nvPr/>
        </p:nvSpPr>
        <p:spPr>
          <a:xfrm>
            <a:off x="5912056" y="1601693"/>
            <a:ext cx="6280887" cy="830997"/>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Specificity:</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What percentage of </a:t>
            </a:r>
            <a:r>
              <a:rPr lang="en-US" sz="2000" b="1" i="1" dirty="0">
                <a:latin typeface="Amazon Ember" panose="02000000000000000000" pitchFamily="2" charset="0"/>
                <a:ea typeface="Amazon Ember" panose="02000000000000000000" pitchFamily="2" charset="0"/>
                <a:cs typeface="Amazon Ember Light" panose="020B0403020204020204" pitchFamily="34" charset="0"/>
              </a:rPr>
              <a:t>not</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cats were correctly identified?</a:t>
            </a:r>
          </a:p>
        </p:txBody>
      </p:sp>
      <mc:AlternateContent xmlns:mc="http://schemas.openxmlformats.org/markup-compatibility/2006" xmlns:a14="http://schemas.microsoft.com/office/drawing/2010/main">
        <mc:Choice Requires="a14">
          <p:sp>
            <p:nvSpPr>
              <p:cNvPr id="7" name="TextBox 6"/>
              <p:cNvSpPr txBox="1"/>
              <p:nvPr/>
            </p:nvSpPr>
            <p:spPr>
              <a:xfrm>
                <a:off x="6060830" y="2636309"/>
                <a:ext cx="3699731" cy="813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specificity</m:t>
                      </m:r>
                      <m: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 </m:t>
                      </m:r>
                      <m:r>
                        <a:rPr lang="en-US" sz="2800" i="1" smtClean="0">
                          <a:latin typeface="Cambria Math" panose="02040503050406030204" pitchFamily="18" charset="0"/>
                          <a:ea typeface="Amazon Ember Light" panose="020B0403020204020204" pitchFamily="34" charset="0"/>
                          <a:cs typeface="Amazon Ember Light" panose="020B0403020204020204" pitchFamily="34" charset="0"/>
                        </a:rPr>
                        <m:t>=</m:t>
                      </m:r>
                      <m:r>
                        <a:rPr lang="en-US" sz="2800" b="0" i="1" smtClean="0">
                          <a:latin typeface="Cambria Math" panose="02040503050406030204" pitchFamily="18" charset="0"/>
                          <a:ea typeface="Amazon Ember Light" panose="020B0403020204020204" pitchFamily="34" charset="0"/>
                          <a:cs typeface="Amazon Ember Light" panose="020B0403020204020204" pitchFamily="34" charset="0"/>
                        </a:rPr>
                        <m:t> </m:t>
                      </m:r>
                      <m:f>
                        <m:fPr>
                          <m:ctrlPr>
                            <a:rPr lang="en-US" sz="2800" i="1" smtClean="0">
                              <a:latin typeface="Cambria Math" panose="02040503050406030204" pitchFamily="18" charset="0"/>
                              <a:ea typeface="Amazon Ember Light" panose="020B0403020204020204" pitchFamily="34" charset="0"/>
                              <a:cs typeface="Amazon Ember Light" panose="020B0403020204020204" pitchFamily="34" charset="0"/>
                            </a:rPr>
                          </m:ctrlPr>
                        </m:fPr>
                        <m:num>
                          <m:r>
                            <m:rPr>
                              <m:sty m:val="p"/>
                            </m:rP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TN</m:t>
                          </m:r>
                        </m:num>
                        <m:den>
                          <m:r>
                            <a:rPr lang="en-US" sz="2800" b="0" i="1" smtClean="0">
                              <a:latin typeface="Cambria Math" panose="02040503050406030204" pitchFamily="18" charset="0"/>
                              <a:ea typeface="Amazon Ember Light" panose="020B0403020204020204" pitchFamily="34" charset="0"/>
                              <a:cs typeface="Amazon Ember Light" panose="020B0403020204020204" pitchFamily="34" charset="0"/>
                            </a:rPr>
                            <m:t> </m:t>
                          </m:r>
                          <m:r>
                            <m:rPr>
                              <m:sty m:val="p"/>
                            </m:rP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TN</m:t>
                          </m:r>
                          <m:r>
                            <a:rPr lang="en-US" sz="2800" b="0" i="1" smtClean="0">
                              <a:latin typeface="Cambria Math" panose="02040503050406030204" pitchFamily="18" charset="0"/>
                              <a:ea typeface="Amazon Ember Light" panose="020B0403020204020204" pitchFamily="34" charset="0"/>
                              <a:cs typeface="Amazon Ember Light" panose="020B0403020204020204" pitchFamily="34" charset="0"/>
                            </a:rPr>
                            <m:t>+</m:t>
                          </m:r>
                          <m:r>
                            <m:rPr>
                              <m:sty m:val="p"/>
                            </m:rP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FP</m:t>
                          </m:r>
                          <m: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 </m:t>
                          </m:r>
                        </m:den>
                      </m:f>
                    </m:oMath>
                  </m:oMathPara>
                </a14:m>
                <a:endParaRPr lang="en-US" sz="2800" dirty="0">
                  <a:ea typeface="Amazon Ember Light" panose="020B0403020204020204" pitchFamily="34" charset="0"/>
                  <a:cs typeface="Amazon Ember Light" panose="020B0403020204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60830" y="2636309"/>
                <a:ext cx="3699731" cy="81381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96000" y="3850193"/>
                <a:ext cx="5676961" cy="627608"/>
              </a:xfrm>
              <a:prstGeom prst="rect">
                <a:avLst/>
              </a:prstGeom>
              <a:noFill/>
            </p:spPr>
            <p:txBody>
              <a:bodyPr wrap="square" lIns="0" tIns="0" rIns="0" bIns="0" rtlCol="0">
                <a:spAutoFit/>
              </a:bodyPr>
              <a:lstStyle/>
              <a:p>
                <a14:m>
                  <m:oMath xmlns:m="http://schemas.openxmlformats.org/officeDocument/2006/math">
                    <m:r>
                      <m:rPr>
                        <m:sty m:val="p"/>
                      </m:rPr>
                      <a:rPr lang="en-US" sz="2800" smtClean="0">
                        <a:latin typeface="Cambria Math" panose="02040503050406030204" pitchFamily="18" charset="0"/>
                        <a:ea typeface="Amazon Ember Light" panose="020B0403020204020204" pitchFamily="34" charset="0"/>
                        <a:cs typeface="Amazon Ember Light" panose="020B0403020204020204" pitchFamily="34" charset="0"/>
                      </a:rPr>
                      <m:t>specificity</m:t>
                    </m:r>
                    <m:r>
                      <a:rPr lang="en-US" sz="2800" b="0" i="0" smtClean="0">
                        <a:latin typeface="Cambria Math" panose="02040503050406030204" pitchFamily="18" charset="0"/>
                        <a:ea typeface="Amazon Ember Light" panose="020B0403020204020204" pitchFamily="34" charset="0"/>
                        <a:cs typeface="Amazon Ember Light" panose="020B0403020204020204" pitchFamily="34" charset="0"/>
                      </a:rPr>
                      <m:t> </m:t>
                    </m:r>
                    <m:r>
                      <a:rPr lang="en-US" sz="2800" i="1" smtClean="0">
                        <a:latin typeface="Cambria Math" panose="02040503050406030204" pitchFamily="18" charset="0"/>
                        <a:ea typeface="Cambria Math" panose="02040503050406030204" pitchFamily="18" charset="0"/>
                        <a:cs typeface="Amazon Ember Light" panose="020B0403020204020204" pitchFamily="34" charset="0"/>
                      </a:rPr>
                      <m:t>=</m:t>
                    </m:r>
                    <m:r>
                      <a:rPr lang="en-US" sz="2800" b="0" i="1" smtClean="0">
                        <a:latin typeface="Cambria Math" panose="02040503050406030204" pitchFamily="18" charset="0"/>
                        <a:ea typeface="Cambria Math" panose="02040503050406030204" pitchFamily="18" charset="0"/>
                        <a:cs typeface="Amazon Ember Light" panose="020B0403020204020204" pitchFamily="34" charset="0"/>
                      </a:rPr>
                      <m:t> </m:t>
                    </m:r>
                    <m:f>
                      <m:fPr>
                        <m:ctrlPr>
                          <a:rPr lang="en-US" sz="2800" i="1" smtClean="0">
                            <a:latin typeface="Cambria Math" panose="02040503050406030204" pitchFamily="18" charset="0"/>
                            <a:ea typeface="Cambria Math" panose="02040503050406030204" pitchFamily="18" charset="0"/>
                            <a:cs typeface="Amazon Ember Light" panose="020B0403020204020204" pitchFamily="34" charset="0"/>
                          </a:rPr>
                        </m:ctrlPr>
                      </m:fPr>
                      <m:num>
                        <m:r>
                          <a:rPr lang="en-US" sz="2800" b="0" i="1" smtClean="0">
                            <a:latin typeface="Cambria Math" panose="02040503050406030204" pitchFamily="18" charset="0"/>
                            <a:ea typeface="Cambria Math" panose="02040503050406030204" pitchFamily="18" charset="0"/>
                            <a:cs typeface="Amazon Ember Light" panose="020B0403020204020204" pitchFamily="34" charset="0"/>
                          </a:rPr>
                          <m:t>42</m:t>
                        </m:r>
                      </m:num>
                      <m:den>
                        <m:r>
                          <a:rPr lang="en-US" sz="2800" b="0" i="1" smtClean="0">
                            <a:latin typeface="Cambria Math" panose="02040503050406030204" pitchFamily="18" charset="0"/>
                            <a:ea typeface="Cambria Math" panose="02040503050406030204" pitchFamily="18" charset="0"/>
                            <a:cs typeface="Amazon Ember Light" panose="020B0403020204020204" pitchFamily="34" charset="0"/>
                          </a:rPr>
                          <m:t> 42+23 </m:t>
                        </m:r>
                      </m:den>
                    </m:f>
                    <m:r>
                      <a:rPr lang="en-US" sz="2800" b="0" i="1" smtClean="0">
                        <a:latin typeface="Cambria Math" panose="02040503050406030204" pitchFamily="18" charset="0"/>
                        <a:ea typeface="Cambria Math" panose="02040503050406030204" pitchFamily="18" charset="0"/>
                        <a:cs typeface="Amazon Ember Light" panose="020B0403020204020204" pitchFamily="34" charset="0"/>
                      </a:rPr>
                      <m:t> </m:t>
                    </m:r>
                    <m:r>
                      <a:rPr lang="en-US" sz="2800" i="1" smtClean="0">
                        <a:latin typeface="Cambria Math" panose="02040503050406030204" pitchFamily="18" charset="0"/>
                        <a:ea typeface="Cambria Math" panose="02040503050406030204" pitchFamily="18" charset="0"/>
                        <a:cs typeface="Amazon Ember Light" panose="020B0403020204020204" pitchFamily="34" charset="0"/>
                      </a:rPr>
                      <m:t>=</m:t>
                    </m:r>
                  </m:oMath>
                </a14:m>
                <a:r>
                  <a:rPr lang="en-US" sz="2800" dirty="0">
                    <a:ea typeface="Cambria Math" panose="02040503050406030204" pitchFamily="18" charset="0"/>
                    <a:cs typeface="Amazon Ember Light" panose="020B0403020204020204" pitchFamily="34" charset="0"/>
                  </a:rPr>
                  <a:t>  </a:t>
                </a:r>
                <a:r>
                  <a:rPr lang="en-US" sz="2800" dirty="0">
                    <a:latin typeface="Cambria Math" panose="02040503050406030204" pitchFamily="18" charset="0"/>
                    <a:ea typeface="Cambria Math" panose="02040503050406030204" pitchFamily="18" charset="0"/>
                    <a:cs typeface="Amazon Ember Light" panose="020B0403020204020204" pitchFamily="34" charset="0"/>
                  </a:rPr>
                  <a:t>0.6461</a:t>
                </a:r>
              </a:p>
            </p:txBody>
          </p:sp>
        </mc:Choice>
        <mc:Fallback xmlns="">
          <p:sp>
            <p:nvSpPr>
              <p:cNvPr id="11" name="TextBox 10"/>
              <p:cNvSpPr txBox="1">
                <a:spLocks noRot="1" noChangeAspect="1" noMove="1" noResize="1" noEditPoints="1" noAdjustHandles="1" noChangeArrowheads="1" noChangeShapeType="1" noTextEdit="1"/>
              </p:cNvSpPr>
              <p:nvPr/>
            </p:nvSpPr>
            <p:spPr>
              <a:xfrm>
                <a:off x="6096000" y="3850193"/>
                <a:ext cx="5676961" cy="627608"/>
              </a:xfrm>
              <a:prstGeom prst="rect">
                <a:avLst/>
              </a:prstGeom>
              <a:blipFill>
                <a:blip r:embed="rId5"/>
                <a:stretch>
                  <a:fillRect t="-4854" b="-14563"/>
                </a:stretch>
              </a:blipFill>
            </p:spPr>
            <p:txBody>
              <a:bodyPr/>
              <a:lstStyle/>
              <a:p>
                <a:r>
                  <a:rPr lang="en-US">
                    <a:noFill/>
                  </a:rPr>
                  <a:t> </a:t>
                </a:r>
              </a:p>
            </p:txBody>
          </p:sp>
        </mc:Fallback>
      </mc:AlternateContent>
      <p:sp>
        <p:nvSpPr>
          <p:cNvPr id="8" name="TextBox 7"/>
          <p:cNvSpPr txBox="1"/>
          <p:nvPr/>
        </p:nvSpPr>
        <p:spPr>
          <a:xfrm>
            <a:off x="5947323" y="4877872"/>
            <a:ext cx="4796634" cy="954107"/>
          </a:xfrm>
          <a:prstGeom prst="rect">
            <a:avLst/>
          </a:prstGeom>
          <a:noFill/>
        </p:spPr>
        <p:txBody>
          <a:bodyPr wrap="none" rtlCol="0">
            <a:spAutoFit/>
          </a:bodyPr>
          <a:lstStyle/>
          <a:p>
            <a:r>
              <a:rPr lang="en-US" sz="2800" dirty="0">
                <a:latin typeface="Amazon Ember" panose="02000000000000000000" pitchFamily="2" charset="0"/>
                <a:ea typeface="Amazon Ember" panose="02000000000000000000" pitchFamily="2" charset="0"/>
                <a:cs typeface="Amazon Ember Light" panose="020B0403020204020204" pitchFamily="34" charset="0"/>
              </a:rPr>
              <a:t>64%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of </a:t>
            </a:r>
            <a:r>
              <a:rPr lang="en-US" sz="2800" b="1" i="1" dirty="0">
                <a:latin typeface="Amazon Ember" panose="02000000000000000000" pitchFamily="2" charset="0"/>
                <a:ea typeface="Amazon Ember Light" panose="020B0403020204020204" pitchFamily="34" charset="0"/>
                <a:cs typeface="Amazon Ember Light" panose="020B0403020204020204" pitchFamily="34" charset="0"/>
              </a:rPr>
              <a:t>not</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cats were identified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as </a:t>
            </a:r>
            <a:r>
              <a:rPr lang="en-US" sz="2800" b="1" i="1" dirty="0">
                <a:latin typeface="Amazon Ember" panose="02000000000000000000" pitchFamily="2" charset="0"/>
                <a:ea typeface="Amazon Ember" panose="02000000000000000000" pitchFamily="2" charset="0"/>
                <a:cs typeface="Amazon Ember Light" panose="020B0403020204020204" pitchFamily="34" charset="0"/>
              </a:rPr>
              <a:t>not</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cats</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104</a:t>
            </a:fld>
            <a:endParaRPr lang="en-US" dirty="0"/>
          </a:p>
        </p:txBody>
      </p:sp>
    </p:spTree>
    <p:custDataLst>
      <p:tags r:id="rId1"/>
    </p:custDataLst>
    <p:extLst>
      <p:ext uri="{BB962C8B-B14F-4D97-AF65-F5344CB8AC3E}">
        <p14:creationId xmlns:p14="http://schemas.microsoft.com/office/powerpoint/2010/main" val="30964564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better now?</a:t>
            </a:r>
          </a:p>
        </p:txBody>
      </p:sp>
      <p:graphicFrame>
        <p:nvGraphicFramePr>
          <p:cNvPr id="5" name="Table 4"/>
          <p:cNvGraphicFramePr>
            <a:graphicFrameLocks noGrp="1"/>
          </p:cNvGraphicFramePr>
          <p:nvPr>
            <p:extLst/>
          </p:nvPr>
        </p:nvGraphicFramePr>
        <p:xfrm>
          <a:off x="615043" y="1769332"/>
          <a:ext cx="4940075" cy="2845284"/>
        </p:xfrm>
        <a:graphic>
          <a:graphicData uri="http://schemas.openxmlformats.org/drawingml/2006/table">
            <a:tbl>
              <a:tblPr firstRow="1">
                <a:tableStyleId>{2D5ABB26-0587-4C30-8999-92F81FD0307C}</a:tableStyleId>
              </a:tblPr>
              <a:tblGrid>
                <a:gridCol w="260169">
                  <a:extLst>
                    <a:ext uri="{9D8B030D-6E8A-4147-A177-3AD203B41FA5}">
                      <a16:colId xmlns:a16="http://schemas.microsoft.com/office/drawing/2014/main" val="3398414207"/>
                    </a:ext>
                  </a:extLst>
                </a:gridCol>
                <a:gridCol w="1669473">
                  <a:extLst>
                    <a:ext uri="{9D8B030D-6E8A-4147-A177-3AD203B41FA5}">
                      <a16:colId xmlns:a16="http://schemas.microsoft.com/office/drawing/2014/main" val="2430793229"/>
                    </a:ext>
                  </a:extLst>
                </a:gridCol>
                <a:gridCol w="1547393">
                  <a:extLst>
                    <a:ext uri="{9D8B030D-6E8A-4147-A177-3AD203B41FA5}">
                      <a16:colId xmlns:a16="http://schemas.microsoft.com/office/drawing/2014/main" val="3207048615"/>
                    </a:ext>
                  </a:extLst>
                </a:gridCol>
                <a:gridCol w="1463040">
                  <a:extLst>
                    <a:ext uri="{9D8B030D-6E8A-4147-A177-3AD203B41FA5}">
                      <a16:colId xmlns:a16="http://schemas.microsoft.com/office/drawing/2014/main" val="3333183034"/>
                    </a:ext>
                  </a:extLst>
                </a:gridCol>
              </a:tblGrid>
              <a:tr h="711321">
                <a:tc>
                  <a:txBody>
                    <a:bodyPr/>
                    <a:lstStyle/>
                    <a:p>
                      <a:pPr algn="ct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gridSpan="2">
                  <a:txBody>
                    <a:bodyPr/>
                    <a:lstStyle/>
                    <a:p>
                      <a:pPr algn="ctr"/>
                      <a:r>
                        <a:rPr lang="en-US" sz="2400" dirty="0"/>
                        <a:t>Actual</a:t>
                      </a:r>
                    </a:p>
                  </a:txBody>
                  <a:tcPr anchor="b">
                    <a:solidFill>
                      <a:schemeClr val="bg2">
                        <a:lumMod val="95000"/>
                      </a:schemeClr>
                    </a:solidFill>
                  </a:tcPr>
                </a:tc>
                <a:tc hMerge="1">
                  <a:txBody>
                    <a:bodyPr/>
                    <a:lstStyle/>
                    <a:p>
                      <a:pPr algn="ctr"/>
                      <a:endParaRPr lang="en-US" sz="2400" dirty="0"/>
                    </a:p>
                  </a:txBody>
                  <a:tcPr anchor="ctr"/>
                </a:tc>
                <a:extLst>
                  <a:ext uri="{0D108BD9-81ED-4DB2-BD59-A6C34878D82A}">
                    <a16:rowId xmlns:a16="http://schemas.microsoft.com/office/drawing/2014/main" val="3449222574"/>
                  </a:ext>
                </a:extLst>
              </a:tr>
              <a:tr h="711321">
                <a:tc rowSpan="3">
                  <a:txBody>
                    <a:bodyPr/>
                    <a:lstStyle/>
                    <a:p>
                      <a:pPr algn="ctr"/>
                      <a:r>
                        <a:rPr lang="en-US" sz="2400" dirty="0"/>
                        <a:t>Predicted</a:t>
                      </a: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a:txBody>
                    <a:bodyPr/>
                    <a:lstStyle/>
                    <a:p>
                      <a:pPr algn="ctr"/>
                      <a:r>
                        <a:rPr lang="en-US" sz="2400" dirty="0"/>
                        <a:t>Cat</a:t>
                      </a:r>
                    </a:p>
                  </a:txBody>
                  <a:tcPr anchor="ctr">
                    <a:solidFill>
                      <a:schemeClr val="bg2">
                        <a:lumMod val="95000"/>
                      </a:schemeClr>
                    </a:solidFill>
                  </a:tcPr>
                </a:tc>
                <a:tc>
                  <a:txBody>
                    <a:bodyPr/>
                    <a:lstStyle/>
                    <a:p>
                      <a:pPr algn="ctr"/>
                      <a:r>
                        <a:rPr lang="en-US" sz="2400" dirty="0"/>
                        <a:t>Not cat</a:t>
                      </a:r>
                    </a:p>
                  </a:txBody>
                  <a:tcPr anchor="ctr">
                    <a:solidFill>
                      <a:schemeClr val="bg2">
                        <a:lumMod val="95000"/>
                      </a:schemeClr>
                    </a:solidFill>
                  </a:tcPr>
                </a:tc>
                <a:extLst>
                  <a:ext uri="{0D108BD9-81ED-4DB2-BD59-A6C34878D82A}">
                    <a16:rowId xmlns:a16="http://schemas.microsoft.com/office/drawing/2014/main" val="1914958023"/>
                  </a:ext>
                </a:extLst>
              </a:tr>
              <a:tr h="711321">
                <a:tc vMerge="1">
                  <a:txBody>
                    <a:bodyPr/>
                    <a:lstStyle/>
                    <a:p>
                      <a:endParaRPr lang="en-US" dirty="0"/>
                    </a:p>
                  </a:txBody>
                  <a:tcPr/>
                </a:tc>
                <a:tc>
                  <a:txBody>
                    <a:bodyPr/>
                    <a:lstStyle/>
                    <a:p>
                      <a:pPr algn="r"/>
                      <a:r>
                        <a:rPr lang="en-US" sz="2400" dirty="0"/>
                        <a:t>Cat</a:t>
                      </a:r>
                    </a:p>
                  </a:txBody>
                  <a:tcPr anchor="ctr">
                    <a:solidFill>
                      <a:schemeClr val="bg2">
                        <a:lumMod val="95000"/>
                      </a:schemeClr>
                    </a:solidFill>
                  </a:tcPr>
                </a:tc>
                <a:tc>
                  <a:txBody>
                    <a:bodyPr/>
                    <a:lstStyle/>
                    <a:p>
                      <a:pPr algn="ctr"/>
                      <a:r>
                        <a:rPr lang="en-US" sz="2800" dirty="0"/>
                        <a:t>107</a:t>
                      </a:r>
                    </a:p>
                  </a:txBody>
                  <a:tcPr anchor="ctr">
                    <a:solidFill>
                      <a:schemeClr val="accent3"/>
                    </a:solidFill>
                  </a:tcPr>
                </a:tc>
                <a:tc>
                  <a:txBody>
                    <a:bodyPr/>
                    <a:lstStyle/>
                    <a:p>
                      <a:pPr algn="ctr"/>
                      <a:r>
                        <a:rPr lang="en-US" sz="2800" dirty="0"/>
                        <a:t>23</a:t>
                      </a:r>
                    </a:p>
                  </a:txBody>
                  <a:tcPr anchor="ctr">
                    <a:solidFill>
                      <a:schemeClr val="accent6">
                        <a:lumMod val="20000"/>
                        <a:lumOff val="80000"/>
                      </a:schemeClr>
                    </a:solidFill>
                  </a:tcPr>
                </a:tc>
                <a:extLst>
                  <a:ext uri="{0D108BD9-81ED-4DB2-BD59-A6C34878D82A}">
                    <a16:rowId xmlns:a16="http://schemas.microsoft.com/office/drawing/2014/main" val="1882830404"/>
                  </a:ext>
                </a:extLst>
              </a:tr>
              <a:tr h="711321">
                <a:tc vMerge="1">
                  <a:txBody>
                    <a:bodyPr/>
                    <a:lstStyle/>
                    <a:p>
                      <a:endParaRPr lang="en-US" dirty="0"/>
                    </a:p>
                  </a:txBody>
                  <a:tcPr/>
                </a:tc>
                <a:tc>
                  <a:txBody>
                    <a:bodyPr/>
                    <a:lstStyle/>
                    <a:p>
                      <a:pPr algn="r"/>
                      <a:r>
                        <a:rPr lang="en-US" sz="2400" dirty="0"/>
                        <a:t>Not cat</a:t>
                      </a:r>
                    </a:p>
                  </a:txBody>
                  <a:tcPr anchor="ctr">
                    <a:solidFill>
                      <a:schemeClr val="bg2">
                        <a:lumMod val="95000"/>
                      </a:schemeClr>
                    </a:solidFill>
                  </a:tcPr>
                </a:tc>
                <a:tc>
                  <a:txBody>
                    <a:bodyPr/>
                    <a:lstStyle/>
                    <a:p>
                      <a:pPr algn="ctr"/>
                      <a:r>
                        <a:rPr lang="en-US" sz="2800" dirty="0"/>
                        <a:t>69</a:t>
                      </a:r>
                    </a:p>
                  </a:txBody>
                  <a:tcPr anchor="ctr">
                    <a:solidFill>
                      <a:schemeClr val="accent6">
                        <a:lumMod val="20000"/>
                        <a:lumOff val="80000"/>
                      </a:schemeClr>
                    </a:solidFill>
                  </a:tcPr>
                </a:tc>
                <a:tc>
                  <a:txBody>
                    <a:bodyPr/>
                    <a:lstStyle/>
                    <a:p>
                      <a:pPr algn="ctr"/>
                      <a:r>
                        <a:rPr lang="en-US" sz="2800" dirty="0"/>
                        <a:t>42</a:t>
                      </a:r>
                    </a:p>
                  </a:txBody>
                  <a:tcPr anchor="ctr">
                    <a:solidFill>
                      <a:schemeClr val="accent3"/>
                    </a:solidFill>
                  </a:tcPr>
                </a:tc>
                <a:extLst>
                  <a:ext uri="{0D108BD9-81ED-4DB2-BD59-A6C34878D82A}">
                    <a16:rowId xmlns:a16="http://schemas.microsoft.com/office/drawing/2014/main" val="1740835294"/>
                  </a:ext>
                </a:extLst>
              </a:tr>
            </a:tbl>
          </a:graphicData>
        </a:graphic>
      </p:graphicFrame>
      <p:graphicFrame>
        <p:nvGraphicFramePr>
          <p:cNvPr id="6" name="Table 5"/>
          <p:cNvGraphicFramePr>
            <a:graphicFrameLocks noGrp="1"/>
          </p:cNvGraphicFramePr>
          <p:nvPr>
            <p:extLst/>
          </p:nvPr>
        </p:nvGraphicFramePr>
        <p:xfrm>
          <a:off x="6559662" y="1769332"/>
          <a:ext cx="4940075" cy="2845284"/>
        </p:xfrm>
        <a:graphic>
          <a:graphicData uri="http://schemas.openxmlformats.org/drawingml/2006/table">
            <a:tbl>
              <a:tblPr firstRow="1">
                <a:tableStyleId>{2D5ABB26-0587-4C30-8999-92F81FD0307C}</a:tableStyleId>
              </a:tblPr>
              <a:tblGrid>
                <a:gridCol w="317275">
                  <a:extLst>
                    <a:ext uri="{9D8B030D-6E8A-4147-A177-3AD203B41FA5}">
                      <a16:colId xmlns:a16="http://schemas.microsoft.com/office/drawing/2014/main" val="3398414207"/>
                    </a:ext>
                  </a:extLst>
                </a:gridCol>
                <a:gridCol w="1612367">
                  <a:extLst>
                    <a:ext uri="{9D8B030D-6E8A-4147-A177-3AD203B41FA5}">
                      <a16:colId xmlns:a16="http://schemas.microsoft.com/office/drawing/2014/main" val="2430793229"/>
                    </a:ext>
                  </a:extLst>
                </a:gridCol>
                <a:gridCol w="1547393">
                  <a:extLst>
                    <a:ext uri="{9D8B030D-6E8A-4147-A177-3AD203B41FA5}">
                      <a16:colId xmlns:a16="http://schemas.microsoft.com/office/drawing/2014/main" val="3207048615"/>
                    </a:ext>
                  </a:extLst>
                </a:gridCol>
                <a:gridCol w="1463040">
                  <a:extLst>
                    <a:ext uri="{9D8B030D-6E8A-4147-A177-3AD203B41FA5}">
                      <a16:colId xmlns:a16="http://schemas.microsoft.com/office/drawing/2014/main" val="3333183034"/>
                    </a:ext>
                  </a:extLst>
                </a:gridCol>
              </a:tblGrid>
              <a:tr h="711321">
                <a:tc>
                  <a:txBody>
                    <a:bodyPr/>
                    <a:lstStyle/>
                    <a:p>
                      <a:pPr algn="ct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gridSpan="2">
                  <a:txBody>
                    <a:bodyPr/>
                    <a:lstStyle/>
                    <a:p>
                      <a:pPr algn="ctr"/>
                      <a:r>
                        <a:rPr lang="en-US" sz="2400" dirty="0"/>
                        <a:t>Actual</a:t>
                      </a:r>
                    </a:p>
                  </a:txBody>
                  <a:tcPr anchor="b">
                    <a:solidFill>
                      <a:schemeClr val="bg2">
                        <a:lumMod val="95000"/>
                      </a:schemeClr>
                    </a:solidFill>
                  </a:tcPr>
                </a:tc>
                <a:tc hMerge="1">
                  <a:txBody>
                    <a:bodyPr/>
                    <a:lstStyle/>
                    <a:p>
                      <a:pPr algn="ctr"/>
                      <a:endParaRPr lang="en-US" sz="2400" dirty="0"/>
                    </a:p>
                  </a:txBody>
                  <a:tcPr anchor="ctr"/>
                </a:tc>
                <a:extLst>
                  <a:ext uri="{0D108BD9-81ED-4DB2-BD59-A6C34878D82A}">
                    <a16:rowId xmlns:a16="http://schemas.microsoft.com/office/drawing/2014/main" val="3449222574"/>
                  </a:ext>
                </a:extLst>
              </a:tr>
              <a:tr h="711321">
                <a:tc rowSpan="3">
                  <a:txBody>
                    <a:bodyPr/>
                    <a:lstStyle/>
                    <a:p>
                      <a:pPr algn="ctr"/>
                      <a:r>
                        <a:rPr lang="en-US" sz="2400" dirty="0"/>
                        <a:t>Predicted</a:t>
                      </a: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a:txBody>
                    <a:bodyPr/>
                    <a:lstStyle/>
                    <a:p>
                      <a:pPr algn="ctr"/>
                      <a:r>
                        <a:rPr lang="en-US" sz="2400" dirty="0"/>
                        <a:t>Cat</a:t>
                      </a:r>
                    </a:p>
                  </a:txBody>
                  <a:tcPr anchor="ctr">
                    <a:solidFill>
                      <a:schemeClr val="bg2">
                        <a:lumMod val="95000"/>
                      </a:schemeClr>
                    </a:solidFill>
                  </a:tcPr>
                </a:tc>
                <a:tc>
                  <a:txBody>
                    <a:bodyPr/>
                    <a:lstStyle/>
                    <a:p>
                      <a:pPr algn="ctr"/>
                      <a:r>
                        <a:rPr lang="en-US" sz="2400" dirty="0"/>
                        <a:t>Not cat</a:t>
                      </a:r>
                    </a:p>
                  </a:txBody>
                  <a:tcPr anchor="ctr">
                    <a:solidFill>
                      <a:schemeClr val="bg2">
                        <a:lumMod val="95000"/>
                      </a:schemeClr>
                    </a:solidFill>
                  </a:tcPr>
                </a:tc>
                <a:extLst>
                  <a:ext uri="{0D108BD9-81ED-4DB2-BD59-A6C34878D82A}">
                    <a16:rowId xmlns:a16="http://schemas.microsoft.com/office/drawing/2014/main" val="1914958023"/>
                  </a:ext>
                </a:extLst>
              </a:tr>
              <a:tr h="711321">
                <a:tc vMerge="1">
                  <a:txBody>
                    <a:bodyPr/>
                    <a:lstStyle/>
                    <a:p>
                      <a:endParaRPr lang="en-US" dirty="0"/>
                    </a:p>
                  </a:txBody>
                  <a:tcPr/>
                </a:tc>
                <a:tc>
                  <a:txBody>
                    <a:bodyPr/>
                    <a:lstStyle/>
                    <a:p>
                      <a:pPr algn="r"/>
                      <a:r>
                        <a:rPr lang="en-US" sz="2400" dirty="0"/>
                        <a:t>Cat</a:t>
                      </a:r>
                    </a:p>
                  </a:txBody>
                  <a:tcPr anchor="ctr">
                    <a:solidFill>
                      <a:schemeClr val="bg2">
                        <a:lumMod val="95000"/>
                      </a:schemeClr>
                    </a:solidFill>
                  </a:tcPr>
                </a:tc>
                <a:tc>
                  <a:txBody>
                    <a:bodyPr/>
                    <a:lstStyle/>
                    <a:p>
                      <a:pPr algn="ctr"/>
                      <a:r>
                        <a:rPr lang="en-US" sz="2800" dirty="0"/>
                        <a:t>148</a:t>
                      </a:r>
                    </a:p>
                  </a:txBody>
                  <a:tcPr anchor="ctr">
                    <a:solidFill>
                      <a:schemeClr val="accent3"/>
                    </a:solidFill>
                  </a:tcPr>
                </a:tc>
                <a:tc>
                  <a:txBody>
                    <a:bodyPr/>
                    <a:lstStyle/>
                    <a:p>
                      <a:pPr algn="ctr"/>
                      <a:r>
                        <a:rPr lang="en-US" sz="2800" dirty="0"/>
                        <a:t>53</a:t>
                      </a:r>
                    </a:p>
                  </a:txBody>
                  <a:tcPr anchor="ctr">
                    <a:solidFill>
                      <a:schemeClr val="accent6">
                        <a:lumMod val="20000"/>
                        <a:lumOff val="80000"/>
                      </a:schemeClr>
                    </a:solidFill>
                  </a:tcPr>
                </a:tc>
                <a:extLst>
                  <a:ext uri="{0D108BD9-81ED-4DB2-BD59-A6C34878D82A}">
                    <a16:rowId xmlns:a16="http://schemas.microsoft.com/office/drawing/2014/main" val="1882830404"/>
                  </a:ext>
                </a:extLst>
              </a:tr>
              <a:tr h="711321">
                <a:tc vMerge="1">
                  <a:txBody>
                    <a:bodyPr/>
                    <a:lstStyle/>
                    <a:p>
                      <a:endParaRPr lang="en-US" dirty="0"/>
                    </a:p>
                  </a:txBody>
                  <a:tcPr/>
                </a:tc>
                <a:tc>
                  <a:txBody>
                    <a:bodyPr/>
                    <a:lstStyle/>
                    <a:p>
                      <a:pPr algn="r"/>
                      <a:r>
                        <a:rPr lang="en-US" sz="2400" dirty="0"/>
                        <a:t>Not cat</a:t>
                      </a:r>
                    </a:p>
                  </a:txBody>
                  <a:tcPr anchor="ctr">
                    <a:solidFill>
                      <a:schemeClr val="bg2">
                        <a:lumMod val="95000"/>
                      </a:schemeClr>
                    </a:solidFill>
                  </a:tcPr>
                </a:tc>
                <a:tc>
                  <a:txBody>
                    <a:bodyPr/>
                    <a:lstStyle/>
                    <a:p>
                      <a:pPr algn="ctr"/>
                      <a:r>
                        <a:rPr lang="en-US" sz="2800" dirty="0"/>
                        <a:t>28</a:t>
                      </a:r>
                    </a:p>
                  </a:txBody>
                  <a:tcPr anchor="ctr">
                    <a:solidFill>
                      <a:schemeClr val="accent6">
                        <a:lumMod val="20000"/>
                        <a:lumOff val="80000"/>
                      </a:schemeClr>
                    </a:solidFill>
                  </a:tcPr>
                </a:tc>
                <a:tc>
                  <a:txBody>
                    <a:bodyPr/>
                    <a:lstStyle/>
                    <a:p>
                      <a:pPr algn="ctr"/>
                      <a:r>
                        <a:rPr lang="en-US" sz="2800" dirty="0"/>
                        <a:t>12</a:t>
                      </a:r>
                    </a:p>
                  </a:txBody>
                  <a:tcPr anchor="ctr">
                    <a:solidFill>
                      <a:schemeClr val="accent3"/>
                    </a:solidFill>
                  </a:tcPr>
                </a:tc>
                <a:extLst>
                  <a:ext uri="{0D108BD9-81ED-4DB2-BD59-A6C34878D82A}">
                    <a16:rowId xmlns:a16="http://schemas.microsoft.com/office/drawing/2014/main" val="1740835294"/>
                  </a:ext>
                </a:extLst>
              </a:tr>
            </a:tbl>
          </a:graphicData>
        </a:graphic>
      </p:graphicFrame>
      <p:graphicFrame>
        <p:nvGraphicFramePr>
          <p:cNvPr id="8" name="Table 7"/>
          <p:cNvGraphicFramePr>
            <a:graphicFrameLocks noGrp="1"/>
          </p:cNvGraphicFramePr>
          <p:nvPr>
            <p:extLst/>
          </p:nvPr>
        </p:nvGraphicFramePr>
        <p:xfrm>
          <a:off x="1852326" y="5003667"/>
          <a:ext cx="2465508" cy="741680"/>
        </p:xfrm>
        <a:graphic>
          <a:graphicData uri="http://schemas.openxmlformats.org/drawingml/2006/table">
            <a:tbl>
              <a:tblPr firstRow="1">
                <a:tableStyleId>{5C22544A-7EE6-4342-B048-85BDC9FD1C3A}</a:tableStyleId>
              </a:tblPr>
              <a:tblGrid>
                <a:gridCol w="1595497">
                  <a:extLst>
                    <a:ext uri="{9D8B030D-6E8A-4147-A177-3AD203B41FA5}">
                      <a16:colId xmlns:a16="http://schemas.microsoft.com/office/drawing/2014/main" val="3291847192"/>
                    </a:ext>
                  </a:extLst>
                </a:gridCol>
                <a:gridCol w="870011">
                  <a:extLst>
                    <a:ext uri="{9D8B030D-6E8A-4147-A177-3AD203B41FA5}">
                      <a16:colId xmlns:a16="http://schemas.microsoft.com/office/drawing/2014/main" val="3516235071"/>
                    </a:ext>
                  </a:extLst>
                </a:gridCol>
              </a:tblGrid>
              <a:tr h="370840">
                <a:tc>
                  <a:txBody>
                    <a:bodyPr/>
                    <a:lstStyle/>
                    <a:p>
                      <a:r>
                        <a:rPr lang="en-US" dirty="0"/>
                        <a:t>Sensitivity</a:t>
                      </a:r>
                    </a:p>
                  </a:txBody>
                  <a:tcPr/>
                </a:tc>
                <a:tc>
                  <a:txBody>
                    <a:bodyPr/>
                    <a:lstStyle/>
                    <a:p>
                      <a:r>
                        <a:rPr lang="en-US" dirty="0"/>
                        <a:t>60%</a:t>
                      </a:r>
                    </a:p>
                  </a:txBody>
                  <a:tcPr/>
                </a:tc>
                <a:extLst>
                  <a:ext uri="{0D108BD9-81ED-4DB2-BD59-A6C34878D82A}">
                    <a16:rowId xmlns:a16="http://schemas.microsoft.com/office/drawing/2014/main" val="920454430"/>
                  </a:ext>
                </a:extLst>
              </a:tr>
              <a:tr h="370840">
                <a:tc>
                  <a:txBody>
                    <a:bodyPr/>
                    <a:lstStyle/>
                    <a:p>
                      <a:r>
                        <a:rPr lang="en-US" dirty="0"/>
                        <a:t>Specificity</a:t>
                      </a:r>
                    </a:p>
                  </a:txBody>
                  <a:tcPr/>
                </a:tc>
                <a:tc>
                  <a:txBody>
                    <a:bodyPr/>
                    <a:lstStyle/>
                    <a:p>
                      <a:r>
                        <a:rPr lang="en-US" dirty="0"/>
                        <a:t>64%</a:t>
                      </a:r>
                    </a:p>
                  </a:txBody>
                  <a:tcPr/>
                </a:tc>
                <a:extLst>
                  <a:ext uri="{0D108BD9-81ED-4DB2-BD59-A6C34878D82A}">
                    <a16:rowId xmlns:a16="http://schemas.microsoft.com/office/drawing/2014/main" val="256103509"/>
                  </a:ext>
                </a:extLst>
              </a:tr>
            </a:tbl>
          </a:graphicData>
        </a:graphic>
      </p:graphicFrame>
      <p:graphicFrame>
        <p:nvGraphicFramePr>
          <p:cNvPr id="9" name="Table 8"/>
          <p:cNvGraphicFramePr>
            <a:graphicFrameLocks noGrp="1"/>
          </p:cNvGraphicFramePr>
          <p:nvPr>
            <p:extLst/>
          </p:nvPr>
        </p:nvGraphicFramePr>
        <p:xfrm>
          <a:off x="7796945" y="5003667"/>
          <a:ext cx="2465508" cy="741680"/>
        </p:xfrm>
        <a:graphic>
          <a:graphicData uri="http://schemas.openxmlformats.org/drawingml/2006/table">
            <a:tbl>
              <a:tblPr firstRow="1">
                <a:tableStyleId>{5C22544A-7EE6-4342-B048-85BDC9FD1C3A}</a:tableStyleId>
              </a:tblPr>
              <a:tblGrid>
                <a:gridCol w="1595497">
                  <a:extLst>
                    <a:ext uri="{9D8B030D-6E8A-4147-A177-3AD203B41FA5}">
                      <a16:colId xmlns:a16="http://schemas.microsoft.com/office/drawing/2014/main" val="3291847192"/>
                    </a:ext>
                  </a:extLst>
                </a:gridCol>
                <a:gridCol w="870011">
                  <a:extLst>
                    <a:ext uri="{9D8B030D-6E8A-4147-A177-3AD203B41FA5}">
                      <a16:colId xmlns:a16="http://schemas.microsoft.com/office/drawing/2014/main" val="3516235071"/>
                    </a:ext>
                  </a:extLst>
                </a:gridCol>
              </a:tblGrid>
              <a:tr h="370840">
                <a:tc>
                  <a:txBody>
                    <a:bodyPr/>
                    <a:lstStyle/>
                    <a:p>
                      <a:r>
                        <a:rPr lang="en-US" dirty="0"/>
                        <a:t>Sensitivity</a:t>
                      </a:r>
                    </a:p>
                  </a:txBody>
                  <a:tcPr/>
                </a:tc>
                <a:tc>
                  <a:txBody>
                    <a:bodyPr/>
                    <a:lstStyle/>
                    <a:p>
                      <a:r>
                        <a:rPr lang="en-US" dirty="0"/>
                        <a:t>84%</a:t>
                      </a:r>
                    </a:p>
                  </a:txBody>
                  <a:tcPr/>
                </a:tc>
                <a:extLst>
                  <a:ext uri="{0D108BD9-81ED-4DB2-BD59-A6C34878D82A}">
                    <a16:rowId xmlns:a16="http://schemas.microsoft.com/office/drawing/2014/main" val="920454430"/>
                  </a:ext>
                </a:extLst>
              </a:tr>
              <a:tr h="370840">
                <a:tc>
                  <a:txBody>
                    <a:bodyPr/>
                    <a:lstStyle/>
                    <a:p>
                      <a:r>
                        <a:rPr lang="en-US" dirty="0"/>
                        <a:t>Specificity</a:t>
                      </a:r>
                    </a:p>
                  </a:txBody>
                  <a:tcPr/>
                </a:tc>
                <a:tc>
                  <a:txBody>
                    <a:bodyPr/>
                    <a:lstStyle/>
                    <a:p>
                      <a:r>
                        <a:rPr lang="en-US" dirty="0"/>
                        <a:t>18%</a:t>
                      </a:r>
                    </a:p>
                  </a:txBody>
                  <a:tcPr/>
                </a:tc>
                <a:extLst>
                  <a:ext uri="{0D108BD9-81ED-4DB2-BD59-A6C34878D82A}">
                    <a16:rowId xmlns:a16="http://schemas.microsoft.com/office/drawing/2014/main" val="256103509"/>
                  </a:ext>
                </a:extLst>
              </a:tr>
            </a:tbl>
          </a:graphicData>
        </a:graphic>
      </p:graphicFrame>
      <p:sp>
        <p:nvSpPr>
          <p:cNvPr id="10" name="TextBox 9"/>
          <p:cNvSpPr txBox="1"/>
          <p:nvPr/>
        </p:nvSpPr>
        <p:spPr>
          <a:xfrm>
            <a:off x="2343531" y="1207442"/>
            <a:ext cx="1483098"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A</a:t>
            </a:r>
          </a:p>
        </p:txBody>
      </p:sp>
      <p:sp>
        <p:nvSpPr>
          <p:cNvPr id="11" name="TextBox 10"/>
          <p:cNvSpPr txBox="1"/>
          <p:nvPr/>
        </p:nvSpPr>
        <p:spPr>
          <a:xfrm>
            <a:off x="8288150" y="1207442"/>
            <a:ext cx="1483098"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B</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105</a:t>
            </a:fld>
            <a:endParaRPr lang="en-US" dirty="0"/>
          </a:p>
        </p:txBody>
      </p:sp>
    </p:spTree>
    <p:custDataLst>
      <p:tags r:id="rId1"/>
    </p:custDataLst>
    <p:extLst>
      <p:ext uri="{BB962C8B-B14F-4D97-AF65-F5344CB8AC3E}">
        <p14:creationId xmlns:p14="http://schemas.microsoft.com/office/powerpoint/2010/main" val="39955553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Thresholds</a:t>
            </a:r>
          </a:p>
        </p:txBody>
      </p:sp>
      <p:graphicFrame>
        <p:nvGraphicFramePr>
          <p:cNvPr id="5" name="Table 4"/>
          <p:cNvGraphicFramePr>
            <a:graphicFrameLocks noGrp="1"/>
          </p:cNvGraphicFramePr>
          <p:nvPr>
            <p:extLst/>
          </p:nvPr>
        </p:nvGraphicFramePr>
        <p:xfrm>
          <a:off x="1909723" y="2382601"/>
          <a:ext cx="1409700" cy="2225040"/>
        </p:xfrm>
        <a:graphic>
          <a:graphicData uri="http://schemas.openxmlformats.org/drawingml/2006/table">
            <a:tbl>
              <a:tblPr firstRow="1" bandRow="1">
                <a:tableStyleId>{5C22544A-7EE6-4342-B048-85BDC9FD1C3A}</a:tableStyleId>
              </a:tblPr>
              <a:tblGrid>
                <a:gridCol w="1409700">
                  <a:extLst>
                    <a:ext uri="{9D8B030D-6E8A-4147-A177-3AD203B41FA5}">
                      <a16:colId xmlns:a16="http://schemas.microsoft.com/office/drawing/2014/main" val="1034063980"/>
                    </a:ext>
                  </a:extLst>
                </a:gridCol>
              </a:tblGrid>
              <a:tr h="370840">
                <a:tc>
                  <a:txBody>
                    <a:bodyPr/>
                    <a:lstStyle/>
                    <a:p>
                      <a:pPr algn="ctr"/>
                      <a:r>
                        <a:rPr lang="en-US" dirty="0"/>
                        <a:t>Predicted</a:t>
                      </a:r>
                    </a:p>
                  </a:txBody>
                  <a:tcPr/>
                </a:tc>
                <a:extLst>
                  <a:ext uri="{0D108BD9-81ED-4DB2-BD59-A6C34878D82A}">
                    <a16:rowId xmlns:a16="http://schemas.microsoft.com/office/drawing/2014/main" val="125572601"/>
                  </a:ext>
                </a:extLst>
              </a:tr>
              <a:tr h="370840">
                <a:tc>
                  <a:txBody>
                    <a:bodyPr/>
                    <a:lstStyle/>
                    <a:p>
                      <a:pPr algn="ctr"/>
                      <a:r>
                        <a:rPr lang="en-US" dirty="0"/>
                        <a:t>0.96</a:t>
                      </a:r>
                    </a:p>
                  </a:txBody>
                  <a:tcPr/>
                </a:tc>
                <a:extLst>
                  <a:ext uri="{0D108BD9-81ED-4DB2-BD59-A6C34878D82A}">
                    <a16:rowId xmlns:a16="http://schemas.microsoft.com/office/drawing/2014/main" val="112270700"/>
                  </a:ext>
                </a:extLst>
              </a:tr>
              <a:tr h="370840">
                <a:tc>
                  <a:txBody>
                    <a:bodyPr/>
                    <a:lstStyle/>
                    <a:p>
                      <a:pPr algn="ctr"/>
                      <a:r>
                        <a:rPr lang="en-US" dirty="0"/>
                        <a:t>0.77</a:t>
                      </a:r>
                    </a:p>
                  </a:txBody>
                  <a:tcPr/>
                </a:tc>
                <a:extLst>
                  <a:ext uri="{0D108BD9-81ED-4DB2-BD59-A6C34878D82A}">
                    <a16:rowId xmlns:a16="http://schemas.microsoft.com/office/drawing/2014/main" val="2638381654"/>
                  </a:ext>
                </a:extLst>
              </a:tr>
              <a:tr h="370840">
                <a:tc>
                  <a:txBody>
                    <a:bodyPr/>
                    <a:lstStyle/>
                    <a:p>
                      <a:pPr algn="ctr"/>
                      <a:r>
                        <a:rPr lang="en-US" dirty="0"/>
                        <a:t>0.58</a:t>
                      </a:r>
                    </a:p>
                  </a:txBody>
                  <a:tcPr/>
                </a:tc>
                <a:extLst>
                  <a:ext uri="{0D108BD9-81ED-4DB2-BD59-A6C34878D82A}">
                    <a16:rowId xmlns:a16="http://schemas.microsoft.com/office/drawing/2014/main" val="2292950033"/>
                  </a:ext>
                </a:extLst>
              </a:tr>
              <a:tr h="370840">
                <a:tc>
                  <a:txBody>
                    <a:bodyPr/>
                    <a:lstStyle/>
                    <a:p>
                      <a:pPr algn="ctr"/>
                      <a:r>
                        <a:rPr lang="en-US" dirty="0"/>
                        <a:t>0.01</a:t>
                      </a:r>
                    </a:p>
                  </a:txBody>
                  <a:tcPr/>
                </a:tc>
                <a:extLst>
                  <a:ext uri="{0D108BD9-81ED-4DB2-BD59-A6C34878D82A}">
                    <a16:rowId xmlns:a16="http://schemas.microsoft.com/office/drawing/2014/main" val="168064122"/>
                  </a:ext>
                </a:extLst>
              </a:tr>
              <a:tr h="370840">
                <a:tc>
                  <a:txBody>
                    <a:bodyPr/>
                    <a:lstStyle/>
                    <a:p>
                      <a:pPr algn="ctr"/>
                      <a:r>
                        <a:rPr lang="en-US" dirty="0"/>
                        <a:t>0.47</a:t>
                      </a:r>
                    </a:p>
                  </a:txBody>
                  <a:tcPr/>
                </a:tc>
                <a:extLst>
                  <a:ext uri="{0D108BD9-81ED-4DB2-BD59-A6C34878D82A}">
                    <a16:rowId xmlns:a16="http://schemas.microsoft.com/office/drawing/2014/main" val="2797086667"/>
                  </a:ext>
                </a:extLst>
              </a:tr>
            </a:tbl>
          </a:graphicData>
        </a:graphic>
      </p:graphicFrame>
      <p:sp>
        <p:nvSpPr>
          <p:cNvPr id="6" name="TextBox 5"/>
          <p:cNvSpPr txBox="1"/>
          <p:nvPr/>
        </p:nvSpPr>
        <p:spPr>
          <a:xfrm>
            <a:off x="419100" y="1610903"/>
            <a:ext cx="4467890"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Models return probabilities:</a:t>
            </a:r>
          </a:p>
        </p:txBody>
      </p:sp>
      <p:sp>
        <p:nvSpPr>
          <p:cNvPr id="7" name="TextBox 6"/>
          <p:cNvSpPr txBox="1"/>
          <p:nvPr/>
        </p:nvSpPr>
        <p:spPr>
          <a:xfrm>
            <a:off x="4003829" y="2598870"/>
            <a:ext cx="4314001"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if [predicted] &gt;= threshold</a:t>
            </a:r>
          </a:p>
        </p:txBody>
      </p:sp>
      <p:sp>
        <p:nvSpPr>
          <p:cNvPr id="8" name="TextBox 7"/>
          <p:cNvSpPr txBox="1"/>
          <p:nvPr/>
        </p:nvSpPr>
        <p:spPr>
          <a:xfrm>
            <a:off x="4003828" y="4084421"/>
            <a:ext cx="4104009"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if [predicted] &lt; threshold</a:t>
            </a:r>
          </a:p>
        </p:txBody>
      </p:sp>
      <p:sp>
        <p:nvSpPr>
          <p:cNvPr id="9" name="TextBox 8"/>
          <p:cNvSpPr txBox="1"/>
          <p:nvPr/>
        </p:nvSpPr>
        <p:spPr>
          <a:xfrm>
            <a:off x="8780294" y="2475759"/>
            <a:ext cx="2264594" cy="769441"/>
          </a:xfrm>
          <a:prstGeom prst="rect">
            <a:avLst/>
          </a:prstGeom>
          <a:noFill/>
        </p:spPr>
        <p:txBody>
          <a:bodyPr wrap="none" rtlCol="0">
            <a:spAutoFit/>
          </a:bodyPr>
          <a:lstStyle/>
          <a:p>
            <a:r>
              <a:rPr lang="en-US" sz="4400" dirty="0">
                <a:latin typeface="Amazon Ember Light" panose="020B0403020204020204" pitchFamily="34" charset="0"/>
                <a:ea typeface="Amazon Ember Light" panose="020B0403020204020204" pitchFamily="34" charset="0"/>
                <a:cs typeface="Amazon Ember Light" panose="020B0403020204020204" pitchFamily="34" charset="0"/>
              </a:rPr>
              <a:t>It’s a cat!</a:t>
            </a:r>
          </a:p>
        </p:txBody>
      </p:sp>
      <p:sp>
        <p:nvSpPr>
          <p:cNvPr id="10" name="TextBox 9"/>
          <p:cNvSpPr txBox="1"/>
          <p:nvPr/>
        </p:nvSpPr>
        <p:spPr>
          <a:xfrm>
            <a:off x="8792242" y="3961310"/>
            <a:ext cx="2184188" cy="769441"/>
          </a:xfrm>
          <a:prstGeom prst="rect">
            <a:avLst/>
          </a:prstGeom>
          <a:noFill/>
        </p:spPr>
        <p:txBody>
          <a:bodyPr wrap="none" rtlCol="0">
            <a:spAutoFit/>
          </a:bodyPr>
          <a:lstStyle/>
          <a:p>
            <a:r>
              <a:rPr lang="en-US" sz="4400" dirty="0">
                <a:latin typeface="Amazon Ember Light" panose="020B0403020204020204" pitchFamily="34" charset="0"/>
                <a:ea typeface="Amazon Ember Light" panose="020B0403020204020204" pitchFamily="34" charset="0"/>
                <a:cs typeface="Amazon Ember Light" panose="020B0403020204020204" pitchFamily="34" charset="0"/>
              </a:rPr>
              <a:t>NOT cat!</a:t>
            </a:r>
          </a:p>
        </p:txBody>
      </p:sp>
      <p:sp>
        <p:nvSpPr>
          <p:cNvPr id="11" name="TextBox 10"/>
          <p:cNvSpPr txBox="1"/>
          <p:nvPr/>
        </p:nvSpPr>
        <p:spPr>
          <a:xfrm>
            <a:off x="3471029" y="5220385"/>
            <a:ext cx="752385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Changing the threshold can change the prediction.</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106</a:t>
            </a:fld>
            <a:endParaRPr lang="en-US" dirty="0"/>
          </a:p>
        </p:txBody>
      </p:sp>
    </p:spTree>
    <p:custDataLst>
      <p:tags r:id="rId1"/>
    </p:custDataLst>
    <p:extLst>
      <p:ext uri="{BB962C8B-B14F-4D97-AF65-F5344CB8AC3E}">
        <p14:creationId xmlns:p14="http://schemas.microsoft.com/office/powerpoint/2010/main" val="163684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Classification: ROC graph</a:t>
            </a:r>
          </a:p>
        </p:txBody>
      </p:sp>
      <p:grpSp>
        <p:nvGrpSpPr>
          <p:cNvPr id="15" name="Group 14" descr="An ROC graph.">
            <a:extLst>
              <a:ext uri="{C183D7F6-B498-43B3-948B-1728B52AA6E4}">
                <adec:decorative xmlns:adec="http://schemas.microsoft.com/office/drawing/2017/decorative" val="0"/>
              </a:ext>
            </a:extLst>
          </p:cNvPr>
          <p:cNvGrpSpPr/>
          <p:nvPr/>
        </p:nvGrpSpPr>
        <p:grpSpPr>
          <a:xfrm>
            <a:off x="1036621" y="1312642"/>
            <a:ext cx="6411677" cy="4230944"/>
            <a:chOff x="1134222" y="1651196"/>
            <a:chExt cx="6411677" cy="4230944"/>
          </a:xfrm>
        </p:grpSpPr>
        <p:pic>
          <p:nvPicPr>
            <p:cNvPr id="12" name="Picture 11">
              <a:extLst>
                <a:ext uri="{C183D7F6-B498-43B3-948B-1728B52AA6E4}">
                  <adec:decorative xmlns:adec="http://schemas.microsoft.com/office/drawing/2017/decorative" val="1"/>
                </a:ext>
              </a:extLst>
            </p:cNvPr>
            <p:cNvPicPr>
              <a:picLocks noChangeAspect="1"/>
            </p:cNvPicPr>
            <p:nvPr/>
          </p:nvPicPr>
          <p:blipFill rotWithShape="1">
            <a:blip r:embed="rId4"/>
            <a:srcRect l="6117" b="6293"/>
            <a:stretch/>
          </p:blipFill>
          <p:spPr>
            <a:xfrm>
              <a:off x="1554480" y="1651196"/>
              <a:ext cx="5982662" cy="3933715"/>
            </a:xfrm>
            <a:prstGeom prst="rect">
              <a:avLst/>
            </a:prstGeom>
          </p:spPr>
        </p:pic>
        <p:sp>
          <p:nvSpPr>
            <p:cNvPr id="13" name="TextBox 12"/>
            <p:cNvSpPr txBox="1"/>
            <p:nvPr/>
          </p:nvSpPr>
          <p:spPr>
            <a:xfrm>
              <a:off x="1162974" y="5304060"/>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0.0</a:t>
              </a:r>
            </a:p>
          </p:txBody>
        </p:sp>
        <p:sp>
          <p:nvSpPr>
            <p:cNvPr id="16" name="TextBox 15"/>
            <p:cNvSpPr txBox="1"/>
            <p:nvPr/>
          </p:nvSpPr>
          <p:spPr>
            <a:xfrm>
              <a:off x="1162974" y="4608638"/>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0.2</a:t>
              </a:r>
            </a:p>
          </p:txBody>
        </p:sp>
        <p:sp>
          <p:nvSpPr>
            <p:cNvPr id="19" name="TextBox 18"/>
            <p:cNvSpPr txBox="1"/>
            <p:nvPr/>
          </p:nvSpPr>
          <p:spPr>
            <a:xfrm>
              <a:off x="1162974" y="391321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0.4</a:t>
              </a:r>
            </a:p>
          </p:txBody>
        </p:sp>
        <p:sp>
          <p:nvSpPr>
            <p:cNvPr id="20" name="TextBox 19"/>
            <p:cNvSpPr txBox="1"/>
            <p:nvPr/>
          </p:nvSpPr>
          <p:spPr>
            <a:xfrm>
              <a:off x="1162974" y="3217794"/>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0.6</a:t>
              </a:r>
            </a:p>
          </p:txBody>
        </p:sp>
        <p:sp>
          <p:nvSpPr>
            <p:cNvPr id="21" name="TextBox 20"/>
            <p:cNvSpPr txBox="1"/>
            <p:nvPr/>
          </p:nvSpPr>
          <p:spPr>
            <a:xfrm>
              <a:off x="1134222" y="2517729"/>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0.8</a:t>
              </a:r>
            </a:p>
          </p:txBody>
        </p:sp>
        <p:sp>
          <p:nvSpPr>
            <p:cNvPr id="22" name="TextBox 21"/>
            <p:cNvSpPr txBox="1"/>
            <p:nvPr/>
          </p:nvSpPr>
          <p:spPr>
            <a:xfrm>
              <a:off x="1162974" y="1817664"/>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1.0</a:t>
              </a:r>
            </a:p>
          </p:txBody>
        </p:sp>
        <p:sp>
          <p:nvSpPr>
            <p:cNvPr id="23" name="TextBox 22"/>
            <p:cNvSpPr txBox="1"/>
            <p:nvPr/>
          </p:nvSpPr>
          <p:spPr>
            <a:xfrm>
              <a:off x="1507972"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0.0</a:t>
              </a:r>
            </a:p>
          </p:txBody>
        </p:sp>
        <p:sp>
          <p:nvSpPr>
            <p:cNvPr id="24" name="TextBox 23"/>
            <p:cNvSpPr txBox="1"/>
            <p:nvPr/>
          </p:nvSpPr>
          <p:spPr>
            <a:xfrm>
              <a:off x="2610798"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0.2</a:t>
              </a:r>
            </a:p>
          </p:txBody>
        </p:sp>
        <p:sp>
          <p:nvSpPr>
            <p:cNvPr id="25" name="TextBox 24"/>
            <p:cNvSpPr txBox="1"/>
            <p:nvPr/>
          </p:nvSpPr>
          <p:spPr>
            <a:xfrm>
              <a:off x="3713624"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0.4</a:t>
              </a:r>
            </a:p>
          </p:txBody>
        </p:sp>
        <p:sp>
          <p:nvSpPr>
            <p:cNvPr id="26" name="TextBox 25"/>
            <p:cNvSpPr txBox="1"/>
            <p:nvPr/>
          </p:nvSpPr>
          <p:spPr>
            <a:xfrm>
              <a:off x="4871849"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0.6</a:t>
              </a:r>
            </a:p>
          </p:txBody>
        </p:sp>
        <p:sp>
          <p:nvSpPr>
            <p:cNvPr id="27" name="TextBox 26"/>
            <p:cNvSpPr txBox="1"/>
            <p:nvPr/>
          </p:nvSpPr>
          <p:spPr>
            <a:xfrm>
              <a:off x="5994562"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0.8</a:t>
              </a:r>
            </a:p>
          </p:txBody>
        </p:sp>
        <p:sp>
          <p:nvSpPr>
            <p:cNvPr id="28" name="TextBox 27"/>
            <p:cNvSpPr txBox="1"/>
            <p:nvPr/>
          </p:nvSpPr>
          <p:spPr>
            <a:xfrm>
              <a:off x="7077501"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1.0</a:t>
              </a:r>
            </a:p>
          </p:txBody>
        </p:sp>
      </p:grpSp>
      <p:cxnSp>
        <p:nvCxnSpPr>
          <p:cNvPr id="6" name="Straight Arrow Connector 5">
            <a:extLst>
              <a:ext uri="{C183D7F6-B498-43B3-948B-1728B52AA6E4}">
                <adec:decorative xmlns:adec="http://schemas.microsoft.com/office/drawing/2017/decorative" val="1"/>
              </a:ext>
            </a:extLst>
          </p:cNvPr>
          <p:cNvCxnSpPr>
            <a:stCxn id="8" idx="0"/>
          </p:cNvCxnSpPr>
          <p:nvPr/>
        </p:nvCxnSpPr>
        <p:spPr>
          <a:xfrm flipH="1" flipV="1">
            <a:off x="5308847" y="2879240"/>
            <a:ext cx="766799" cy="77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1392" y="3651606"/>
            <a:ext cx="180850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TPR = FPR</a:t>
            </a:r>
          </a:p>
        </p:txBody>
      </p:sp>
      <p:sp>
        <p:nvSpPr>
          <p:cNvPr id="14" name="TextBox 13"/>
          <p:cNvSpPr txBox="1"/>
          <p:nvPr/>
        </p:nvSpPr>
        <p:spPr>
          <a:xfrm rot="16200000">
            <a:off x="-432313" y="3043805"/>
            <a:ext cx="2164375" cy="83099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Sensitivity</a:t>
            </a: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True-positive rate</a:t>
            </a:r>
          </a:p>
        </p:txBody>
      </p:sp>
      <p:sp>
        <p:nvSpPr>
          <p:cNvPr id="29" name="TextBox 28"/>
          <p:cNvSpPr txBox="1"/>
          <p:nvPr/>
        </p:nvSpPr>
        <p:spPr>
          <a:xfrm>
            <a:off x="3240120" y="5467650"/>
            <a:ext cx="2350323" cy="83099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1 – Specificity</a:t>
            </a: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False-positive rate</a:t>
            </a:r>
          </a:p>
        </p:txBody>
      </p:sp>
      <p:sp>
        <p:nvSpPr>
          <p:cNvPr id="34" name="TextBox 33"/>
          <p:cNvSpPr txBox="1"/>
          <p:nvPr/>
        </p:nvSpPr>
        <p:spPr>
          <a:xfrm>
            <a:off x="7602346" y="1479110"/>
            <a:ext cx="4010533" cy="954107"/>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Receiver operating </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characteristic (ROC)</a:t>
            </a:r>
          </a:p>
        </p:txBody>
      </p:sp>
      <p:sp>
        <p:nvSpPr>
          <p:cNvPr id="36" name="TextBox 35"/>
          <p:cNvSpPr txBox="1"/>
          <p:nvPr/>
        </p:nvSpPr>
        <p:spPr>
          <a:xfrm>
            <a:off x="7624336" y="3160050"/>
            <a:ext cx="3988544" cy="954107"/>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Plot points for each threshold value</a:t>
            </a:r>
          </a:p>
        </p:txBody>
      </p:sp>
      <p:sp>
        <p:nvSpPr>
          <p:cNvPr id="37" name="TextBox 36"/>
          <p:cNvSpPr txBox="1"/>
          <p:nvPr/>
        </p:nvSpPr>
        <p:spPr>
          <a:xfrm>
            <a:off x="7624336" y="4410102"/>
            <a:ext cx="3988544" cy="954107"/>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Select threshold based on business case </a:t>
            </a:r>
          </a:p>
        </p:txBody>
      </p:sp>
      <p:sp>
        <p:nvSpPr>
          <p:cNvPr id="46" name="Oval 45">
            <a:extLst>
              <a:ext uri="{C183D7F6-B498-43B3-948B-1728B52AA6E4}">
                <adec:decorative xmlns:adec="http://schemas.microsoft.com/office/drawing/2017/decorative" val="1"/>
              </a:ext>
            </a:extLst>
          </p:cNvPr>
          <p:cNvSpPr/>
          <p:nvPr/>
        </p:nvSpPr>
        <p:spPr>
          <a:xfrm>
            <a:off x="7122659" y="155694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C183D7F6-B498-43B3-948B-1728B52AA6E4}">
                <adec:decorative xmlns:adec="http://schemas.microsoft.com/office/drawing/2017/decorative" val="1"/>
              </a:ext>
            </a:extLst>
          </p:cNvPr>
          <p:cNvSpPr/>
          <p:nvPr/>
        </p:nvSpPr>
        <p:spPr>
          <a:xfrm>
            <a:off x="6039720" y="155694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C183D7F6-B498-43B3-948B-1728B52AA6E4}">
                <adec:decorative xmlns:adec="http://schemas.microsoft.com/office/drawing/2017/decorative" val="1"/>
              </a:ext>
            </a:extLst>
          </p:cNvPr>
          <p:cNvSpPr/>
          <p:nvPr/>
        </p:nvSpPr>
        <p:spPr>
          <a:xfrm>
            <a:off x="4229667" y="1530179"/>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C183D7F6-B498-43B3-948B-1728B52AA6E4}">
                <adec:decorative xmlns:adec="http://schemas.microsoft.com/office/drawing/2017/decorative" val="1"/>
              </a:ext>
            </a:extLst>
          </p:cNvPr>
          <p:cNvSpPr/>
          <p:nvPr/>
        </p:nvSpPr>
        <p:spPr>
          <a:xfrm>
            <a:off x="3745218" y="1530179"/>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C183D7F6-B498-43B3-948B-1728B52AA6E4}">
                <adec:decorative xmlns:adec="http://schemas.microsoft.com/office/drawing/2017/decorative" val="1"/>
              </a:ext>
            </a:extLst>
          </p:cNvPr>
          <p:cNvSpPr/>
          <p:nvPr/>
        </p:nvSpPr>
        <p:spPr>
          <a:xfrm>
            <a:off x="3745218" y="185779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C183D7F6-B498-43B3-948B-1728B52AA6E4}">
                <adec:decorative xmlns:adec="http://schemas.microsoft.com/office/drawing/2017/decorative" val="1"/>
              </a:ext>
            </a:extLst>
          </p:cNvPr>
          <p:cNvSpPr/>
          <p:nvPr/>
        </p:nvSpPr>
        <p:spPr>
          <a:xfrm>
            <a:off x="3195166" y="185779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C183D7F6-B498-43B3-948B-1728B52AA6E4}">
                <adec:decorative xmlns:adec="http://schemas.microsoft.com/office/drawing/2017/decorative" val="1"/>
              </a:ext>
            </a:extLst>
          </p:cNvPr>
          <p:cNvSpPr/>
          <p:nvPr/>
        </p:nvSpPr>
        <p:spPr>
          <a:xfrm>
            <a:off x="3195166" y="236319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C183D7F6-B498-43B3-948B-1728B52AA6E4}">
                <adec:decorative xmlns:adec="http://schemas.microsoft.com/office/drawing/2017/decorative" val="1"/>
              </a:ext>
            </a:extLst>
          </p:cNvPr>
          <p:cNvSpPr/>
          <p:nvPr/>
        </p:nvSpPr>
        <p:spPr>
          <a:xfrm>
            <a:off x="2051703" y="2359483"/>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C183D7F6-B498-43B3-948B-1728B52AA6E4}">
                <adec:decorative xmlns:adec="http://schemas.microsoft.com/office/drawing/2017/decorative" val="1"/>
              </a:ext>
            </a:extLst>
          </p:cNvPr>
          <p:cNvSpPr/>
          <p:nvPr/>
        </p:nvSpPr>
        <p:spPr>
          <a:xfrm>
            <a:off x="2051703" y="3367863"/>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C183D7F6-B498-43B3-948B-1728B52AA6E4}">
                <adec:decorative xmlns:adec="http://schemas.microsoft.com/office/drawing/2017/decorative" val="1"/>
              </a:ext>
            </a:extLst>
          </p:cNvPr>
          <p:cNvSpPr/>
          <p:nvPr/>
        </p:nvSpPr>
        <p:spPr>
          <a:xfrm>
            <a:off x="1476404" y="3367863"/>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C183D7F6-B498-43B3-948B-1728B52AA6E4}">
                <adec:decorative xmlns:adec="http://schemas.microsoft.com/office/drawing/2017/decorative" val="1"/>
              </a:ext>
            </a:extLst>
          </p:cNvPr>
          <p:cNvSpPr/>
          <p:nvPr/>
        </p:nvSpPr>
        <p:spPr>
          <a:xfrm>
            <a:off x="1476404" y="4114157"/>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C183D7F6-B498-43B3-948B-1728B52AA6E4}">
                <adec:decorative xmlns:adec="http://schemas.microsoft.com/office/drawing/2017/decorative" val="1"/>
              </a:ext>
            </a:extLst>
          </p:cNvPr>
          <p:cNvSpPr/>
          <p:nvPr/>
        </p:nvSpPr>
        <p:spPr>
          <a:xfrm>
            <a:off x="1476404" y="5055932"/>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18" name="Slide Number Placeholder 3"/>
          <p:cNvSpPr>
            <a:spLocks noGrp="1"/>
          </p:cNvSpPr>
          <p:nvPr>
            <p:ph type="sldNum" sz="quarter" idx="12"/>
          </p:nvPr>
        </p:nvSpPr>
        <p:spPr/>
        <p:txBody>
          <a:bodyPr/>
          <a:lstStyle/>
          <a:p>
            <a:fld id="{B6A95138-A96E-2F42-A959-2EFD44FE4AB7}" type="slidenum">
              <a:rPr lang="en-US" smtClean="0"/>
              <a:pPr/>
              <a:t>107</a:t>
            </a:fld>
            <a:endParaRPr lang="en-US" dirty="0"/>
          </a:p>
        </p:txBody>
      </p:sp>
    </p:spTree>
    <p:custDataLst>
      <p:tags r:id="rId1"/>
    </p:custDataLst>
    <p:extLst>
      <p:ext uri="{BB962C8B-B14F-4D97-AF65-F5344CB8AC3E}">
        <p14:creationId xmlns:p14="http://schemas.microsoft.com/office/powerpoint/2010/main" val="18289783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Classification: AUC-ROC</a:t>
            </a:r>
          </a:p>
        </p:txBody>
      </p:sp>
      <p:sp>
        <p:nvSpPr>
          <p:cNvPr id="14" name="TextBox 13"/>
          <p:cNvSpPr txBox="1"/>
          <p:nvPr/>
        </p:nvSpPr>
        <p:spPr>
          <a:xfrm rot="16200000">
            <a:off x="-432313" y="3043805"/>
            <a:ext cx="2164375" cy="83099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Sensitivity</a:t>
            </a: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True-positive rate</a:t>
            </a:r>
          </a:p>
        </p:txBody>
      </p:sp>
      <p:sp>
        <p:nvSpPr>
          <p:cNvPr id="29" name="TextBox 28"/>
          <p:cNvSpPr txBox="1"/>
          <p:nvPr/>
        </p:nvSpPr>
        <p:spPr>
          <a:xfrm>
            <a:off x="3304239" y="5467650"/>
            <a:ext cx="2222083" cy="83099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1-Specificity</a:t>
            </a: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False-positive rate</a:t>
            </a:r>
          </a:p>
        </p:txBody>
      </p:sp>
      <p:sp>
        <p:nvSpPr>
          <p:cNvPr id="34" name="TextBox 33"/>
          <p:cNvSpPr txBox="1"/>
          <p:nvPr/>
        </p:nvSpPr>
        <p:spPr>
          <a:xfrm>
            <a:off x="7602347" y="1479110"/>
            <a:ext cx="1851025" cy="1384995"/>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Area</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under the</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curve</a:t>
            </a:r>
          </a:p>
        </p:txBody>
      </p:sp>
      <p:sp>
        <p:nvSpPr>
          <p:cNvPr id="30" name="TextBox 29"/>
          <p:cNvSpPr txBox="1"/>
          <p:nvPr/>
        </p:nvSpPr>
        <p:spPr>
          <a:xfrm>
            <a:off x="7602347" y="3174128"/>
            <a:ext cx="3827651" cy="1434509"/>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AUC-ROC is used to easily compare one model to another</a:t>
            </a:r>
          </a:p>
        </p:txBody>
      </p:sp>
      <p:grpSp>
        <p:nvGrpSpPr>
          <p:cNvPr id="9" name="Group 8" descr="AUC-ROC graph."/>
          <p:cNvGrpSpPr/>
          <p:nvPr/>
        </p:nvGrpSpPr>
        <p:grpSpPr>
          <a:xfrm>
            <a:off x="1036621" y="1312642"/>
            <a:ext cx="6411677" cy="4230944"/>
            <a:chOff x="1036621" y="1312642"/>
            <a:chExt cx="6411677" cy="4230944"/>
          </a:xfrm>
        </p:grpSpPr>
        <p:grpSp>
          <p:nvGrpSpPr>
            <p:cNvPr id="15" name="Group 14"/>
            <p:cNvGrpSpPr/>
            <p:nvPr/>
          </p:nvGrpSpPr>
          <p:grpSpPr>
            <a:xfrm>
              <a:off x="1036621" y="1312642"/>
              <a:ext cx="6411677" cy="4230944"/>
              <a:chOff x="1134222" y="1651196"/>
              <a:chExt cx="6411677" cy="4230944"/>
            </a:xfrm>
          </p:grpSpPr>
          <p:pic>
            <p:nvPicPr>
              <p:cNvPr id="12" name="Picture 11">
                <a:extLst>
                  <a:ext uri="{C183D7F6-B498-43B3-948B-1728B52AA6E4}">
                    <adec:decorative xmlns:adec="http://schemas.microsoft.com/office/drawing/2017/decorative" val="1"/>
                  </a:ext>
                </a:extLst>
              </p:cNvPr>
              <p:cNvPicPr>
                <a:picLocks noChangeAspect="1"/>
              </p:cNvPicPr>
              <p:nvPr/>
            </p:nvPicPr>
            <p:blipFill rotWithShape="1">
              <a:blip r:embed="rId4"/>
              <a:srcRect l="6117" b="6293"/>
              <a:stretch/>
            </p:blipFill>
            <p:spPr>
              <a:xfrm>
                <a:off x="1554480" y="1651196"/>
                <a:ext cx="5982662" cy="3933715"/>
              </a:xfrm>
              <a:prstGeom prst="rect">
                <a:avLst/>
              </a:prstGeom>
            </p:spPr>
          </p:pic>
          <p:sp>
            <p:nvSpPr>
              <p:cNvPr id="13" name="TextBox 12"/>
              <p:cNvSpPr txBox="1"/>
              <p:nvPr/>
            </p:nvSpPr>
            <p:spPr>
              <a:xfrm>
                <a:off x="1162974" y="5304060"/>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0.0</a:t>
                </a:r>
              </a:p>
            </p:txBody>
          </p:sp>
          <p:sp>
            <p:nvSpPr>
              <p:cNvPr id="16" name="TextBox 15"/>
              <p:cNvSpPr txBox="1"/>
              <p:nvPr/>
            </p:nvSpPr>
            <p:spPr>
              <a:xfrm>
                <a:off x="1162974" y="4608638"/>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0.2</a:t>
                </a:r>
              </a:p>
            </p:txBody>
          </p:sp>
          <p:sp>
            <p:nvSpPr>
              <p:cNvPr id="19" name="TextBox 18"/>
              <p:cNvSpPr txBox="1"/>
              <p:nvPr/>
            </p:nvSpPr>
            <p:spPr>
              <a:xfrm>
                <a:off x="1162974" y="391321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0.4</a:t>
                </a:r>
              </a:p>
            </p:txBody>
          </p:sp>
          <p:sp>
            <p:nvSpPr>
              <p:cNvPr id="20" name="TextBox 19"/>
              <p:cNvSpPr txBox="1"/>
              <p:nvPr/>
            </p:nvSpPr>
            <p:spPr>
              <a:xfrm>
                <a:off x="1162974" y="3217794"/>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0.6</a:t>
                </a:r>
              </a:p>
            </p:txBody>
          </p:sp>
          <p:sp>
            <p:nvSpPr>
              <p:cNvPr id="21" name="TextBox 20"/>
              <p:cNvSpPr txBox="1"/>
              <p:nvPr/>
            </p:nvSpPr>
            <p:spPr>
              <a:xfrm>
                <a:off x="1134222" y="2517729"/>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0.8</a:t>
                </a:r>
              </a:p>
            </p:txBody>
          </p:sp>
          <p:sp>
            <p:nvSpPr>
              <p:cNvPr id="22" name="TextBox 21"/>
              <p:cNvSpPr txBox="1"/>
              <p:nvPr/>
            </p:nvSpPr>
            <p:spPr>
              <a:xfrm>
                <a:off x="1162974" y="1817664"/>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1.0</a:t>
                </a:r>
              </a:p>
            </p:txBody>
          </p:sp>
          <p:sp>
            <p:nvSpPr>
              <p:cNvPr id="23" name="TextBox 22"/>
              <p:cNvSpPr txBox="1"/>
              <p:nvPr/>
            </p:nvSpPr>
            <p:spPr>
              <a:xfrm>
                <a:off x="1507972"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0.0</a:t>
                </a:r>
              </a:p>
            </p:txBody>
          </p:sp>
          <p:sp>
            <p:nvSpPr>
              <p:cNvPr id="24" name="TextBox 23"/>
              <p:cNvSpPr txBox="1"/>
              <p:nvPr/>
            </p:nvSpPr>
            <p:spPr>
              <a:xfrm>
                <a:off x="2610798"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0.2</a:t>
                </a:r>
              </a:p>
            </p:txBody>
          </p:sp>
          <p:sp>
            <p:nvSpPr>
              <p:cNvPr id="25" name="TextBox 24"/>
              <p:cNvSpPr txBox="1"/>
              <p:nvPr/>
            </p:nvSpPr>
            <p:spPr>
              <a:xfrm>
                <a:off x="3713624"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0.4</a:t>
                </a:r>
              </a:p>
            </p:txBody>
          </p:sp>
          <p:sp>
            <p:nvSpPr>
              <p:cNvPr id="26" name="TextBox 25"/>
              <p:cNvSpPr txBox="1"/>
              <p:nvPr/>
            </p:nvSpPr>
            <p:spPr>
              <a:xfrm>
                <a:off x="4871849"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0.6</a:t>
                </a:r>
              </a:p>
            </p:txBody>
          </p:sp>
          <p:sp>
            <p:nvSpPr>
              <p:cNvPr id="27" name="TextBox 26"/>
              <p:cNvSpPr txBox="1"/>
              <p:nvPr/>
            </p:nvSpPr>
            <p:spPr>
              <a:xfrm>
                <a:off x="5994562"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0.8</a:t>
                </a:r>
              </a:p>
            </p:txBody>
          </p:sp>
          <p:sp>
            <p:nvSpPr>
              <p:cNvPr id="28" name="TextBox 27"/>
              <p:cNvSpPr txBox="1"/>
              <p:nvPr/>
            </p:nvSpPr>
            <p:spPr>
              <a:xfrm>
                <a:off x="7077501" y="5543586"/>
                <a:ext cx="4683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1.0</a:t>
                </a:r>
              </a:p>
            </p:txBody>
          </p:sp>
        </p:grpSp>
        <p:sp>
          <p:nvSpPr>
            <p:cNvPr id="35" name="Freeform 34">
              <a:extLst>
                <a:ext uri="{C183D7F6-B498-43B3-948B-1728B52AA6E4}">
                  <adec:decorative xmlns:adec="http://schemas.microsoft.com/office/drawing/2017/decorative" val="1"/>
                </a:ext>
              </a:extLst>
            </p:cNvPr>
            <p:cNvSpPr/>
            <p:nvPr/>
          </p:nvSpPr>
          <p:spPr>
            <a:xfrm>
              <a:off x="1580278" y="1644858"/>
              <a:ext cx="5637268" cy="3502471"/>
            </a:xfrm>
            <a:custGeom>
              <a:avLst/>
              <a:gdLst>
                <a:gd name="connsiteX0" fmla="*/ 2261065 w 5637268"/>
                <a:gd name="connsiteY0" fmla="*/ 0 h 3502471"/>
                <a:gd name="connsiteX1" fmla="*/ 5637268 w 5637268"/>
                <a:gd name="connsiteY1" fmla="*/ 0 h 3502471"/>
                <a:gd name="connsiteX2" fmla="*/ 5637268 w 5637268"/>
                <a:gd name="connsiteY2" fmla="*/ 313257 h 3502471"/>
                <a:gd name="connsiteX3" fmla="*/ 5637268 w 5637268"/>
                <a:gd name="connsiteY3" fmla="*/ 1667198 h 3502471"/>
                <a:gd name="connsiteX4" fmla="*/ 5637268 w 5637268"/>
                <a:gd name="connsiteY4" fmla="*/ 1980455 h 3502471"/>
                <a:gd name="connsiteX5" fmla="*/ 5637267 w 5637268"/>
                <a:gd name="connsiteY5" fmla="*/ 1980455 h 3502471"/>
                <a:gd name="connsiteX6" fmla="*/ 5637267 w 5637268"/>
                <a:gd name="connsiteY6" fmla="*/ 3502471 h 3502471"/>
                <a:gd name="connsiteX7" fmla="*/ 0 w 5637268"/>
                <a:gd name="connsiteY7" fmla="*/ 3502471 h 3502471"/>
                <a:gd name="connsiteX8" fmla="*/ 0 w 5637268"/>
                <a:gd name="connsiteY8" fmla="*/ 1835273 h 3502471"/>
                <a:gd name="connsiteX9" fmla="*/ 576051 w 5637268"/>
                <a:gd name="connsiteY9" fmla="*/ 1835273 h 3502471"/>
                <a:gd name="connsiteX10" fmla="*/ 576051 w 5637268"/>
                <a:gd name="connsiteY10" fmla="*/ 853123 h 3502471"/>
                <a:gd name="connsiteX11" fmla="*/ 1706328 w 5637268"/>
                <a:gd name="connsiteY11" fmla="*/ 853123 h 3502471"/>
                <a:gd name="connsiteX12" fmla="*/ 1706328 w 5637268"/>
                <a:gd name="connsiteY12" fmla="*/ 313257 h 3502471"/>
                <a:gd name="connsiteX13" fmla="*/ 2261065 w 5637268"/>
                <a:gd name="connsiteY13" fmla="*/ 313257 h 350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7268" h="3502471">
                  <a:moveTo>
                    <a:pt x="2261065" y="0"/>
                  </a:moveTo>
                  <a:lnTo>
                    <a:pt x="5637268" y="0"/>
                  </a:lnTo>
                  <a:lnTo>
                    <a:pt x="5637268" y="313257"/>
                  </a:lnTo>
                  <a:lnTo>
                    <a:pt x="5637268" y="1667198"/>
                  </a:lnTo>
                  <a:lnTo>
                    <a:pt x="5637268" y="1980455"/>
                  </a:lnTo>
                  <a:lnTo>
                    <a:pt x="5637267" y="1980455"/>
                  </a:lnTo>
                  <a:lnTo>
                    <a:pt x="5637267" y="3502471"/>
                  </a:lnTo>
                  <a:lnTo>
                    <a:pt x="0" y="3502471"/>
                  </a:lnTo>
                  <a:lnTo>
                    <a:pt x="0" y="1835273"/>
                  </a:lnTo>
                  <a:lnTo>
                    <a:pt x="576051" y="1835273"/>
                  </a:lnTo>
                  <a:lnTo>
                    <a:pt x="576051" y="853123"/>
                  </a:lnTo>
                  <a:lnTo>
                    <a:pt x="1706328" y="853123"/>
                  </a:lnTo>
                  <a:lnTo>
                    <a:pt x="1706328" y="313257"/>
                  </a:lnTo>
                  <a:lnTo>
                    <a:pt x="2261065" y="313257"/>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3497864" y="3197693"/>
            <a:ext cx="1802096"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AUC: 89%</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18" name="Slide Number Placeholder 3"/>
          <p:cNvSpPr>
            <a:spLocks noGrp="1"/>
          </p:cNvSpPr>
          <p:nvPr>
            <p:ph type="sldNum" sz="quarter" idx="12"/>
          </p:nvPr>
        </p:nvSpPr>
        <p:spPr/>
        <p:txBody>
          <a:bodyPr/>
          <a:lstStyle/>
          <a:p>
            <a:fld id="{B6A95138-A96E-2F42-A959-2EFD44FE4AB7}" type="slidenum">
              <a:rPr lang="en-US" smtClean="0"/>
              <a:pPr/>
              <a:t>108</a:t>
            </a:fld>
            <a:endParaRPr lang="en-US" dirty="0"/>
          </a:p>
        </p:txBody>
      </p:sp>
    </p:spTree>
    <p:custDataLst>
      <p:tags r:id="rId1"/>
    </p:custDataLst>
    <p:extLst>
      <p:ext uri="{BB962C8B-B14F-4D97-AF65-F5344CB8AC3E}">
        <p14:creationId xmlns:p14="http://schemas.microsoft.com/office/powerpoint/2010/main" val="3115077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Classification: Other metrics</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025BDB0F-3AD5-154E-A160-CCC41EFC967B}"/>
                  </a:ext>
                  <a:ext uri="{C183D7F6-B498-43B3-948B-1728B52AA6E4}">
                    <adec:decorative xmlns:adec="http://schemas.microsoft.com/office/drawing/2017/decorative" val="1"/>
                  </a:ext>
                </a:extLst>
              </p:cNvPr>
              <p:cNvSpPr/>
              <p:nvPr/>
            </p:nvSpPr>
            <p:spPr>
              <a:xfrm>
                <a:off x="419100" y="1663386"/>
                <a:ext cx="6293261" cy="750077"/>
              </a:xfrm>
              <a:prstGeom prst="rect">
                <a:avLst/>
              </a:prstGeom>
            </p:spPr>
            <p:txBody>
              <a:bodyPr wrap="none">
                <a:spAutoFit/>
              </a:bodyPr>
              <a:lstStyle/>
              <a:p>
                <a:r>
                  <a:rPr lang="en-US" sz="2400" dirty="0">
                    <a:latin typeface="Cambria Math" panose="02040503050406030204" pitchFamily="18" charset="0"/>
                    <a:ea typeface="Cambria Math" panose="02040503050406030204" pitchFamily="18" charset="0"/>
                    <a:cs typeface="Amazon Ember Light" panose="020B0403020204020204" pitchFamily="34" charset="0"/>
                  </a:rPr>
                  <a:t>accuracy</a:t>
                </a:r>
                <a14:m>
                  <m:oMath xmlns:m="http://schemas.openxmlformats.org/officeDocument/2006/math">
                    <m:r>
                      <a:rPr lang="en-US" sz="2400" b="0" i="0" dirty="0" smtClean="0">
                        <a:latin typeface="Cambria Math" panose="02040503050406030204" pitchFamily="18" charset="0"/>
                        <a:ea typeface="Cambria Math" panose="02040503050406030204" pitchFamily="18" charset="0"/>
                        <a:cs typeface="Amazon Ember Light" panose="020B0403020204020204" pitchFamily="34" charset="0"/>
                      </a:rPr>
                      <m:t>  </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m:t>
                    </m:r>
                    <m:r>
                      <a:rPr lang="en-US" sz="2400" b="0" i="1" dirty="0" smtClean="0">
                        <a:latin typeface="Cambria Math" panose="02040503050406030204" pitchFamily="18" charset="0"/>
                        <a:ea typeface="Cambria Math" panose="02040503050406030204" pitchFamily="18" charset="0"/>
                        <a:cs typeface="Amazon Ember Light" panose="020B0403020204020204" pitchFamily="34" charset="0"/>
                      </a:rPr>
                      <m:t> </m:t>
                    </m:r>
                    <m:f>
                      <m:fPr>
                        <m:ctrlPr>
                          <a:rPr lang="en-US" sz="2400" i="1">
                            <a:solidFill>
                              <a:schemeClr val="accent1"/>
                            </a:solidFill>
                            <a:latin typeface="Cambria Math" panose="02040503050406030204" pitchFamily="18" charset="0"/>
                            <a:ea typeface="Cambria Math" panose="02040503050406030204" pitchFamily="18" charset="0"/>
                          </a:rPr>
                        </m:ctrlPr>
                      </m:fPr>
                      <m:num>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TP</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 + </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TN</m:t>
                        </m:r>
                      </m:num>
                      <m:den>
                        <m:r>
                          <m:rPr>
                            <m:nor/>
                          </m:rPr>
                          <a:rPr lang="en-US" sz="2400" b="0" i="0" smtClean="0">
                            <a:solidFill>
                              <a:schemeClr val="accent1"/>
                            </a:solidFill>
                            <a:latin typeface="Cambria Math" panose="02040503050406030204" pitchFamily="18" charset="0"/>
                            <a:ea typeface="Cambria Math" panose="02040503050406030204" pitchFamily="18" charset="0"/>
                          </a:rPr>
                          <m:t> </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TP</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 + </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TN</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TP</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 + </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TN</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 + </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FP</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 + </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FN</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 </m:t>
                        </m:r>
                      </m:den>
                    </m:f>
                  </m:oMath>
                </a14:m>
                <a:endParaRPr lang="en-US" sz="2400" dirty="0">
                  <a:solidFill>
                    <a:schemeClr val="accent1"/>
                  </a:solidFill>
                  <a:latin typeface="Cambria Math" panose="02040503050406030204" pitchFamily="18" charset="0"/>
                  <a:ea typeface="Cambria Math" panose="02040503050406030204" pitchFamily="18" charset="0"/>
                </a:endParaRPr>
              </a:p>
            </p:txBody>
          </p:sp>
        </mc:Choice>
        <mc:Fallback xmlns="">
          <p:sp>
            <p:nvSpPr>
              <p:cNvPr id="32" name="Rectangle 31">
                <a:extLst>
                  <a:ext uri="{FF2B5EF4-FFF2-40B4-BE49-F238E27FC236}">
                    <a16:creationId xmlns:a16="http://schemas.microsoft.com/office/drawing/2014/main" id="{025BDB0F-3AD5-154E-A160-CCC41EFC967B}"/>
                  </a:ext>
                  <a:ext uri="{C183D7F6-B498-43B3-948B-1728B52AA6E4}">
                    <adec:decorative xmlns:adec="http://schemas.microsoft.com/office/drawing/2017/decorative" val="1"/>
                  </a:ext>
                </a:extLst>
              </p:cNvPr>
              <p:cNvSpPr>
                <a:spLocks noRot="1" noChangeAspect="1" noMove="1" noResize="1" noEditPoints="1" noAdjustHandles="1" noChangeArrowheads="1" noChangeShapeType="1" noTextEdit="1"/>
              </p:cNvSpPr>
              <p:nvPr/>
            </p:nvSpPr>
            <p:spPr>
              <a:xfrm>
                <a:off x="419100" y="1663386"/>
                <a:ext cx="6293261" cy="750077"/>
              </a:xfrm>
              <a:prstGeom prst="rect">
                <a:avLst/>
              </a:prstGeom>
              <a:blipFill>
                <a:blip r:embed="rId4"/>
                <a:stretch>
                  <a:fillRect l="-15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5EA07721-A1B9-A347-9555-9DB70E25512E}"/>
                  </a:ext>
                  <a:ext uri="{C183D7F6-B498-43B3-948B-1728B52AA6E4}">
                    <adec:decorative xmlns:adec="http://schemas.microsoft.com/office/drawing/2017/decorative" val="1"/>
                  </a:ext>
                </a:extLst>
              </p:cNvPr>
              <p:cNvSpPr/>
              <p:nvPr/>
            </p:nvSpPr>
            <p:spPr>
              <a:xfrm>
                <a:off x="2603045" y="3208542"/>
                <a:ext cx="3097643" cy="686278"/>
              </a:xfrm>
              <a:prstGeom prst="rect">
                <a:avLst/>
              </a:prstGeom>
            </p:spPr>
            <p:txBody>
              <a:bodyPr wrap="none">
                <a:spAutoFit/>
              </a:bodyPr>
              <a:lstStyle/>
              <a:p>
                <a:r>
                  <a:rPr lang="en-US" sz="2400" dirty="0">
                    <a:latin typeface="Cambria Math" panose="02040503050406030204" pitchFamily="18" charset="0"/>
                    <a:ea typeface="Cambria Math" panose="02040503050406030204" pitchFamily="18" charset="0"/>
                    <a:cs typeface="Amazon Ember Light" panose="020B0403020204020204" pitchFamily="34" charset="0"/>
                  </a:rPr>
                  <a:t>precision  = </a:t>
                </a:r>
                <a14:m>
                  <m:oMath xmlns:m="http://schemas.openxmlformats.org/officeDocument/2006/math">
                    <m:r>
                      <a:rPr lang="en-US" sz="2400" b="0" i="0" smtClean="0">
                        <a:solidFill>
                          <a:schemeClr val="accent1"/>
                        </a:solidFill>
                        <a:latin typeface="Cambria Math" panose="02040503050406030204" pitchFamily="18" charset="0"/>
                        <a:ea typeface="Cambria Math" panose="02040503050406030204" pitchFamily="18" charset="0"/>
                      </a:rPr>
                      <m:t> </m:t>
                    </m:r>
                    <m:f>
                      <m:fPr>
                        <m:ctrlPr>
                          <a:rPr lang="en-US" sz="2400" i="1">
                            <a:solidFill>
                              <a:schemeClr val="accent1"/>
                            </a:solidFill>
                            <a:latin typeface="Cambria Math" panose="02040503050406030204" pitchFamily="18" charset="0"/>
                            <a:ea typeface="Cambria Math" panose="02040503050406030204" pitchFamily="18" charset="0"/>
                          </a:rPr>
                        </m:ctrlPr>
                      </m:fPr>
                      <m:num>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TP</m:t>
                        </m:r>
                      </m:num>
                      <m:den>
                        <m:r>
                          <m:rPr>
                            <m:nor/>
                          </m:rPr>
                          <a:rPr lang="en-US" sz="2400" b="0" i="0" smtClean="0">
                            <a:solidFill>
                              <a:schemeClr val="accent1"/>
                            </a:solidFill>
                            <a:latin typeface="Cambria Math" panose="02040503050406030204" pitchFamily="18" charset="0"/>
                            <a:ea typeface="Cambria Math" panose="02040503050406030204" pitchFamily="18" charset="0"/>
                          </a:rPr>
                          <m:t> </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TP</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 + </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FP</m:t>
                        </m:r>
                        <m:r>
                          <m:rPr>
                            <m:nor/>
                          </m:rPr>
                          <a:rPr lang="en-US" sz="2400" b="0" i="0" dirty="0" smtClean="0">
                            <a:latin typeface="Cambria Math" panose="02040503050406030204" pitchFamily="18" charset="0"/>
                            <a:ea typeface="Cambria Math" panose="02040503050406030204" pitchFamily="18" charset="0"/>
                            <a:cs typeface="Amazon Ember Light" panose="020B0403020204020204" pitchFamily="34" charset="0"/>
                          </a:rPr>
                          <m:t> </m:t>
                        </m:r>
                      </m:den>
                    </m:f>
                  </m:oMath>
                </a14:m>
                <a:endParaRPr lang="en-US" sz="2400" dirty="0">
                  <a:solidFill>
                    <a:schemeClr val="accent1"/>
                  </a:solidFill>
                  <a:latin typeface="Cambria Math" panose="02040503050406030204" pitchFamily="18" charset="0"/>
                  <a:ea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5EA07721-A1B9-A347-9555-9DB70E25512E}"/>
                  </a:ext>
                  <a:ext uri="{C183D7F6-B498-43B3-948B-1728B52AA6E4}">
                    <adec:decorative xmlns:adec="http://schemas.microsoft.com/office/drawing/2017/decorative" val="1"/>
                  </a:ext>
                </a:extLst>
              </p:cNvPr>
              <p:cNvSpPr>
                <a:spLocks noRot="1" noChangeAspect="1" noMove="1" noResize="1" noEditPoints="1" noAdjustHandles="1" noChangeArrowheads="1" noChangeShapeType="1" noTextEdit="1"/>
              </p:cNvSpPr>
              <p:nvPr/>
            </p:nvSpPr>
            <p:spPr>
              <a:xfrm>
                <a:off x="2603045" y="3208542"/>
                <a:ext cx="3097643" cy="686278"/>
              </a:xfrm>
              <a:prstGeom prst="rect">
                <a:avLst/>
              </a:prstGeom>
              <a:blipFill>
                <a:blip r:embed="rId5"/>
                <a:stretch>
                  <a:fillRect l="-2953" b="-5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7A0AC9A7-5A71-4E02-8286-169E8B6B1B6D}"/>
                  </a:ext>
                  <a:ext uri="{C183D7F6-B498-43B3-948B-1728B52AA6E4}">
                    <adec:decorative xmlns:adec="http://schemas.microsoft.com/office/drawing/2017/decorative" val="1"/>
                  </a:ext>
                </a:extLst>
              </p:cNvPr>
              <p:cNvSpPr/>
              <p:nvPr/>
            </p:nvSpPr>
            <p:spPr>
              <a:xfrm>
                <a:off x="419100" y="4775649"/>
                <a:ext cx="5340501" cy="8445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smtClean="0">
                          <a:latin typeface="Cambria Math" panose="02040503050406030204" pitchFamily="18" charset="0"/>
                          <a:ea typeface="Cambria Math" panose="02040503050406030204" pitchFamily="18" charset="0"/>
                          <a:cs typeface="Amazon Ember Light" panose="020B0403020204020204" pitchFamily="34" charset="0"/>
                        </a:rPr>
                        <m:t>F</m:t>
                      </m:r>
                      <m:r>
                        <m:rPr>
                          <m:nor/>
                        </m:rPr>
                        <a:rPr lang="en-US" sz="2400" dirty="0" smtClean="0">
                          <a:latin typeface="Cambria Math" panose="02040503050406030204" pitchFamily="18" charset="0"/>
                          <a:ea typeface="Cambria Math" panose="02040503050406030204" pitchFamily="18" charset="0"/>
                          <a:cs typeface="Amazon Ember Light" panose="020B0403020204020204" pitchFamily="34" charset="0"/>
                        </a:rPr>
                        <m:t>1 </m:t>
                      </m:r>
                      <m:r>
                        <m:rPr>
                          <m:nor/>
                        </m:rPr>
                        <a:rPr lang="en-US" sz="2400" dirty="0" smtClean="0">
                          <a:latin typeface="Cambria Math" panose="02040503050406030204" pitchFamily="18" charset="0"/>
                          <a:ea typeface="Cambria Math" panose="02040503050406030204" pitchFamily="18" charset="0"/>
                          <a:cs typeface="Amazon Ember Light" panose="020B0403020204020204" pitchFamily="34" charset="0"/>
                        </a:rPr>
                        <m:t>score</m:t>
                      </m:r>
                      <m:r>
                        <m:rPr>
                          <m:nor/>
                        </m:rPr>
                        <a:rPr lang="en-US" sz="2400" b="0" i="0" dirty="0" smtClean="0">
                          <a:latin typeface="Cambria Math" panose="02040503050406030204" pitchFamily="18" charset="0"/>
                          <a:ea typeface="Cambria Math" panose="02040503050406030204" pitchFamily="18" charset="0"/>
                          <a:cs typeface="Amazon Ember Light" panose="020B0403020204020204" pitchFamily="34" charset="0"/>
                        </a:rPr>
                        <m:t> </m:t>
                      </m:r>
                      <m:r>
                        <m:rPr>
                          <m:nor/>
                        </m:rPr>
                        <a:rPr lang="en-US" sz="2400" dirty="0" smtClean="0">
                          <a:latin typeface="Cambria Math" panose="02040503050406030204" pitchFamily="18" charset="0"/>
                          <a:ea typeface="Cambria Math" panose="02040503050406030204" pitchFamily="18" charset="0"/>
                          <a:cs typeface="Amazon Ember Light" panose="020B0403020204020204" pitchFamily="34" charset="0"/>
                        </a:rPr>
                        <m:t> =</m:t>
                      </m:r>
                      <m:r>
                        <a:rPr lang="en-US" sz="2400" b="0" i="0" dirty="0" smtClean="0">
                          <a:latin typeface="Cambria Math" panose="02040503050406030204" pitchFamily="18" charset="0"/>
                          <a:ea typeface="Cambria Math" panose="02040503050406030204" pitchFamily="18" charset="0"/>
                          <a:cs typeface="Amazon Ember Light" panose="020B0403020204020204" pitchFamily="34" charset="0"/>
                        </a:rPr>
                        <m:t>  </m:t>
                      </m:r>
                      <m:r>
                        <a:rPr lang="en-US" sz="2400" i="0" smtClean="0">
                          <a:solidFill>
                            <a:schemeClr val="accent1"/>
                          </a:solidFill>
                          <a:latin typeface="Cambria Math" panose="02040503050406030204" pitchFamily="18" charset="0"/>
                          <a:ea typeface="Cambria Math" panose="02040503050406030204" pitchFamily="18" charset="0"/>
                        </a:rPr>
                        <m:t>2</m:t>
                      </m:r>
                      <m:r>
                        <a:rPr lang="en-US" sz="2400" i="1" smtClean="0">
                          <a:solidFill>
                            <a:schemeClr val="accent1"/>
                          </a:solidFill>
                          <a:latin typeface="Cambria Math" panose="02040503050406030204" pitchFamily="18" charset="0"/>
                          <a:ea typeface="Cambria Math" panose="02040503050406030204" pitchFamily="18" charset="0"/>
                        </a:rPr>
                        <m:t>·</m:t>
                      </m:r>
                      <m:f>
                        <m:fPr>
                          <m:ctrlPr>
                            <a:rPr lang="en-US" sz="2400" i="1">
                              <a:solidFill>
                                <a:schemeClr val="accent1"/>
                              </a:solidFill>
                              <a:latin typeface="Cambria Math" panose="02040503050406030204" pitchFamily="18" charset="0"/>
                              <a:ea typeface="Cambria Math" panose="02040503050406030204" pitchFamily="18" charset="0"/>
                            </a:rPr>
                          </m:ctrlPr>
                        </m:fPr>
                        <m:num>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precision</m:t>
                          </m:r>
                          <m:r>
                            <a:rPr lang="en-US" sz="2400" i="0">
                              <a:solidFill>
                                <a:schemeClr val="accent1"/>
                              </a:solidFill>
                              <a:latin typeface="Cambria Math" panose="02040503050406030204" pitchFamily="18" charset="0"/>
                              <a:ea typeface="Cambria Math" panose="02040503050406030204" pitchFamily="18" charset="0"/>
                            </a:rPr>
                            <m:t>⋅</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sensitivity</m:t>
                          </m:r>
                        </m:num>
                        <m:den>
                          <m:r>
                            <m:rPr>
                              <m:nor/>
                            </m:rPr>
                            <a:rPr lang="en-US" sz="2400" b="0" i="0" smtClean="0">
                              <a:solidFill>
                                <a:schemeClr val="accent1"/>
                              </a:solidFill>
                              <a:latin typeface="Cambria Math" panose="02040503050406030204" pitchFamily="18" charset="0"/>
                              <a:ea typeface="Cambria Math" panose="02040503050406030204" pitchFamily="18" charset="0"/>
                            </a:rPr>
                            <m:t> </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precision</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 + </m:t>
                          </m:r>
                          <m:r>
                            <m:rPr>
                              <m:nor/>
                            </m:rPr>
                            <a:rPr lang="en-US" sz="2400" dirty="0">
                              <a:latin typeface="Cambria Math" panose="02040503050406030204" pitchFamily="18" charset="0"/>
                              <a:ea typeface="Cambria Math" panose="02040503050406030204" pitchFamily="18" charset="0"/>
                              <a:cs typeface="Amazon Ember Light" panose="020B0403020204020204" pitchFamily="34" charset="0"/>
                            </a:rPr>
                            <m:t>sensitivity</m:t>
                          </m:r>
                          <m:r>
                            <m:rPr>
                              <m:nor/>
                            </m:rPr>
                            <a:rPr lang="en-US" sz="2400" b="0" i="0" dirty="0" smtClean="0">
                              <a:latin typeface="Cambria Math" panose="02040503050406030204" pitchFamily="18" charset="0"/>
                              <a:ea typeface="Cambria Math" panose="02040503050406030204" pitchFamily="18" charset="0"/>
                              <a:cs typeface="Amazon Ember Light" panose="020B0403020204020204" pitchFamily="34" charset="0"/>
                            </a:rPr>
                            <m:t> </m:t>
                          </m:r>
                        </m:den>
                      </m:f>
                    </m:oMath>
                  </m:oMathPara>
                </a14:m>
                <a:endParaRPr lang="en-US" sz="2400" dirty="0">
                  <a:solidFill>
                    <a:schemeClr val="accent1"/>
                  </a:solidFill>
                  <a:latin typeface="Cambria Math" panose="02040503050406030204" pitchFamily="18" charset="0"/>
                  <a:ea typeface="Cambria Math" panose="02040503050406030204" pitchFamily="18" charset="0"/>
                </a:endParaRPr>
              </a:p>
            </p:txBody>
          </p:sp>
        </mc:Choice>
        <mc:Fallback xmlns="">
          <p:sp>
            <p:nvSpPr>
              <p:cNvPr id="35" name="Rectangle 34">
                <a:extLst>
                  <a:ext uri="{FF2B5EF4-FFF2-40B4-BE49-F238E27FC236}">
                    <a16:creationId xmlns:a16="http://schemas.microsoft.com/office/drawing/2014/main" id="{7A0AC9A7-5A71-4E02-8286-169E8B6B1B6D}"/>
                  </a:ext>
                  <a:ext uri="{C183D7F6-B498-43B3-948B-1728B52AA6E4}">
                    <adec:decorative xmlns:adec="http://schemas.microsoft.com/office/drawing/2017/decorative" val="1"/>
                  </a:ext>
                </a:extLst>
              </p:cNvPr>
              <p:cNvSpPr>
                <a:spLocks noRot="1" noChangeAspect="1" noMove="1" noResize="1" noEditPoints="1" noAdjustHandles="1" noChangeArrowheads="1" noChangeShapeType="1" noTextEdit="1"/>
              </p:cNvSpPr>
              <p:nvPr/>
            </p:nvSpPr>
            <p:spPr>
              <a:xfrm>
                <a:off x="419100" y="4775649"/>
                <a:ext cx="5340501" cy="844590"/>
              </a:xfrm>
              <a:prstGeom prst="rect">
                <a:avLst/>
              </a:prstGeom>
              <a:blipFill>
                <a:blip r:embed="rId6"/>
                <a:stretch>
                  <a:fillRect/>
                </a:stretch>
              </a:blipFill>
            </p:spPr>
            <p:txBody>
              <a:bodyPr/>
              <a:lstStyle/>
              <a:p>
                <a:r>
                  <a:rPr lang="en-US">
                    <a:noFill/>
                  </a:rPr>
                  <a:t> </a:t>
                </a:r>
              </a:p>
            </p:txBody>
          </p:sp>
        </mc:Fallback>
      </mc:AlternateContent>
      <p:sp>
        <p:nvSpPr>
          <p:cNvPr id="2" name="TextBox 1"/>
          <p:cNvSpPr txBox="1"/>
          <p:nvPr/>
        </p:nvSpPr>
        <p:spPr>
          <a:xfrm>
            <a:off x="6976532" y="3208542"/>
            <a:ext cx="4878585" cy="830997"/>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Proportion of positive results that were correctly classified</a:t>
            </a:r>
          </a:p>
        </p:txBody>
      </p:sp>
      <p:sp>
        <p:nvSpPr>
          <p:cNvPr id="21" name="TextBox 20"/>
          <p:cNvSpPr txBox="1"/>
          <p:nvPr/>
        </p:nvSpPr>
        <p:spPr>
          <a:xfrm>
            <a:off x="6976532" y="1809127"/>
            <a:ext cx="487858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Model’s score</a:t>
            </a:r>
          </a:p>
        </p:txBody>
      </p:sp>
      <p:sp>
        <p:nvSpPr>
          <p:cNvPr id="22" name="TextBox 21"/>
          <p:cNvSpPr txBox="1"/>
          <p:nvPr/>
        </p:nvSpPr>
        <p:spPr>
          <a:xfrm>
            <a:off x="6976532" y="4967112"/>
            <a:ext cx="487858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Combines precision and sensitivity </a:t>
            </a:r>
          </a:p>
        </p:txBody>
      </p:sp>
      <p:sp>
        <p:nvSpPr>
          <p:cNvPr id="5" name="Footer Placeholder 4"/>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pPr/>
              <a:t>109</a:t>
            </a:fld>
            <a:endParaRPr lang="en-US" dirty="0"/>
          </a:p>
        </p:txBody>
      </p:sp>
    </p:spTree>
    <p:custDataLst>
      <p:tags r:id="rId1"/>
    </p:custDataLst>
    <p:extLst>
      <p:ext uri="{BB962C8B-B14F-4D97-AF65-F5344CB8AC3E}">
        <p14:creationId xmlns:p14="http://schemas.microsoft.com/office/powerpoint/2010/main" val="1660466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Make it an ML model</a:t>
            </a:r>
            <a:endParaRPr lang="en-US" dirty="0"/>
          </a:p>
        </p:txBody>
      </p:sp>
      <p:sp>
        <p:nvSpPr>
          <p:cNvPr id="13" name="Rectangle 12">
            <a:extLst>
              <a:ext uri="{C183D7F6-B498-43B3-948B-1728B52AA6E4}">
                <adec:decorative xmlns:adec="http://schemas.microsoft.com/office/drawing/2017/decorative" val="1"/>
              </a:ext>
            </a:extLst>
          </p:cNvPr>
          <p:cNvSpPr/>
          <p:nvPr/>
        </p:nvSpPr>
        <p:spPr>
          <a:xfrm>
            <a:off x="419100" y="1676511"/>
            <a:ext cx="10325100" cy="461665"/>
          </a:xfrm>
          <a:prstGeom prst="rect">
            <a:avLst/>
          </a:prstGeom>
        </p:spPr>
        <p:txBody>
          <a:bodyPr wrap="square">
            <a:spAutoFit/>
          </a:bodyPr>
          <a:lstStyle/>
          <a:p>
            <a:r>
              <a:rPr lang="en-US" sz="2400" dirty="0">
                <a:latin typeface="Amazon Ember" panose="020B0603020204020204"/>
                <a:ea typeface="Amazon Ember" panose="020B0603020204020204" pitchFamily="34" charset="0"/>
                <a:cs typeface="Amazon Ember" panose="020B0603020204020204" pitchFamily="34" charset="0"/>
              </a:rPr>
              <a:t>Credit card transaction is either </a:t>
            </a:r>
            <a:r>
              <a:rPr lang="en-US" sz="2400" b="1" i="1" dirty="0">
                <a:latin typeface="Amazon Ember" panose="020B0603020204020204"/>
                <a:ea typeface="Amazon Ember Medium" panose="020B0603020204030204" pitchFamily="34" charset="0"/>
                <a:cs typeface="Amazon Ember Medium" panose="020B0603020204030204" pitchFamily="34" charset="0"/>
              </a:rPr>
              <a:t>fraudulent</a:t>
            </a:r>
            <a:r>
              <a:rPr lang="en-US" sz="2400" dirty="0">
                <a:latin typeface="Amazon Ember" panose="020B0603020204020204"/>
                <a:ea typeface="Amazon Ember" panose="020B0603020204020204" pitchFamily="34" charset="0"/>
                <a:cs typeface="Amazon Ember" panose="020B0603020204020204" pitchFamily="34" charset="0"/>
              </a:rPr>
              <a:t> or </a:t>
            </a:r>
            <a:r>
              <a:rPr lang="en-US" sz="2400" b="1" i="1" dirty="0">
                <a:latin typeface="Amazon Ember" panose="020B0603020204020204"/>
                <a:ea typeface="Amazon Ember" panose="02000000000000000000" pitchFamily="2" charset="0"/>
                <a:cs typeface="Amazon Ember" panose="020B0603020204020204" pitchFamily="34" charset="0"/>
              </a:rPr>
              <a:t>not fraudulent</a:t>
            </a:r>
            <a:r>
              <a:rPr lang="en-US" sz="2400" dirty="0">
                <a:latin typeface="Amazon Ember" panose="020B0603020204020204"/>
                <a:ea typeface="Amazon Ember" panose="020B0603020204020204" pitchFamily="34" charset="0"/>
                <a:cs typeface="Amazon Ember" panose="020B0603020204020204" pitchFamily="34" charset="0"/>
              </a:rPr>
              <a:t>.</a:t>
            </a:r>
          </a:p>
        </p:txBody>
      </p:sp>
      <p:sp>
        <p:nvSpPr>
          <p:cNvPr id="18" name="Oval 17">
            <a:extLst>
              <a:ext uri="{FF2B5EF4-FFF2-40B4-BE49-F238E27FC236}">
                <a16:creationId xmlns:a16="http://schemas.microsoft.com/office/drawing/2014/main" id="{C52AE30B-83C8-4B37-943D-6B674177BD07}"/>
              </a:ext>
              <a:ext uri="{C183D7F6-B498-43B3-948B-1728B52AA6E4}">
                <adec:decorative xmlns:adec="http://schemas.microsoft.com/office/drawing/2017/decorative" val="1"/>
              </a:ext>
            </a:extLst>
          </p:cNvPr>
          <p:cNvSpPr/>
          <p:nvPr/>
        </p:nvSpPr>
        <p:spPr>
          <a:xfrm>
            <a:off x="2359977" y="2643633"/>
            <a:ext cx="1243125" cy="1243125"/>
          </a:xfrm>
          <a:prstGeom prst="ellipse">
            <a:avLst/>
          </a:prstGeom>
          <a:solidFill>
            <a:srgbClr val="36C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pic>
        <p:nvPicPr>
          <p:cNvPr id="19" name="Picture 18">
            <a:extLs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54427" y="2871239"/>
            <a:ext cx="654224" cy="654224"/>
          </a:xfrm>
          <a:prstGeom prst="rect">
            <a:avLst/>
          </a:prstGeom>
        </p:spPr>
      </p:pic>
      <p:sp>
        <p:nvSpPr>
          <p:cNvPr id="20" name="Rectangle 19">
            <a:extLst>
              <a:ext uri="{C183D7F6-B498-43B3-948B-1728B52AA6E4}">
                <adec:decorative xmlns:adec="http://schemas.microsoft.com/office/drawing/2017/decorative" val="1"/>
              </a:ext>
            </a:extLst>
          </p:cNvPr>
          <p:cNvSpPr/>
          <p:nvPr/>
        </p:nvSpPr>
        <p:spPr>
          <a:xfrm>
            <a:off x="4068747" y="2560135"/>
            <a:ext cx="1566869" cy="646331"/>
          </a:xfrm>
          <a:prstGeom prst="rect">
            <a:avLst/>
          </a:prstGeom>
          <a:solidFill>
            <a:srgbClr val="36C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a:rPr>
              <a:t>Fraud</a:t>
            </a:r>
          </a:p>
        </p:txBody>
      </p:sp>
      <p:sp>
        <p:nvSpPr>
          <p:cNvPr id="21" name="Rectangle 20">
            <a:extLst>
              <a:ext uri="{C183D7F6-B498-43B3-948B-1728B52AA6E4}">
                <adec:decorative xmlns:adec="http://schemas.microsoft.com/office/drawing/2017/decorative" val="1"/>
              </a:ext>
            </a:extLst>
          </p:cNvPr>
          <p:cNvSpPr/>
          <p:nvPr/>
        </p:nvSpPr>
        <p:spPr>
          <a:xfrm>
            <a:off x="4068747" y="3323925"/>
            <a:ext cx="1566869" cy="646331"/>
          </a:xfrm>
          <a:prstGeom prst="rect">
            <a:avLst/>
          </a:prstGeom>
          <a:solidFill>
            <a:srgbClr val="36C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a:rPr>
              <a:t>Not fraud</a:t>
            </a:r>
          </a:p>
        </p:txBody>
      </p:sp>
      <p:sp>
        <p:nvSpPr>
          <p:cNvPr id="22" name="Rectangle 21">
            <a:extLst>
              <a:ext uri="{C183D7F6-B498-43B3-948B-1728B52AA6E4}">
                <adec:decorative xmlns:adec="http://schemas.microsoft.com/office/drawing/2017/decorative" val="1"/>
              </a:ext>
            </a:extLst>
          </p:cNvPr>
          <p:cNvSpPr/>
          <p:nvPr/>
        </p:nvSpPr>
        <p:spPr>
          <a:xfrm>
            <a:off x="6033846" y="3041423"/>
            <a:ext cx="3179781" cy="400110"/>
          </a:xfrm>
          <a:prstGeom prst="rect">
            <a:avLst/>
          </a:prstGeom>
        </p:spPr>
        <p:txBody>
          <a:bodyPr wrap="none">
            <a:spAutoFit/>
          </a:bodyPr>
          <a:lstStyle/>
          <a:p>
            <a:r>
              <a:rPr lang="en-US" sz="2000" dirty="0">
                <a:solidFill>
                  <a:schemeClr val="tx2"/>
                </a:solidFill>
                <a:latin typeface="Amazon Ember" panose="020B0603020204020204"/>
                <a:ea typeface="Amazon Ember Light" panose="020B0403020204020204" pitchFamily="34" charset="0"/>
                <a:cs typeface="Amazon Ember Light" panose="020B0403020204020204" pitchFamily="34" charset="0"/>
              </a:rPr>
              <a:t>Binary classification problem</a:t>
            </a:r>
          </a:p>
        </p:txBody>
      </p:sp>
      <p:cxnSp>
        <p:nvCxnSpPr>
          <p:cNvPr id="23" name="Connector: Curved 6">
            <a:extLst>
              <a:ext uri="{FF2B5EF4-FFF2-40B4-BE49-F238E27FC236}">
                <a16:creationId xmlns:a16="http://schemas.microsoft.com/office/drawing/2014/main" id="{0396364B-873D-4F57-A74A-14F30235947C}"/>
              </a:ext>
              <a:ext uri="{C183D7F6-B498-43B3-948B-1728B52AA6E4}">
                <adec:decorative xmlns:adec="http://schemas.microsoft.com/office/drawing/2017/decorative" val="1"/>
              </a:ext>
            </a:extLst>
          </p:cNvPr>
          <p:cNvCxnSpPr>
            <a:stCxn id="18" idx="6"/>
            <a:endCxn id="20" idx="1"/>
          </p:cNvCxnSpPr>
          <p:nvPr/>
        </p:nvCxnSpPr>
        <p:spPr>
          <a:xfrm flipV="1">
            <a:off x="3603102" y="2883301"/>
            <a:ext cx="465645" cy="381895"/>
          </a:xfrm>
          <a:prstGeom prst="curvedConnector3">
            <a:avLst/>
          </a:prstGeom>
          <a:ln w="254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8">
            <a:extLst>
              <a:ext uri="{FF2B5EF4-FFF2-40B4-BE49-F238E27FC236}">
                <a16:creationId xmlns:a16="http://schemas.microsoft.com/office/drawing/2014/main" id="{233226D0-BDEF-402B-ACA7-35F32B96ED0F}"/>
              </a:ext>
              <a:ext uri="{C183D7F6-B498-43B3-948B-1728B52AA6E4}">
                <adec:decorative xmlns:adec="http://schemas.microsoft.com/office/drawing/2017/decorative" val="1"/>
              </a:ext>
            </a:extLst>
          </p:cNvPr>
          <p:cNvCxnSpPr>
            <a:stCxn id="18" idx="6"/>
            <a:endCxn id="21" idx="1"/>
          </p:cNvCxnSpPr>
          <p:nvPr/>
        </p:nvCxnSpPr>
        <p:spPr>
          <a:xfrm>
            <a:off x="3603102" y="3265196"/>
            <a:ext cx="465645" cy="381895"/>
          </a:xfrm>
          <a:prstGeom prst="curvedConnector3">
            <a:avLst/>
          </a:prstGeom>
          <a:ln w="25400">
            <a:solidFill>
              <a:srgbClr val="A6A6A6"/>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E208A45-2CBF-4722-909B-A095A16C745E}"/>
              </a:ext>
              <a:ext uri="{C183D7F6-B498-43B3-948B-1728B52AA6E4}">
                <adec:decorative xmlns:adec="http://schemas.microsoft.com/office/drawing/2017/decorative" val="1"/>
              </a:ext>
            </a:extLst>
          </p:cNvPr>
          <p:cNvSpPr/>
          <p:nvPr/>
        </p:nvSpPr>
        <p:spPr>
          <a:xfrm rot="10800000">
            <a:off x="5756236" y="2805088"/>
            <a:ext cx="240327" cy="842001"/>
          </a:xfrm>
          <a:prstGeom prst="leftBrace">
            <a:avLst/>
          </a:prstGeom>
          <a:ln w="25400">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Amazon Ember" panose="020B0603020204020204"/>
            </a:endParaRPr>
          </a:p>
        </p:txBody>
      </p:sp>
      <p:sp>
        <p:nvSpPr>
          <p:cNvPr id="26" name="Rectangle 25">
            <a:extLst>
              <a:ext uri="{C183D7F6-B498-43B3-948B-1728B52AA6E4}">
                <adec:decorative xmlns:adec="http://schemas.microsoft.com/office/drawing/2017/decorative" val="1"/>
              </a:ext>
            </a:extLst>
          </p:cNvPr>
          <p:cNvSpPr/>
          <p:nvPr/>
        </p:nvSpPr>
        <p:spPr>
          <a:xfrm>
            <a:off x="419099" y="4801663"/>
            <a:ext cx="8735181" cy="461665"/>
          </a:xfrm>
          <a:prstGeom prst="rect">
            <a:avLst/>
          </a:prstGeom>
        </p:spPr>
        <p:txBody>
          <a:bodyPr wrap="square">
            <a:spAutoFit/>
          </a:bodyPr>
          <a:lstStyle/>
          <a:p>
            <a:r>
              <a:rPr lang="en-US" sz="2400" dirty="0">
                <a:ea typeface="Amazon Ember Light" panose="020B0403020204020204" pitchFamily="34" charset="0"/>
                <a:cs typeface="Amazon Ember Light" panose="020B0403020204020204" pitchFamily="34" charset="0"/>
              </a:rPr>
              <a:t>Use historical data of fraud reports to help define your model.</a:t>
            </a:r>
          </a:p>
        </p:txBody>
      </p:sp>
      <p:sp>
        <p:nvSpPr>
          <p:cNvPr id="2" name="Footer Placeholder 1"/>
          <p:cNvSpPr>
            <a:spLocks noGrp="1"/>
          </p:cNvSpPr>
          <p:nvPr>
            <p:ph type="ftr" sz="quarter" idx="3"/>
          </p:nvPr>
        </p:nvSpPr>
        <p:spPr/>
        <p:txBody>
          <a:bodyPr/>
          <a:lstStyle/>
          <a:p>
            <a:r>
              <a:rPr lang="en-US">
                <a:latin typeface="Amazon Ember" panose="020B0603020204020204"/>
              </a:rPr>
              <a:t>© 2020, Amazon Web Services, Inc. or its Affiliates. All rights reserved.</a:t>
            </a:r>
            <a:endParaRPr lang="en-US" dirty="0">
              <a:latin typeface="Amazon Ember" panose="020B0603020204020204"/>
            </a:endParaRPr>
          </a:p>
        </p:txBody>
      </p:sp>
      <p:sp>
        <p:nvSpPr>
          <p:cNvPr id="3" name="Slide Number Placeholder 2"/>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26677677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Regression: Mean squared error</a:t>
            </a:r>
          </a:p>
        </p:txBody>
      </p:sp>
      <p:sp>
        <p:nvSpPr>
          <p:cNvPr id="9" name="Rectangle 8">
            <a:extLst>
              <a:ext uri="{FF2B5EF4-FFF2-40B4-BE49-F238E27FC236}">
                <a16:creationId xmlns:a16="http://schemas.microsoft.com/office/drawing/2014/main" id="{02CC6E8B-8FE1-4268-8D19-53B1D5E1EA9B}"/>
              </a:ext>
              <a:ext uri="{C183D7F6-B498-43B3-948B-1728B52AA6E4}">
                <adec:decorative xmlns:adec="http://schemas.microsoft.com/office/drawing/2017/decorative" val="1"/>
              </a:ext>
            </a:extLst>
          </p:cNvPr>
          <p:cNvSpPr/>
          <p:nvPr/>
        </p:nvSpPr>
        <p:spPr>
          <a:xfrm>
            <a:off x="0" y="1145052"/>
            <a:ext cx="5956300" cy="57129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CBD5D53-9D9B-475C-BB22-21FAB8AEDE20}"/>
              </a:ext>
              <a:ext uri="{C183D7F6-B498-43B3-948B-1728B52AA6E4}">
                <adec:decorative xmlns:adec="http://schemas.microsoft.com/office/drawing/2017/decorative" val="1"/>
              </a:ext>
            </a:extLst>
          </p:cNvPr>
          <p:cNvGrpSpPr/>
          <p:nvPr/>
        </p:nvGrpSpPr>
        <p:grpSpPr>
          <a:xfrm>
            <a:off x="1284088" y="3368059"/>
            <a:ext cx="3263026" cy="1008225"/>
            <a:chOff x="510531" y="2928455"/>
            <a:chExt cx="3263026" cy="100822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A32A65-C457-4012-814B-5FB57DB082E4}"/>
                    </a:ext>
                  </a:extLst>
                </p:cNvPr>
                <p:cNvSpPr txBox="1"/>
                <p:nvPr/>
              </p:nvSpPr>
              <p:spPr>
                <a:xfrm>
                  <a:off x="1785512" y="2928455"/>
                  <a:ext cx="1988045"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1"/>
                                </a:solidFill>
                                <a:latin typeface="Cambria Math" panose="02040503050406030204" pitchFamily="18" charset="0"/>
                                <a:ea typeface="Cambria Math" panose="02040503050406030204" pitchFamily="18" charset="0"/>
                              </a:rPr>
                            </m:ctrlPr>
                          </m:fPr>
                          <m:num>
                            <m:r>
                              <a:rPr lang="en-US" sz="2400" b="0" i="1" smtClean="0">
                                <a:solidFill>
                                  <a:schemeClr val="accent1"/>
                                </a:solidFill>
                                <a:latin typeface="Cambria Math" panose="02040503050406030204" pitchFamily="18" charset="0"/>
                                <a:ea typeface="Cambria Math" panose="02040503050406030204" pitchFamily="18" charset="0"/>
                              </a:rPr>
                              <m:t>1</m:t>
                            </m:r>
                          </m:num>
                          <m:den>
                            <m:r>
                              <a:rPr lang="en-US" sz="2400" b="0" i="1" smtClean="0">
                                <a:solidFill>
                                  <a:schemeClr val="accent1"/>
                                </a:solidFill>
                                <a:latin typeface="Cambria Math" panose="02040503050406030204" pitchFamily="18" charset="0"/>
                                <a:ea typeface="Cambria Math" panose="02040503050406030204" pitchFamily="18" charset="0"/>
                              </a:rPr>
                              <m:t>𝑛</m:t>
                            </m:r>
                          </m:den>
                        </m:f>
                        <m:nary>
                          <m:naryPr>
                            <m:chr m:val="∑"/>
                            <m:ctrlPr>
                              <a:rPr lang="en-US" sz="2400" b="0" i="1" smtClean="0">
                                <a:solidFill>
                                  <a:schemeClr val="accent1"/>
                                </a:solidFill>
                                <a:latin typeface="Cambria Math" panose="02040503050406030204" pitchFamily="18" charset="0"/>
                                <a:ea typeface="Cambria Math" panose="02040503050406030204" pitchFamily="18" charset="0"/>
                              </a:rPr>
                            </m:ctrlPr>
                          </m:naryPr>
                          <m:sub>
                            <m:r>
                              <m:rPr>
                                <m:brk m:alnAt="23"/>
                              </m:rPr>
                              <a:rPr lang="en-US" sz="2400" b="0" i="1" smtClean="0">
                                <a:solidFill>
                                  <a:schemeClr val="accent1"/>
                                </a:solidFill>
                                <a:latin typeface="Cambria Math" panose="02040503050406030204" pitchFamily="18" charset="0"/>
                                <a:ea typeface="Cambria Math" panose="02040503050406030204" pitchFamily="18" charset="0"/>
                              </a:rPr>
                              <m:t>𝑖</m:t>
                            </m:r>
                            <m:r>
                              <a:rPr lang="en-US" sz="2400" b="0" i="1" smtClean="0">
                                <a:solidFill>
                                  <a:schemeClr val="accent1"/>
                                </a:solidFill>
                                <a:latin typeface="Cambria Math" panose="02040503050406030204" pitchFamily="18" charset="0"/>
                                <a:ea typeface="Cambria Math" panose="02040503050406030204" pitchFamily="18" charset="0"/>
                              </a:rPr>
                              <m:t>=1</m:t>
                            </m:r>
                          </m:sub>
                          <m:sup>
                            <m:r>
                              <a:rPr lang="en-US" sz="2400" b="0" i="1" smtClean="0">
                                <a:solidFill>
                                  <a:schemeClr val="accent1"/>
                                </a:solidFill>
                                <a:latin typeface="Cambria Math" panose="02040503050406030204" pitchFamily="18" charset="0"/>
                                <a:ea typeface="Cambria Math" panose="02040503050406030204" pitchFamily="18" charset="0"/>
                              </a:rPr>
                              <m:t>𝑛</m:t>
                            </m:r>
                          </m:sup>
                          <m:e>
                            <m:sSup>
                              <m:sSupPr>
                                <m:ctrlPr>
                                  <a:rPr lang="en-US" sz="2400" b="0" i="1" smtClean="0">
                                    <a:solidFill>
                                      <a:schemeClr val="accent1"/>
                                    </a:solidFill>
                                    <a:latin typeface="Cambria Math" panose="02040503050406030204" pitchFamily="18" charset="0"/>
                                    <a:ea typeface="Cambria Math" panose="02040503050406030204" pitchFamily="18" charset="0"/>
                                  </a:rPr>
                                </m:ctrlPr>
                              </m:sSupPr>
                              <m:e>
                                <m:d>
                                  <m:dPr>
                                    <m:ctrlPr>
                                      <a:rPr lang="en-US" sz="2400" b="0" i="1" smtClean="0">
                                        <a:solidFill>
                                          <a:schemeClr val="accent1"/>
                                        </a:solidFill>
                                        <a:latin typeface="Cambria Math" panose="02040503050406030204" pitchFamily="18" charset="0"/>
                                        <a:ea typeface="Cambria Math" panose="02040503050406030204" pitchFamily="18" charset="0"/>
                                      </a:rPr>
                                    </m:ctrlPr>
                                  </m:dPr>
                                  <m:e>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𝑦</m:t>
                                        </m:r>
                                      </m:e>
                                      <m:sub>
                                        <m:r>
                                          <a:rPr lang="en-US" sz="2400" b="0" i="1" smtClean="0">
                                            <a:solidFill>
                                              <a:schemeClr val="accent1"/>
                                            </a:solidFill>
                                            <a:latin typeface="Cambria Math" panose="02040503050406030204" pitchFamily="18" charset="0"/>
                                            <a:ea typeface="Cambria Math" panose="02040503050406030204" pitchFamily="18" charset="0"/>
                                          </a:rPr>
                                          <m:t>𝑖</m:t>
                                        </m:r>
                                      </m:sub>
                                    </m:sSub>
                                    <m:r>
                                      <a:rPr lang="en-US" sz="2400" b="0" i="1" smtClean="0">
                                        <a:solidFill>
                                          <a:schemeClr val="accent1"/>
                                        </a:solidFill>
                                        <a:latin typeface="Cambria Math" panose="02040503050406030204" pitchFamily="18" charset="0"/>
                                        <a:ea typeface="Cambria Math" panose="02040503050406030204" pitchFamily="18" charset="0"/>
                                      </a:rPr>
                                      <m:t>−</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ỹ</m:t>
                                        </m:r>
                                      </m:e>
                                      <m:sub>
                                        <m:r>
                                          <a:rPr lang="en-US" sz="2400" b="0" i="1" smtClean="0">
                                            <a:solidFill>
                                              <a:schemeClr val="accent1"/>
                                            </a:solidFill>
                                            <a:latin typeface="Cambria Math" panose="02040503050406030204" pitchFamily="18" charset="0"/>
                                            <a:ea typeface="Cambria Math" panose="02040503050406030204" pitchFamily="18" charset="0"/>
                                          </a:rPr>
                                          <m:t>𝑖</m:t>
                                        </m:r>
                                      </m:sub>
                                    </m:sSub>
                                  </m:e>
                                </m:d>
                              </m:e>
                              <m:sup>
                                <m:r>
                                  <a:rPr lang="en-US" sz="2400" b="0" i="1" smtClean="0">
                                    <a:solidFill>
                                      <a:schemeClr val="accent1"/>
                                    </a:solidFill>
                                    <a:latin typeface="Cambria Math" panose="02040503050406030204" pitchFamily="18" charset="0"/>
                                    <a:ea typeface="Cambria Math" panose="02040503050406030204" pitchFamily="18" charset="0"/>
                                  </a:rPr>
                                  <m:t>2</m:t>
                                </m:r>
                              </m:sup>
                            </m:sSup>
                          </m:e>
                        </m:nary>
                      </m:oMath>
                    </m:oMathPara>
                  </a14:m>
                  <a:endParaRPr lang="en-US" sz="2400" dirty="0">
                    <a:solidFill>
                      <a:schemeClr val="accent1"/>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EDA32A65-C457-4012-814B-5FB57DB082E4}"/>
                    </a:ext>
                  </a:extLst>
                </p:cNvPr>
                <p:cNvSpPr txBox="1">
                  <a:spLocks noRot="1" noChangeAspect="1" noMove="1" noResize="1" noEditPoints="1" noAdjustHandles="1" noChangeArrowheads="1" noChangeShapeType="1" noTextEdit="1"/>
                </p:cNvSpPr>
                <p:nvPr/>
              </p:nvSpPr>
              <p:spPr>
                <a:xfrm>
                  <a:off x="1785512" y="2928455"/>
                  <a:ext cx="1988045" cy="1008225"/>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DC552A5-E227-4A89-AAC4-52DCE357C993}"/>
                </a:ext>
              </a:extLst>
            </p:cNvPr>
            <p:cNvSpPr txBox="1"/>
            <p:nvPr/>
          </p:nvSpPr>
          <p:spPr>
            <a:xfrm>
              <a:off x="510531" y="3196164"/>
              <a:ext cx="1540858" cy="553998"/>
            </a:xfrm>
            <a:prstGeom prst="rect">
              <a:avLst/>
            </a:prstGeom>
            <a:noFill/>
          </p:spPr>
          <p:txBody>
            <a:bodyPr wrap="square" rtlCol="0">
              <a:spAutoFit/>
            </a:bodyPr>
            <a:lstStyle/>
            <a:p>
              <a:r>
                <a:rPr lang="en-US" sz="3000" b="1" dirty="0">
                  <a:solidFill>
                    <a:schemeClr val="accent1"/>
                  </a:solidFill>
                  <a:latin typeface="Cambria Math" panose="02040503050406030204" pitchFamily="18" charset="0"/>
                  <a:ea typeface="Cambria Math" panose="02040503050406030204" pitchFamily="18" charset="0"/>
                  <a:cs typeface="Amazon Ember" panose="020B0603020204020204" pitchFamily="34" charset="0"/>
                </a:rPr>
                <a:t>MSE =</a:t>
              </a:r>
            </a:p>
          </p:txBody>
        </p:sp>
      </p:grpSp>
      <p:cxnSp>
        <p:nvCxnSpPr>
          <p:cNvPr id="8" name="Straight Connector 7">
            <a:extLst>
              <a:ext uri="{C183D7F6-B498-43B3-948B-1728B52AA6E4}">
                <adec:decorative xmlns:adec="http://schemas.microsoft.com/office/drawing/2017/decorative" val="1"/>
              </a:ext>
            </a:extLst>
          </p:cNvPr>
          <p:cNvCxnSpPr/>
          <p:nvPr/>
        </p:nvCxnSpPr>
        <p:spPr>
          <a:xfrm>
            <a:off x="6852745" y="2060028"/>
            <a:ext cx="0" cy="3731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p:nvPr/>
        </p:nvCxnSpPr>
        <p:spPr>
          <a:xfrm flipH="1">
            <a:off x="6852745" y="5791200"/>
            <a:ext cx="4661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p:nvPr/>
        </p:nvCxnSpPr>
        <p:spPr>
          <a:xfrm flipV="1">
            <a:off x="6852745" y="2238703"/>
            <a:ext cx="4661338" cy="300595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Oval 15">
            <a:extLst>
              <a:ext uri="{C183D7F6-B498-43B3-948B-1728B52AA6E4}">
                <adec:decorative xmlns:adec="http://schemas.microsoft.com/office/drawing/2017/decorative" val="1"/>
              </a:ext>
            </a:extLst>
          </p:cNvPr>
          <p:cNvSpPr/>
          <p:nvPr/>
        </p:nvSpPr>
        <p:spPr>
          <a:xfrm>
            <a:off x="7252137" y="4001526"/>
            <a:ext cx="409904" cy="4099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C183D7F6-B498-43B3-948B-1728B52AA6E4}">
                <adec:decorative xmlns:adec="http://schemas.microsoft.com/office/drawing/2017/decorative" val="1"/>
              </a:ext>
            </a:extLst>
          </p:cNvPr>
          <p:cNvSpPr/>
          <p:nvPr/>
        </p:nvSpPr>
        <p:spPr>
          <a:xfrm>
            <a:off x="8568558" y="4912380"/>
            <a:ext cx="409904" cy="4099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C183D7F6-B498-43B3-948B-1728B52AA6E4}">
                <adec:decorative xmlns:adec="http://schemas.microsoft.com/office/drawing/2017/decorative" val="1"/>
              </a:ext>
            </a:extLst>
          </p:cNvPr>
          <p:cNvSpPr/>
          <p:nvPr/>
        </p:nvSpPr>
        <p:spPr>
          <a:xfrm>
            <a:off x="8672347" y="3192597"/>
            <a:ext cx="409904" cy="4099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C183D7F6-B498-43B3-948B-1728B52AA6E4}">
                <adec:decorative xmlns:adec="http://schemas.microsoft.com/office/drawing/2017/decorative" val="1"/>
              </a:ext>
            </a:extLst>
          </p:cNvPr>
          <p:cNvSpPr/>
          <p:nvPr/>
        </p:nvSpPr>
        <p:spPr>
          <a:xfrm>
            <a:off x="9214945" y="2700366"/>
            <a:ext cx="409904" cy="4099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C183D7F6-B498-43B3-948B-1728B52AA6E4}">
                <adec:decorative xmlns:adec="http://schemas.microsoft.com/office/drawing/2017/decorative" val="1"/>
              </a:ext>
            </a:extLst>
          </p:cNvPr>
          <p:cNvSpPr/>
          <p:nvPr/>
        </p:nvSpPr>
        <p:spPr>
          <a:xfrm>
            <a:off x="9991396" y="3551825"/>
            <a:ext cx="409904" cy="4099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C183D7F6-B498-43B3-948B-1728B52AA6E4}">
                <adec:decorative xmlns:adec="http://schemas.microsoft.com/office/drawing/2017/decorative" val="1"/>
              </a:ext>
            </a:extLst>
          </p:cNvPr>
          <p:cNvSpPr/>
          <p:nvPr/>
        </p:nvSpPr>
        <p:spPr>
          <a:xfrm>
            <a:off x="10704785" y="1707040"/>
            <a:ext cx="409904" cy="4099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C183D7F6-B498-43B3-948B-1728B52AA6E4}">
                <adec:decorative xmlns:adec="http://schemas.microsoft.com/office/drawing/2017/decorative" val="1"/>
              </a:ext>
            </a:extLst>
          </p:cNvPr>
          <p:cNvSpPr/>
          <p:nvPr/>
        </p:nvSpPr>
        <p:spPr>
          <a:xfrm>
            <a:off x="11135709" y="3872172"/>
            <a:ext cx="409904" cy="4099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C183D7F6-B498-43B3-948B-1728B52AA6E4}">
                <adec:decorative xmlns:adec="http://schemas.microsoft.com/office/drawing/2017/decorative" val="1"/>
              </a:ext>
            </a:extLst>
          </p:cNvPr>
          <p:cNvCxnSpPr>
            <a:stCxn id="18" idx="0"/>
          </p:cNvCxnSpPr>
          <p:nvPr/>
        </p:nvCxnSpPr>
        <p:spPr>
          <a:xfrm flipV="1">
            <a:off x="8773510" y="4001526"/>
            <a:ext cx="0" cy="91085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C183D7F6-B498-43B3-948B-1728B52AA6E4}">
                <adec:decorative xmlns:adec="http://schemas.microsoft.com/office/drawing/2017/decorative" val="1"/>
              </a:ext>
            </a:extLst>
          </p:cNvPr>
          <p:cNvCxnSpPr>
            <a:endCxn id="19" idx="4"/>
          </p:cNvCxnSpPr>
          <p:nvPr/>
        </p:nvCxnSpPr>
        <p:spPr>
          <a:xfrm flipV="1">
            <a:off x="8877299" y="3602501"/>
            <a:ext cx="0" cy="32311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C183D7F6-B498-43B3-948B-1728B52AA6E4}">
                <adec:decorative xmlns:adec="http://schemas.microsoft.com/office/drawing/2017/decorative" val="1"/>
              </a:ext>
            </a:extLst>
          </p:cNvPr>
          <p:cNvCxnSpPr>
            <a:endCxn id="20" idx="4"/>
          </p:cNvCxnSpPr>
          <p:nvPr/>
        </p:nvCxnSpPr>
        <p:spPr>
          <a:xfrm flipV="1">
            <a:off x="9419897" y="3110270"/>
            <a:ext cx="0" cy="46166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C183D7F6-B498-43B3-948B-1728B52AA6E4}">
                <adec:decorative xmlns:adec="http://schemas.microsoft.com/office/drawing/2017/decorative" val="1"/>
              </a:ext>
            </a:extLst>
          </p:cNvPr>
          <p:cNvCxnSpPr>
            <a:endCxn id="21" idx="0"/>
          </p:cNvCxnSpPr>
          <p:nvPr/>
        </p:nvCxnSpPr>
        <p:spPr>
          <a:xfrm>
            <a:off x="10196348" y="3110270"/>
            <a:ext cx="0" cy="44155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C183D7F6-B498-43B3-948B-1728B52AA6E4}">
                <adec:decorative xmlns:adec="http://schemas.microsoft.com/office/drawing/2017/decorative" val="1"/>
              </a:ext>
            </a:extLst>
          </p:cNvPr>
          <p:cNvCxnSpPr>
            <a:endCxn id="22" idx="4"/>
          </p:cNvCxnSpPr>
          <p:nvPr/>
        </p:nvCxnSpPr>
        <p:spPr>
          <a:xfrm flipV="1">
            <a:off x="10909737" y="2116944"/>
            <a:ext cx="0" cy="468916"/>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C183D7F6-B498-43B3-948B-1728B52AA6E4}">
                <adec:decorative xmlns:adec="http://schemas.microsoft.com/office/drawing/2017/decorative" val="1"/>
              </a:ext>
            </a:extLst>
          </p:cNvPr>
          <p:cNvCxnSpPr>
            <a:endCxn id="23" idx="0"/>
          </p:cNvCxnSpPr>
          <p:nvPr/>
        </p:nvCxnSpPr>
        <p:spPr>
          <a:xfrm>
            <a:off x="11340661" y="2377452"/>
            <a:ext cx="0" cy="149472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C183D7F6-B498-43B3-948B-1728B52AA6E4}">
                <adec:decorative xmlns:adec="http://schemas.microsoft.com/office/drawing/2017/decorative" val="1"/>
              </a:ext>
            </a:extLst>
          </p:cNvPr>
          <p:cNvCxnSpPr>
            <a:stCxn id="16" idx="4"/>
          </p:cNvCxnSpPr>
          <p:nvPr/>
        </p:nvCxnSpPr>
        <p:spPr>
          <a:xfrm>
            <a:off x="7457089" y="4411430"/>
            <a:ext cx="0" cy="42162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86" name="TextBox 3085"/>
          <p:cNvSpPr txBox="1"/>
          <p:nvPr/>
        </p:nvSpPr>
        <p:spPr>
          <a:xfrm>
            <a:off x="6334296" y="3664004"/>
            <a:ext cx="359394"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y</a:t>
            </a:r>
          </a:p>
        </p:txBody>
      </p:sp>
      <p:sp>
        <p:nvSpPr>
          <p:cNvPr id="47" name="TextBox 46"/>
          <p:cNvSpPr txBox="1"/>
          <p:nvPr/>
        </p:nvSpPr>
        <p:spPr>
          <a:xfrm>
            <a:off x="8986886" y="5936946"/>
            <a:ext cx="349776"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x</a:t>
            </a:r>
          </a:p>
        </p:txBody>
      </p:sp>
      <p:sp>
        <p:nvSpPr>
          <p:cNvPr id="3087" name="TextBox 3086"/>
          <p:cNvSpPr txBox="1"/>
          <p:nvPr/>
        </p:nvSpPr>
        <p:spPr>
          <a:xfrm>
            <a:off x="7074182" y="3661264"/>
            <a:ext cx="77457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(x1,y1)</a:t>
            </a:r>
          </a:p>
        </p:txBody>
      </p:sp>
      <p:sp>
        <p:nvSpPr>
          <p:cNvPr id="49" name="TextBox 48"/>
          <p:cNvSpPr txBox="1"/>
          <p:nvPr/>
        </p:nvSpPr>
        <p:spPr>
          <a:xfrm>
            <a:off x="8386224" y="5337715"/>
            <a:ext cx="77457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(x2,y2)</a:t>
            </a:r>
          </a:p>
        </p:txBody>
      </p:sp>
      <p:sp>
        <p:nvSpPr>
          <p:cNvPr id="50" name="TextBox 49"/>
          <p:cNvSpPr txBox="1"/>
          <p:nvPr/>
        </p:nvSpPr>
        <p:spPr>
          <a:xfrm>
            <a:off x="8490013" y="2860315"/>
            <a:ext cx="77457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(x3,y3)</a:t>
            </a:r>
          </a:p>
        </p:txBody>
      </p:sp>
      <p:sp>
        <p:nvSpPr>
          <p:cNvPr id="51" name="TextBox 50"/>
          <p:cNvSpPr txBox="1"/>
          <p:nvPr/>
        </p:nvSpPr>
        <p:spPr>
          <a:xfrm>
            <a:off x="9066086" y="2310761"/>
            <a:ext cx="77457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(x4,y4)</a:t>
            </a:r>
          </a:p>
        </p:txBody>
      </p:sp>
      <p:sp>
        <p:nvSpPr>
          <p:cNvPr id="52" name="TextBox 51"/>
          <p:cNvSpPr txBox="1"/>
          <p:nvPr/>
        </p:nvSpPr>
        <p:spPr>
          <a:xfrm>
            <a:off x="9809062" y="3971229"/>
            <a:ext cx="77457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(x5,y5)</a:t>
            </a:r>
          </a:p>
        </p:txBody>
      </p:sp>
      <p:sp>
        <p:nvSpPr>
          <p:cNvPr id="53" name="TextBox 52"/>
          <p:cNvSpPr txBox="1"/>
          <p:nvPr/>
        </p:nvSpPr>
        <p:spPr>
          <a:xfrm>
            <a:off x="10522451" y="1377405"/>
            <a:ext cx="77457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(x6,y6)</a:t>
            </a:r>
          </a:p>
        </p:txBody>
      </p:sp>
      <p:sp>
        <p:nvSpPr>
          <p:cNvPr id="54" name="TextBox 53"/>
          <p:cNvSpPr txBox="1"/>
          <p:nvPr/>
        </p:nvSpPr>
        <p:spPr>
          <a:xfrm>
            <a:off x="10955256" y="4282076"/>
            <a:ext cx="77457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(x7,y7)</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11" name="Slide Number Placeholder 3"/>
          <p:cNvSpPr>
            <a:spLocks noGrp="1"/>
          </p:cNvSpPr>
          <p:nvPr>
            <p:ph type="sldNum" sz="quarter" idx="12"/>
          </p:nvPr>
        </p:nvSpPr>
        <p:spPr>
          <a:xfrm>
            <a:off x="9029700" y="6356350"/>
            <a:ext cx="2743200" cy="365125"/>
          </a:xfrm>
        </p:spPr>
        <p:txBody>
          <a:bodyPr/>
          <a:lstStyle/>
          <a:p>
            <a:fld id="{B6A95138-A96E-2F42-A959-2EFD44FE4AB7}" type="slidenum">
              <a:rPr lang="en-US" smtClean="0"/>
              <a:pPr/>
              <a:t>110</a:t>
            </a:fld>
            <a:endParaRPr lang="en-US" dirty="0"/>
          </a:p>
        </p:txBody>
      </p:sp>
    </p:spTree>
    <p:custDataLst>
      <p:tags r:id="rId1"/>
    </p:custDataLst>
    <p:extLst>
      <p:ext uri="{BB962C8B-B14F-4D97-AF65-F5344CB8AC3E}">
        <p14:creationId xmlns:p14="http://schemas.microsoft.com/office/powerpoint/2010/main" val="41897260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ML tuning process</a:t>
            </a:r>
          </a:p>
        </p:txBody>
      </p:sp>
      <p:grpSp>
        <p:nvGrpSpPr>
          <p:cNvPr id="8" name="Group 7" descr="ML tuning process."/>
          <p:cNvGrpSpPr/>
          <p:nvPr/>
        </p:nvGrpSpPr>
        <p:grpSpPr>
          <a:xfrm>
            <a:off x="2363575" y="2357618"/>
            <a:ext cx="7720703" cy="3043182"/>
            <a:chOff x="4429275" y="2561445"/>
            <a:chExt cx="7720703" cy="3043182"/>
          </a:xfrm>
        </p:grpSpPr>
        <p:sp>
          <p:nvSpPr>
            <p:cNvPr id="23" name="Rectangle 22">
              <a:extLs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Feature engineering</a:t>
              </a:r>
            </a:p>
          </p:txBody>
        </p:sp>
        <p:sp>
          <p:nvSpPr>
            <p:cNvPr id="24" name="Rectangle 23">
              <a:extLs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Select and train model</a:t>
              </a:r>
            </a:p>
          </p:txBody>
        </p:sp>
        <p:sp>
          <p:nvSpPr>
            <p:cNvPr id="25" name="Rectangle 24">
              <a:extLs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Evaluate model</a:t>
              </a:r>
            </a:p>
          </p:txBody>
        </p:sp>
        <p:sp>
          <p:nvSpPr>
            <p:cNvPr id="40" name="Rectangle 39">
              <a:extLs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Tune model</a:t>
              </a:r>
            </a:p>
          </p:txBody>
        </p:sp>
        <p:cxnSp>
          <p:nvCxnSpPr>
            <p:cNvPr id="7" name="Elbow Connector 6">
              <a:extLst>
                <a:ext uri="{C183D7F6-B498-43B3-948B-1728B52AA6E4}">
                  <adec:decorative xmlns:adec="http://schemas.microsoft.com/office/drawing/2017/decorative" val="1"/>
                </a:ext>
              </a:extLst>
            </p:cNvPr>
            <p:cNvCxnSpPr>
              <a:stCxn id="25" idx="0"/>
              <a:endCxn id="40"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C183D7F6-B498-43B3-948B-1728B52AA6E4}">
                  <adec:decorative xmlns:adec="http://schemas.microsoft.com/office/drawing/2017/decorative" val="1"/>
                </a:ext>
              </a:extLst>
            </p:cNvPr>
            <p:cNvCxnSpPr>
              <a:stCxn id="40" idx="1"/>
              <a:endCxn id="23"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C183D7F6-B498-43B3-948B-1728B52AA6E4}">
                  <adec:decorative xmlns:adec="http://schemas.microsoft.com/office/drawing/2017/decorative" val="1"/>
                </a:ext>
              </a:extLst>
            </p:cNvPr>
            <p:cNvCxnSpPr>
              <a:stCxn id="23" idx="3"/>
              <a:endCxn id="24"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C183D7F6-B498-43B3-948B-1728B52AA6E4}">
                  <adec:decorative xmlns:adec="http://schemas.microsoft.com/office/drawing/2017/decorative" val="1"/>
                </a:ext>
              </a:extLst>
            </p:cNvPr>
            <p:cNvCxnSpPr>
              <a:stCxn id="24" idx="3"/>
              <a:endCxn id="25"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C183D7F6-B498-43B3-948B-1728B52AA6E4}">
                  <adec:decorative xmlns:adec="http://schemas.microsoft.com/office/drawing/2017/decorative" val="1"/>
                </a:ext>
              </a:extLst>
            </p:cNvPr>
            <p:cNvCxnSpPr>
              <a:stCxn id="25" idx="3"/>
              <a:endCxn id="152" idx="1"/>
            </p:cNvCxnSpPr>
            <p:nvPr/>
          </p:nvCxnSpPr>
          <p:spPr>
            <a:xfrm>
              <a:off x="9875785" y="4438883"/>
              <a:ext cx="286642"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C183D7F6-B498-43B3-948B-1728B52AA6E4}">
                  <adec:decorative xmlns:adec="http://schemas.microsoft.com/office/drawing/2017/decorative" val="1"/>
                </a:ext>
              </a:extLst>
            </p:cNvPr>
            <p:cNvCxnSpPr>
              <a:stCxn id="40" idx="2"/>
              <a:endCxn id="24"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2" name="Flowchart: Decision 151">
              <a:extLst>
                <a:ext uri="{C183D7F6-B498-43B3-948B-1728B52AA6E4}">
                  <adec:decorative xmlns:adec="http://schemas.microsoft.com/office/drawing/2017/decorative" val="1"/>
                </a:ext>
              </a:extLst>
            </p:cNvPr>
            <p:cNvSpPr/>
            <p:nvPr/>
          </p:nvSpPr>
          <p:spPr>
            <a:xfrm>
              <a:off x="10162427" y="3773053"/>
              <a:ext cx="1987551" cy="1331659"/>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Meets business goal?</a:t>
              </a:r>
            </a:p>
          </p:txBody>
        </p:sp>
        <p:cxnSp>
          <p:nvCxnSpPr>
            <p:cNvPr id="159" name="Elbow Connector 158">
              <a:extLst>
                <a:ext uri="{C183D7F6-B498-43B3-948B-1728B52AA6E4}">
                  <adec:decorative xmlns:adec="http://schemas.microsoft.com/office/drawing/2017/decorative" val="1"/>
                </a:ext>
              </a:extLst>
            </p:cNvPr>
            <p:cNvCxnSpPr>
              <a:stCxn id="152" idx="2"/>
              <a:endCxn id="23" idx="2"/>
            </p:cNvCxnSpPr>
            <p:nvPr/>
          </p:nvCxnSpPr>
          <p:spPr>
            <a:xfrm rot="5400000" flipH="1">
              <a:off x="8067252" y="2015762"/>
              <a:ext cx="200367" cy="5977534"/>
            </a:xfrm>
            <a:prstGeom prst="bentConnector3">
              <a:avLst>
                <a:gd name="adj1" fmla="val -114091"/>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10658677" y="5016115"/>
              <a:ext cx="630957"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No</a:t>
              </a:r>
            </a:p>
          </p:txBody>
        </p:sp>
        <p:sp>
          <p:nvSpPr>
            <p:cNvPr id="164" name="TextBox 163"/>
            <p:cNvSpPr txBox="1"/>
            <p:nvPr/>
          </p:nvSpPr>
          <p:spPr>
            <a:xfrm>
              <a:off x="5170694" y="5266073"/>
              <a:ext cx="5937531"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Feature augmentation</a:t>
              </a:r>
            </a:p>
          </p:txBody>
        </p:sp>
      </p:gr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t>111</a:t>
            </a:fld>
            <a:endParaRPr lang="en-US" dirty="0"/>
          </a:p>
        </p:txBody>
      </p:sp>
    </p:spTree>
    <p:custDataLst>
      <p:tags r:id="rId1"/>
    </p:custDataLst>
    <p:extLst>
      <p:ext uri="{BB962C8B-B14F-4D97-AF65-F5344CB8AC3E}">
        <p14:creationId xmlns:p14="http://schemas.microsoft.com/office/powerpoint/2010/main" val="26848562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3 – Guided Lab 6: </a:t>
            </a:r>
            <a:br>
              <a:rPr lang="en-US" dirty="0">
                <a:latin typeface="+mj-lt"/>
              </a:rPr>
            </a:br>
            <a:r>
              <a:rPr lang="en-US" dirty="0">
                <a:latin typeface="+mj-lt"/>
              </a:rPr>
              <a:t>Evaluating Model Accuracy</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112</a:t>
            </a:fld>
            <a:endParaRPr lang="en-US" dirty="0"/>
          </a:p>
        </p:txBody>
      </p:sp>
    </p:spTree>
    <p:custDataLst>
      <p:tags r:id="rId1"/>
    </p:custDataLst>
    <p:extLst>
      <p:ext uri="{BB962C8B-B14F-4D97-AF65-F5344CB8AC3E}">
        <p14:creationId xmlns:p14="http://schemas.microsoft.com/office/powerpoint/2010/main" val="12925914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7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Several ways to validate the model</a:t>
            </a:r>
          </a:p>
          <a:p>
            <a:pPr lvl="1"/>
            <a:r>
              <a:rPr lang="en-US" dirty="0">
                <a:latin typeface="+mn-lt"/>
              </a:rPr>
              <a:t>Hold-out </a:t>
            </a:r>
          </a:p>
          <a:p>
            <a:pPr lvl="1"/>
            <a:r>
              <a:rPr lang="en-US" dirty="0">
                <a:latin typeface="+mn-lt"/>
              </a:rPr>
              <a:t>K-fold cross validation</a:t>
            </a:r>
          </a:p>
          <a:p>
            <a:r>
              <a:rPr lang="en-US" dirty="0">
                <a:latin typeface="+mn-lt"/>
              </a:rPr>
              <a:t>Two types of model evaluation</a:t>
            </a:r>
          </a:p>
          <a:p>
            <a:pPr lvl="1"/>
            <a:r>
              <a:rPr lang="en-US" dirty="0">
                <a:latin typeface="+mn-lt"/>
              </a:rPr>
              <a:t>Classification</a:t>
            </a:r>
          </a:p>
          <a:p>
            <a:pPr lvl="2"/>
            <a:r>
              <a:rPr lang="en-US" dirty="0">
                <a:latin typeface="+mn-lt"/>
              </a:rPr>
              <a:t>Confusion matrix</a:t>
            </a:r>
          </a:p>
          <a:p>
            <a:pPr lvl="2"/>
            <a:r>
              <a:rPr lang="en-US" dirty="0">
                <a:latin typeface="+mn-lt"/>
              </a:rPr>
              <a:t>AUC-ROC</a:t>
            </a:r>
          </a:p>
          <a:p>
            <a:pPr lvl="1"/>
            <a:r>
              <a:rPr lang="en-US" dirty="0">
                <a:latin typeface="+mn-lt"/>
              </a:rPr>
              <a:t>Regression testing</a:t>
            </a:r>
          </a:p>
          <a:p>
            <a:pPr lvl="2"/>
            <a:r>
              <a:rPr lang="en-US" dirty="0">
                <a:latin typeface="+mn-lt"/>
              </a:rPr>
              <a:t>Mean squared</a:t>
            </a:r>
          </a:p>
          <a:p>
            <a:pPr lvl="2"/>
            <a:endParaRPr lang="en-US" dirty="0">
              <a:latin typeface="+mn-lt"/>
            </a:endParaRPr>
          </a:p>
          <a:p>
            <a:endParaRPr lang="en-US"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113</a:t>
            </a:fld>
            <a:endParaRPr lang="en-US" dirty="0"/>
          </a:p>
        </p:txBody>
      </p:sp>
    </p:spTree>
    <p:custDataLst>
      <p:tags r:id="rId1"/>
    </p:custDataLst>
    <p:extLst>
      <p:ext uri="{BB962C8B-B14F-4D97-AF65-F5344CB8AC3E}">
        <p14:creationId xmlns:p14="http://schemas.microsoft.com/office/powerpoint/2010/main" val="8439064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8: Hyperparameter and model tuning</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099" y="2554356"/>
            <a:ext cx="11672381" cy="488498"/>
          </a:xfrm>
        </p:spPr>
        <p:txBody>
          <a:bodyPr>
            <a:normAutofit fontScale="92500"/>
          </a:bodyPr>
          <a:lstStyle/>
          <a:p>
            <a:r>
              <a:rPr lang="en-US" b="1" dirty="0">
                <a:latin typeface="+mn-lt"/>
              </a:rPr>
              <a:t>Module 3: </a:t>
            </a:r>
            <a:r>
              <a:rPr lang="en-US" dirty="0"/>
              <a:t>Implementing a Machine Learning Pipeline with Amazon SageMaker</a:t>
            </a:r>
            <a:endParaRPr lang="en-US" b="1" dirty="0">
              <a:latin typeface="+mn-lt"/>
            </a:endParaRP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461986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Machine learning pipeline</a:t>
            </a:r>
          </a:p>
        </p:txBody>
      </p:sp>
      <p:sp>
        <p:nvSpPr>
          <p:cNvPr id="100" name="Rectangle 99">
            <a:extLst>
              <a:ext uri="{FF2B5EF4-FFF2-40B4-BE49-F238E27FC236}">
                <a16:creationId xmlns:a16="http://schemas.microsoft.com/office/drawing/2014/main" id="{A782F506-871F-467C-8035-E055650B30F0}"/>
              </a:ext>
              <a:ext uri="{C183D7F6-B498-43B3-948B-1728B52AA6E4}">
                <adec:decorative xmlns:adec="http://schemas.microsoft.com/office/drawing/2017/decorative" val="1"/>
              </a:ext>
            </a:extLst>
          </p:cNvPr>
          <p:cNvSpPr/>
          <p:nvPr/>
        </p:nvSpPr>
        <p:spPr>
          <a:xfrm>
            <a:off x="481553"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Collect and label data</a:t>
            </a:r>
          </a:p>
        </p:txBody>
      </p:sp>
      <p:sp>
        <p:nvSpPr>
          <p:cNvPr id="101" name="Rectangle 100">
            <a:extLst>
              <a:ext uri="{FF2B5EF4-FFF2-40B4-BE49-F238E27FC236}">
                <a16:creationId xmlns:a16="http://schemas.microsoft.com/office/drawing/2014/main" id="{2C4102AB-B916-4F5B-AC6F-344BD8F1758D}"/>
              </a:ext>
              <a:ext uri="{C183D7F6-B498-43B3-948B-1728B52AA6E4}">
                <adec:decorative xmlns:adec="http://schemas.microsoft.com/office/drawing/2017/decorative" val="1"/>
              </a:ext>
            </a:extLst>
          </p:cNvPr>
          <p:cNvSpPr/>
          <p:nvPr/>
        </p:nvSpPr>
        <p:spPr>
          <a:xfrm>
            <a:off x="2455414"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data</a:t>
            </a:r>
          </a:p>
        </p:txBody>
      </p:sp>
      <p:sp>
        <p:nvSpPr>
          <p:cNvPr id="102" name="Rectangle 101">
            <a:extLst>
              <a:ext uri="{FF2B5EF4-FFF2-40B4-BE49-F238E27FC236}">
                <a16:creationId xmlns:a16="http://schemas.microsoft.com/office/drawing/2014/main" id="{EF7E1B82-A0F8-48BB-B1D4-254F2B886607}"/>
              </a:ex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Feature engineering</a:t>
            </a:r>
          </a:p>
        </p:txBody>
      </p:sp>
      <p:sp>
        <p:nvSpPr>
          <p:cNvPr id="103" name="Rectangle 102">
            <a:extLst>
              <a:ext uri="{FF2B5EF4-FFF2-40B4-BE49-F238E27FC236}">
                <a16:creationId xmlns:a16="http://schemas.microsoft.com/office/drawing/2014/main" id="{A09F5B75-2AB5-412C-84B4-6BE50F7C0D08}"/>
              </a:ex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Select and train model</a:t>
            </a:r>
          </a:p>
        </p:txBody>
      </p:sp>
      <p:sp>
        <p:nvSpPr>
          <p:cNvPr id="104" name="Rectangle 103">
            <a:extLst>
              <a:ext uri="{FF2B5EF4-FFF2-40B4-BE49-F238E27FC236}">
                <a16:creationId xmlns:a16="http://schemas.microsoft.com/office/drawing/2014/main" id="{C0C46565-3BA2-4B50-9F86-F813ADD8BF12}"/>
              </a:ex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model</a:t>
            </a:r>
          </a:p>
        </p:txBody>
      </p:sp>
      <p:sp>
        <p:nvSpPr>
          <p:cNvPr id="105" name="Rectangle 104">
            <a:extLst>
              <a:ext uri="{FF2B5EF4-FFF2-40B4-BE49-F238E27FC236}">
                <a16:creationId xmlns:a16="http://schemas.microsoft.com/office/drawing/2014/main" id="{8698975F-2C45-4888-ACCC-354F3D52D5BD}"/>
              </a:ext>
              <a:ext uri="{C183D7F6-B498-43B3-948B-1728B52AA6E4}">
                <adec:decorative xmlns:adec="http://schemas.microsoft.com/office/drawing/2017/decorative" val="1"/>
              </a:ext>
            </a:extLst>
          </p:cNvPr>
          <p:cNvSpPr/>
          <p:nvPr/>
        </p:nvSpPr>
        <p:spPr>
          <a:xfrm>
            <a:off x="10401940" y="1519087"/>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Deploy model</a:t>
            </a:r>
          </a:p>
        </p:txBody>
      </p:sp>
      <p:sp>
        <p:nvSpPr>
          <p:cNvPr id="106" name="Rectangle 105">
            <a:extLst>
              <a:ext uri="{FF2B5EF4-FFF2-40B4-BE49-F238E27FC236}">
                <a16:creationId xmlns:a16="http://schemas.microsoft.com/office/drawing/2014/main" id="{60CCB059-4E1D-41E5-8842-40390E7DECD0}"/>
              </a:ex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Tune model</a:t>
            </a:r>
          </a:p>
        </p:txBody>
      </p:sp>
      <p:cxnSp>
        <p:nvCxnSpPr>
          <p:cNvPr id="107" name="Elbow Connector 6">
            <a:extLst>
              <a:ext uri="{FF2B5EF4-FFF2-40B4-BE49-F238E27FC236}">
                <a16:creationId xmlns:a16="http://schemas.microsoft.com/office/drawing/2014/main" id="{68AF2FAC-D981-459A-B8BB-536AA28EAB29}"/>
              </a:ext>
              <a:ext uri="{C183D7F6-B498-43B3-948B-1728B52AA6E4}">
                <adec:decorative xmlns:adec="http://schemas.microsoft.com/office/drawing/2017/decorative" val="1"/>
              </a:ext>
            </a:extLst>
          </p:cNvPr>
          <p:cNvCxnSpPr>
            <a:stCxn id="104" idx="0"/>
            <a:endCxn id="106"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Elbow Connector 40">
            <a:extLst>
              <a:ext uri="{FF2B5EF4-FFF2-40B4-BE49-F238E27FC236}">
                <a16:creationId xmlns:a16="http://schemas.microsoft.com/office/drawing/2014/main" id="{583B28E6-C8C0-4FE4-8789-25C6D67F61F5}"/>
              </a:ext>
              <a:ext uri="{C183D7F6-B498-43B3-948B-1728B52AA6E4}">
                <adec:decorative xmlns:adec="http://schemas.microsoft.com/office/drawing/2017/decorative" val="1"/>
              </a:ext>
            </a:extLst>
          </p:cNvPr>
          <p:cNvCxnSpPr>
            <a:stCxn id="106" idx="1"/>
            <a:endCxn id="102"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91B7F60-FA6C-4684-8796-79B36374EF63}"/>
              </a:ext>
              <a:ext uri="{C183D7F6-B498-43B3-948B-1728B52AA6E4}">
                <adec:decorative xmlns:adec="http://schemas.microsoft.com/office/drawing/2017/decorative" val="1"/>
              </a:ext>
            </a:extLst>
          </p:cNvPr>
          <p:cNvCxnSpPr>
            <a:stCxn id="100" idx="3"/>
            <a:endCxn id="101"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635D9B3-AA26-4767-9575-2D612D27094E}"/>
              </a:ext>
              <a:ext uri="{C183D7F6-B498-43B3-948B-1728B52AA6E4}">
                <adec:decorative xmlns:adec="http://schemas.microsoft.com/office/drawing/2017/decorative" val="1"/>
              </a:ext>
            </a:extLst>
          </p:cNvPr>
          <p:cNvCxnSpPr>
            <a:stCxn id="101" idx="3"/>
            <a:endCxn id="102"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BDEAF02-26FD-48F0-92A4-53FD86475512}"/>
              </a:ext>
              <a:ext uri="{C183D7F6-B498-43B3-948B-1728B52AA6E4}">
                <adec:decorative xmlns:adec="http://schemas.microsoft.com/office/drawing/2017/decorative" val="1"/>
              </a:ext>
            </a:extLst>
          </p:cNvPr>
          <p:cNvCxnSpPr>
            <a:stCxn id="102" idx="3"/>
            <a:endCxn id="103"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E9DDCB2-B238-46CB-BEEF-6398331977B3}"/>
              </a:ext>
              <a:ext uri="{C183D7F6-B498-43B3-948B-1728B52AA6E4}">
                <adec:decorative xmlns:adec="http://schemas.microsoft.com/office/drawing/2017/decorative" val="1"/>
              </a:ext>
            </a:extLst>
          </p:cNvPr>
          <p:cNvCxnSpPr>
            <a:stCxn id="103" idx="3"/>
            <a:endCxn id="104"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1EBBFB1-5937-4E6E-8963-7E78BE6807DA}"/>
              </a:ext>
              <a:ext uri="{C183D7F6-B498-43B3-948B-1728B52AA6E4}">
                <adec:decorative xmlns:adec="http://schemas.microsoft.com/office/drawing/2017/decorative" val="1"/>
              </a:ext>
            </a:extLst>
          </p:cNvPr>
          <p:cNvCxnSpPr>
            <a:cxnSpLocks/>
            <a:stCxn id="104" idx="3"/>
            <a:endCxn id="129" idx="1"/>
          </p:cNvCxnSpPr>
          <p:nvPr/>
        </p:nvCxnSpPr>
        <p:spPr>
          <a:xfrm>
            <a:off x="9875785" y="4438883"/>
            <a:ext cx="28664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Elbow Connector 67">
            <a:extLst>
              <a:ext uri="{FF2B5EF4-FFF2-40B4-BE49-F238E27FC236}">
                <a16:creationId xmlns:a16="http://schemas.microsoft.com/office/drawing/2014/main" id="{80CF269A-B8F7-4F78-8320-278546950DDE}"/>
              </a:ext>
              <a:ext uri="{C183D7F6-B498-43B3-948B-1728B52AA6E4}">
                <adec:decorative xmlns:adec="http://schemas.microsoft.com/office/drawing/2017/decorative" val="1"/>
              </a:ext>
            </a:extLst>
          </p:cNvPr>
          <p:cNvCxnSpPr>
            <a:stCxn id="105" idx="1"/>
            <a:endCxn id="101" idx="0"/>
          </p:cNvCxnSpPr>
          <p:nvPr/>
        </p:nvCxnSpPr>
        <p:spPr>
          <a:xfrm rot="10800000" flipV="1">
            <a:off x="3204808" y="1984549"/>
            <a:ext cx="7197132" cy="198887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37FC0778-C850-4CE0-AD69-89B8E387D3D0}"/>
              </a:ext>
            </a:extLst>
          </p:cNvPr>
          <p:cNvSpPr txBox="1"/>
          <p:nvPr/>
        </p:nvSpPr>
        <p:spPr>
          <a:xfrm>
            <a:off x="3204809" y="1567733"/>
            <a:ext cx="7060400"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New data and retraining</a:t>
            </a:r>
          </a:p>
        </p:txBody>
      </p:sp>
      <p:cxnSp>
        <p:nvCxnSpPr>
          <p:cNvPr id="121" name="Straight Arrow Connector 120">
            <a:extLst>
              <a:ext uri="{FF2B5EF4-FFF2-40B4-BE49-F238E27FC236}">
                <a16:creationId xmlns:a16="http://schemas.microsoft.com/office/drawing/2014/main" id="{787D0D11-5737-4CAB-BF02-9E00E675B6E1}"/>
              </a:ext>
              <a:ext uri="{C183D7F6-B498-43B3-948B-1728B52AA6E4}">
                <adec:decorative xmlns:adec="http://schemas.microsoft.com/office/drawing/2017/decorative" val="1"/>
              </a:ext>
            </a:extLst>
          </p:cNvPr>
          <p:cNvCxnSpPr>
            <a:stCxn id="106" idx="2"/>
            <a:endCxn id="103"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062ABFF5-2901-4CBC-AC93-1216A85FE921}"/>
              </a:ext>
              <a:ext uri="{C183D7F6-B498-43B3-948B-1728B52AA6E4}">
                <adec:decorative xmlns:adec="http://schemas.microsoft.com/office/drawing/2017/decorative" val="1"/>
              </a:ext>
            </a:extLst>
          </p:cNvPr>
          <p:cNvSpPr/>
          <p:nvPr/>
        </p:nvSpPr>
        <p:spPr>
          <a:xfrm>
            <a:off x="481553" y="256043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Problem formulation</a:t>
            </a:r>
          </a:p>
        </p:txBody>
      </p:sp>
      <p:sp>
        <p:nvSpPr>
          <p:cNvPr id="123" name="TextBox 122">
            <a:extLst>
              <a:ext uri="{FF2B5EF4-FFF2-40B4-BE49-F238E27FC236}">
                <a16:creationId xmlns:a16="http://schemas.microsoft.com/office/drawing/2014/main" id="{618266FA-979A-42E4-AA55-09F977EFF962}"/>
              </a:ext>
            </a:extLst>
          </p:cNvPr>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Business problem</a:t>
            </a:r>
          </a:p>
        </p:txBody>
      </p:sp>
      <p:cxnSp>
        <p:nvCxnSpPr>
          <p:cNvPr id="124" name="Straight Arrow Connector 123">
            <a:extLst>
              <a:ext uri="{FF2B5EF4-FFF2-40B4-BE49-F238E27FC236}">
                <a16:creationId xmlns:a16="http://schemas.microsoft.com/office/drawing/2014/main" id="{A75A6405-6420-4CBA-97A4-4B1B32C22D24}"/>
              </a:ext>
              <a:ext uri="{C183D7F6-B498-43B3-948B-1728B52AA6E4}">
                <adec:decorative xmlns:adec="http://schemas.microsoft.com/office/drawing/2017/decorative" val="1"/>
              </a:ext>
            </a:extLst>
          </p:cNvPr>
          <p:cNvCxnSpPr>
            <a:stCxn id="122" idx="2"/>
            <a:endCxn id="100"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3CFD28F-3A19-4EE7-B298-B81DF49375FA}"/>
              </a:ext>
              <a:ext uri="{C183D7F6-B498-43B3-948B-1728B52AA6E4}">
                <adec:decorative xmlns:adec="http://schemas.microsoft.com/office/drawing/2017/decorative" val="1"/>
              </a:ext>
            </a:extLst>
          </p:cNvPr>
          <p:cNvCxnSpPr>
            <a:stCxn id="123" idx="2"/>
            <a:endCxn id="122"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37A2811B-574F-440B-AB08-833700C325BE}"/>
              </a:ext>
              <a:ext uri="{C183D7F6-B498-43B3-948B-1728B52AA6E4}">
                <adec:decorative xmlns:adec="http://schemas.microsoft.com/office/drawing/2017/decorative" val="1"/>
              </a:ext>
            </a:extLst>
          </p:cNvPr>
          <p:cNvCxnSpPr>
            <a:cxnSpLocks/>
            <a:stCxn id="129" idx="0"/>
            <a:endCxn id="105" idx="2"/>
          </p:cNvCxnSpPr>
          <p:nvPr/>
        </p:nvCxnSpPr>
        <p:spPr>
          <a:xfrm flipV="1">
            <a:off x="11151334" y="2450011"/>
            <a:ext cx="0" cy="134984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5DA5936-CABE-42A2-A9D7-8C0FA29F1EB1}"/>
              </a:ext>
            </a:extLst>
          </p:cNvPr>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Yes</a:t>
            </a:r>
          </a:p>
        </p:txBody>
      </p:sp>
      <p:cxnSp>
        <p:nvCxnSpPr>
          <p:cNvPr id="128" name="Elbow Connector 145">
            <a:extLst>
              <a:ext uri="{FF2B5EF4-FFF2-40B4-BE49-F238E27FC236}">
                <a16:creationId xmlns:a16="http://schemas.microsoft.com/office/drawing/2014/main" id="{7526B464-EFCC-448E-9FE0-2493A5E26371}"/>
              </a:ext>
              <a:ext uri="{C183D7F6-B498-43B3-948B-1728B52AA6E4}">
                <adec:decorative xmlns:adec="http://schemas.microsoft.com/office/drawing/2017/decorative" val="1"/>
              </a:ext>
            </a:extLst>
          </p:cNvPr>
          <p:cNvCxnSpPr>
            <a:cxnSpLocks/>
            <a:stCxn id="129" idx="2"/>
            <a:endCxn id="100" idx="2"/>
          </p:cNvCxnSpPr>
          <p:nvPr/>
        </p:nvCxnSpPr>
        <p:spPr>
          <a:xfrm rot="5400000" flipH="1">
            <a:off x="6104358" y="30935"/>
            <a:ext cx="173566" cy="9920387"/>
          </a:xfrm>
          <a:prstGeom prst="bentConnector3">
            <a:avLst>
              <a:gd name="adj1" fmla="val -405255"/>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9" name="Flowchart: Decision 128">
            <a:extLst>
              <a:ext uri="{FF2B5EF4-FFF2-40B4-BE49-F238E27FC236}">
                <a16:creationId xmlns:a16="http://schemas.microsoft.com/office/drawing/2014/main" id="{40B515E4-9CA8-4FE1-89B2-648E834A8074}"/>
              </a:ext>
              <a:ext uri="{C183D7F6-B498-43B3-948B-1728B52AA6E4}">
                <adec:decorative xmlns:adec="http://schemas.microsoft.com/office/drawing/2017/decorative" val="1"/>
              </a:ext>
            </a:extLst>
          </p:cNvPr>
          <p:cNvSpPr/>
          <p:nvPr/>
        </p:nvSpPr>
        <p:spPr>
          <a:xfrm>
            <a:off x="10162428" y="3799857"/>
            <a:ext cx="1977812" cy="1278054"/>
          </a:xfrm>
          <a:prstGeom prst="flowChartDecision">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Meets business goal?</a:t>
            </a:r>
          </a:p>
        </p:txBody>
      </p:sp>
      <p:cxnSp>
        <p:nvCxnSpPr>
          <p:cNvPr id="130" name="Elbow Connector 158">
            <a:extLst>
              <a:ext uri="{FF2B5EF4-FFF2-40B4-BE49-F238E27FC236}">
                <a16:creationId xmlns:a16="http://schemas.microsoft.com/office/drawing/2014/main" id="{A3375EAD-466C-429F-82EA-00AAD6B916AC}"/>
              </a:ext>
              <a:ext uri="{C183D7F6-B498-43B3-948B-1728B52AA6E4}">
                <adec:decorative xmlns:adec="http://schemas.microsoft.com/office/drawing/2017/decorative" val="1"/>
              </a:ext>
            </a:extLst>
          </p:cNvPr>
          <p:cNvCxnSpPr>
            <a:cxnSpLocks/>
            <a:stCxn id="129" idx="2"/>
            <a:endCxn id="102" idx="2"/>
          </p:cNvCxnSpPr>
          <p:nvPr/>
        </p:nvCxnSpPr>
        <p:spPr>
          <a:xfrm rot="5400000" flipH="1">
            <a:off x="8078219" y="2004796"/>
            <a:ext cx="173566" cy="5972665"/>
          </a:xfrm>
          <a:prstGeom prst="bentConnector3">
            <a:avLst>
              <a:gd name="adj1" fmla="val -202628"/>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A37844E-B93E-48AC-9587-E3A0417B7464}"/>
              </a:ext>
            </a:extLst>
          </p:cNvPr>
          <p:cNvSpPr txBox="1"/>
          <p:nvPr/>
        </p:nvSpPr>
        <p:spPr>
          <a:xfrm>
            <a:off x="10560316" y="5133957"/>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No</a:t>
            </a:r>
          </a:p>
        </p:txBody>
      </p:sp>
      <p:sp>
        <p:nvSpPr>
          <p:cNvPr id="132" name="TextBox 131">
            <a:extLst>
              <a:ext uri="{FF2B5EF4-FFF2-40B4-BE49-F238E27FC236}">
                <a16:creationId xmlns:a16="http://schemas.microsoft.com/office/drawing/2014/main" id="{4B305F48-BC11-450A-8E42-5E4218F77575}"/>
              </a:ext>
            </a:extLst>
          </p:cNvPr>
          <p:cNvSpPr txBox="1"/>
          <p:nvPr/>
        </p:nvSpPr>
        <p:spPr>
          <a:xfrm>
            <a:off x="5170694" y="5406753"/>
            <a:ext cx="5937531"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Feature augmentation</a:t>
            </a:r>
          </a:p>
        </p:txBody>
      </p:sp>
      <p:sp>
        <p:nvSpPr>
          <p:cNvPr id="133" name="TextBox 132">
            <a:extLst>
              <a:ext uri="{FF2B5EF4-FFF2-40B4-BE49-F238E27FC236}">
                <a16:creationId xmlns:a16="http://schemas.microsoft.com/office/drawing/2014/main" id="{3E6A7F8E-52FA-48F8-8639-B92578F33E47}"/>
              </a:ext>
            </a:extLst>
          </p:cNvPr>
          <p:cNvSpPr txBox="1"/>
          <p:nvPr/>
        </p:nvSpPr>
        <p:spPr>
          <a:xfrm>
            <a:off x="1230947" y="5770080"/>
            <a:ext cx="9885254"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Data augmentation</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t>115</a:t>
            </a:fld>
            <a:endParaRPr lang="en-US" dirty="0"/>
          </a:p>
        </p:txBody>
      </p:sp>
    </p:spTree>
    <p:custDataLst>
      <p:tags r:id="rId1"/>
    </p:custDataLst>
    <p:extLst>
      <p:ext uri="{BB962C8B-B14F-4D97-AF65-F5344CB8AC3E}">
        <p14:creationId xmlns:p14="http://schemas.microsoft.com/office/powerpoint/2010/main" val="2642310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21584-06E1-2B43-BFEE-6F2421A661B4}"/>
              </a:ext>
            </a:extLst>
          </p:cNvPr>
          <p:cNvSpPr>
            <a:spLocks noGrp="1"/>
          </p:cNvSpPr>
          <p:nvPr>
            <p:ph type="title"/>
          </p:nvPr>
        </p:nvSpPr>
        <p:spPr/>
        <p:txBody>
          <a:bodyPr vert="horz" lIns="91440" tIns="45720" rIns="91440" bIns="45720" rtlCol="0" anchor="ctr">
            <a:noAutofit/>
          </a:bodyPr>
          <a:lstStyle/>
          <a:p>
            <a:r>
              <a:rPr lang="en-US" sz="3600" dirty="0"/>
              <a:t>Recap: Goal for models</a:t>
            </a:r>
            <a:endParaRPr lang="en-IN" sz="3600" dirty="0"/>
          </a:p>
        </p:txBody>
      </p:sp>
      <p:grpSp>
        <p:nvGrpSpPr>
          <p:cNvPr id="3" name="Group 2">
            <a:extLst>
              <a:ext uri="{C183D7F6-B498-43B3-948B-1728B52AA6E4}">
                <adec:decorative xmlns:adec="http://schemas.microsoft.com/office/drawing/2017/decorative" val="1"/>
              </a:ext>
            </a:extLst>
          </p:cNvPr>
          <p:cNvGrpSpPr/>
          <p:nvPr/>
        </p:nvGrpSpPr>
        <p:grpSpPr>
          <a:xfrm>
            <a:off x="3787140" y="1839162"/>
            <a:ext cx="4617720" cy="3716455"/>
            <a:chOff x="2592051" y="1839162"/>
            <a:chExt cx="4617720" cy="3716455"/>
          </a:xfrm>
        </p:grpSpPr>
        <p:cxnSp>
          <p:nvCxnSpPr>
            <p:cNvPr id="6" name="Straight Arrow Connector 5">
              <a:extLst>
                <a:ext uri="{C183D7F6-B498-43B3-948B-1728B52AA6E4}">
                  <adec:decorative xmlns:adec="http://schemas.microsoft.com/office/drawing/2017/decorative" val="1"/>
                </a:ext>
              </a:extLst>
            </p:cNvPr>
            <p:cNvCxnSpPr/>
            <p:nvPr/>
          </p:nvCxnSpPr>
          <p:spPr>
            <a:xfrm>
              <a:off x="2592051" y="4978927"/>
              <a:ext cx="452628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C183D7F6-B498-43B3-948B-1728B52AA6E4}">
                  <adec:decorative xmlns:adec="http://schemas.microsoft.com/office/drawing/2017/decorative" val="1"/>
                </a:ext>
              </a:extLst>
            </p:cNvPr>
            <p:cNvCxnSpPr/>
            <p:nvPr/>
          </p:nvCxnSpPr>
          <p:spPr>
            <a:xfrm flipV="1">
              <a:off x="2614911" y="1839162"/>
              <a:ext cx="0" cy="313976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31738" y="5093952"/>
              <a:ext cx="4203395"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Balanced and generalizes well</a:t>
              </a:r>
            </a:p>
          </p:txBody>
        </p:sp>
        <p:sp>
          <p:nvSpPr>
            <p:cNvPr id="13" name="Freeform 12">
              <a:extLst>
                <a:ext uri="{C183D7F6-B498-43B3-948B-1728B52AA6E4}">
                  <adec:decorative xmlns:adec="http://schemas.microsoft.com/office/drawing/2017/decorative" val="1"/>
                </a:ext>
              </a:extLst>
            </p:cNvPr>
            <p:cNvSpPr/>
            <p:nvPr/>
          </p:nvSpPr>
          <p:spPr>
            <a:xfrm>
              <a:off x="2767311" y="3180608"/>
              <a:ext cx="4442460" cy="1137534"/>
            </a:xfrm>
            <a:custGeom>
              <a:avLst/>
              <a:gdLst>
                <a:gd name="connsiteX0" fmla="*/ 0 w 4297680"/>
                <a:gd name="connsiteY0" fmla="*/ 457200 h 1205591"/>
                <a:gd name="connsiteX1" fmla="*/ 1272540 w 4297680"/>
                <a:gd name="connsiteY1" fmla="*/ 1196340 h 1205591"/>
                <a:gd name="connsiteX2" fmla="*/ 4297680 w 4297680"/>
                <a:gd name="connsiteY2" fmla="*/ 0 h 1205591"/>
              </a:gdLst>
              <a:ahLst/>
              <a:cxnLst>
                <a:cxn ang="0">
                  <a:pos x="connsiteX0" y="connsiteY0"/>
                </a:cxn>
                <a:cxn ang="0">
                  <a:pos x="connsiteX1" y="connsiteY1"/>
                </a:cxn>
                <a:cxn ang="0">
                  <a:pos x="connsiteX2" y="connsiteY2"/>
                </a:cxn>
              </a:cxnLst>
              <a:rect l="l" t="t" r="r" b="b"/>
              <a:pathLst>
                <a:path w="4297680" h="1205591">
                  <a:moveTo>
                    <a:pt x="0" y="457200"/>
                  </a:moveTo>
                  <a:cubicBezTo>
                    <a:pt x="278130" y="864870"/>
                    <a:pt x="556260" y="1272540"/>
                    <a:pt x="1272540" y="1196340"/>
                  </a:cubicBezTo>
                  <a:cubicBezTo>
                    <a:pt x="1988820" y="1120140"/>
                    <a:pt x="3143250" y="560070"/>
                    <a:pt x="4297680" y="0"/>
                  </a:cubicBezTo>
                </a:path>
              </a:pathLst>
            </a:custGeom>
            <a:noFill/>
            <a:ln w="38100">
              <a:solidFill>
                <a:srgbClr val="36C2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C183D7F6-B498-43B3-948B-1728B52AA6E4}">
                  <adec:decorative xmlns:adec="http://schemas.microsoft.com/office/drawing/2017/decorative" val="1"/>
                </a:ext>
              </a:extLst>
            </p:cNvPr>
            <p:cNvSpPr/>
            <p:nvPr/>
          </p:nvSpPr>
          <p:spPr>
            <a:xfrm>
              <a:off x="6377165" y="2655466"/>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C183D7F6-B498-43B3-948B-1728B52AA6E4}">
                  <adec:decorative xmlns:adec="http://schemas.microsoft.com/office/drawing/2017/decorative" val="1"/>
                </a:ext>
              </a:extLst>
            </p:cNvPr>
            <p:cNvSpPr/>
            <p:nvPr/>
          </p:nvSpPr>
          <p:spPr>
            <a:xfrm>
              <a:off x="6641325" y="2899468"/>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C183D7F6-B498-43B3-948B-1728B52AA6E4}">
                  <adec:decorative xmlns:adec="http://schemas.microsoft.com/office/drawing/2017/decorative" val="1"/>
                </a:ext>
              </a:extLst>
            </p:cNvPr>
            <p:cNvSpPr/>
            <p:nvPr/>
          </p:nvSpPr>
          <p:spPr>
            <a:xfrm>
              <a:off x="6980845" y="3098876"/>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C183D7F6-B498-43B3-948B-1728B52AA6E4}">
                  <adec:decorative xmlns:adec="http://schemas.microsoft.com/office/drawing/2017/decorative" val="1"/>
                </a:ext>
              </a:extLst>
            </p:cNvPr>
            <p:cNvSpPr/>
            <p:nvPr/>
          </p:nvSpPr>
          <p:spPr>
            <a:xfrm>
              <a:off x="6777645" y="3516410"/>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C183D7F6-B498-43B3-948B-1728B52AA6E4}">
                  <adec:decorative xmlns:adec="http://schemas.microsoft.com/office/drawing/2017/decorative" val="1"/>
                </a:ext>
              </a:extLst>
            </p:cNvPr>
            <p:cNvSpPr/>
            <p:nvPr/>
          </p:nvSpPr>
          <p:spPr>
            <a:xfrm>
              <a:off x="6393512" y="3727230"/>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C183D7F6-B498-43B3-948B-1728B52AA6E4}">
                  <adec:decorative xmlns:adec="http://schemas.microsoft.com/office/drawing/2017/decorative" val="1"/>
                </a:ext>
              </a:extLst>
            </p:cNvPr>
            <p:cNvSpPr/>
            <p:nvPr/>
          </p:nvSpPr>
          <p:spPr>
            <a:xfrm>
              <a:off x="6301909" y="3251467"/>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C183D7F6-B498-43B3-948B-1728B52AA6E4}">
                  <adec:decorative xmlns:adec="http://schemas.microsoft.com/office/drawing/2017/decorative" val="1"/>
                </a:ext>
              </a:extLst>
            </p:cNvPr>
            <p:cNvSpPr/>
            <p:nvPr/>
          </p:nvSpPr>
          <p:spPr>
            <a:xfrm>
              <a:off x="5965359" y="3282081"/>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C183D7F6-B498-43B3-948B-1728B52AA6E4}">
                  <adec:decorative xmlns:adec="http://schemas.microsoft.com/office/drawing/2017/decorative" val="1"/>
                </a:ext>
              </a:extLst>
            </p:cNvPr>
            <p:cNvSpPr/>
            <p:nvPr/>
          </p:nvSpPr>
          <p:spPr>
            <a:xfrm>
              <a:off x="5515300" y="3519466"/>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extLst>
                <a:ext uri="{C183D7F6-B498-43B3-948B-1728B52AA6E4}">
                  <adec:decorative xmlns:adec="http://schemas.microsoft.com/office/drawing/2017/decorative" val="1"/>
                </a:ext>
              </a:extLst>
            </p:cNvPr>
            <p:cNvSpPr/>
            <p:nvPr/>
          </p:nvSpPr>
          <p:spPr>
            <a:xfrm>
              <a:off x="5785571" y="3910435"/>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C183D7F6-B498-43B3-948B-1728B52AA6E4}">
                  <adec:decorative xmlns:adec="http://schemas.microsoft.com/office/drawing/2017/decorative" val="1"/>
                </a:ext>
              </a:extLst>
            </p:cNvPr>
            <p:cNvSpPr/>
            <p:nvPr/>
          </p:nvSpPr>
          <p:spPr>
            <a:xfrm>
              <a:off x="5308581" y="4093640"/>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a:extLst>
                <a:ext uri="{C183D7F6-B498-43B3-948B-1728B52AA6E4}">
                  <adec:decorative xmlns:adec="http://schemas.microsoft.com/office/drawing/2017/decorative" val="1"/>
                </a:ext>
              </a:extLst>
            </p:cNvPr>
            <p:cNvSpPr/>
            <p:nvPr/>
          </p:nvSpPr>
          <p:spPr>
            <a:xfrm>
              <a:off x="5460981" y="4246040"/>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C183D7F6-B498-43B3-948B-1728B52AA6E4}">
                  <adec:decorative xmlns:adec="http://schemas.microsoft.com/office/drawing/2017/decorative" val="1"/>
                </a:ext>
              </a:extLst>
            </p:cNvPr>
            <p:cNvSpPr/>
            <p:nvPr/>
          </p:nvSpPr>
          <p:spPr>
            <a:xfrm>
              <a:off x="5179696" y="3611068"/>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C183D7F6-B498-43B3-948B-1728B52AA6E4}">
                  <adec:decorative xmlns:adec="http://schemas.microsoft.com/office/drawing/2017/decorative" val="1"/>
                </a:ext>
              </a:extLst>
            </p:cNvPr>
            <p:cNvSpPr/>
            <p:nvPr/>
          </p:nvSpPr>
          <p:spPr>
            <a:xfrm>
              <a:off x="4762860" y="3818832"/>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C183D7F6-B498-43B3-948B-1728B52AA6E4}">
                  <adec:decorative xmlns:adec="http://schemas.microsoft.com/office/drawing/2017/decorative" val="1"/>
                </a:ext>
              </a:extLst>
            </p:cNvPr>
            <p:cNvSpPr/>
            <p:nvPr/>
          </p:nvSpPr>
          <p:spPr>
            <a:xfrm>
              <a:off x="4768390" y="4397775"/>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C183D7F6-B498-43B3-948B-1728B52AA6E4}">
                  <adec:decorative xmlns:adec="http://schemas.microsoft.com/office/drawing/2017/decorative" val="1"/>
                </a:ext>
              </a:extLst>
            </p:cNvPr>
            <p:cNvSpPr/>
            <p:nvPr/>
          </p:nvSpPr>
          <p:spPr>
            <a:xfrm>
              <a:off x="4201462" y="4369817"/>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a:extLst>
                <a:ext uri="{C183D7F6-B498-43B3-948B-1728B52AA6E4}">
                  <adec:decorative xmlns:adec="http://schemas.microsoft.com/office/drawing/2017/decorative" val="1"/>
                </a:ext>
              </a:extLst>
            </p:cNvPr>
            <p:cNvSpPr/>
            <p:nvPr/>
          </p:nvSpPr>
          <p:spPr>
            <a:xfrm>
              <a:off x="4305604" y="3833136"/>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C183D7F6-B498-43B3-948B-1728B52AA6E4}">
                  <adec:decorative xmlns:adec="http://schemas.microsoft.com/office/drawing/2017/decorative" val="1"/>
                </a:ext>
              </a:extLst>
            </p:cNvPr>
            <p:cNvSpPr/>
            <p:nvPr/>
          </p:nvSpPr>
          <p:spPr>
            <a:xfrm>
              <a:off x="3848348" y="3964200"/>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C183D7F6-B498-43B3-948B-1728B52AA6E4}">
                  <adec:decorative xmlns:adec="http://schemas.microsoft.com/office/drawing/2017/decorative" val="1"/>
                </a:ext>
              </a:extLst>
            </p:cNvPr>
            <p:cNvSpPr/>
            <p:nvPr/>
          </p:nvSpPr>
          <p:spPr>
            <a:xfrm>
              <a:off x="3907504" y="4429245"/>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le 35">
              <a:extLst>
                <a:ext uri="{C183D7F6-B498-43B3-948B-1728B52AA6E4}">
                  <adec:decorative xmlns:adec="http://schemas.microsoft.com/office/drawing/2017/decorative" val="1"/>
                </a:ext>
              </a:extLst>
            </p:cNvPr>
            <p:cNvSpPr/>
            <p:nvPr/>
          </p:nvSpPr>
          <p:spPr>
            <a:xfrm>
              <a:off x="3444855" y="3967444"/>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C183D7F6-B498-43B3-948B-1728B52AA6E4}">
                  <adec:decorative xmlns:adec="http://schemas.microsoft.com/office/drawing/2017/decorative" val="1"/>
                </a:ext>
              </a:extLst>
            </p:cNvPr>
            <p:cNvSpPr/>
            <p:nvPr/>
          </p:nvSpPr>
          <p:spPr>
            <a:xfrm>
              <a:off x="3479501" y="3581631"/>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C183D7F6-B498-43B3-948B-1728B52AA6E4}">
                  <adec:decorative xmlns:adec="http://schemas.microsoft.com/office/drawing/2017/decorative" val="1"/>
                </a:ext>
              </a:extLst>
            </p:cNvPr>
            <p:cNvSpPr/>
            <p:nvPr/>
          </p:nvSpPr>
          <p:spPr>
            <a:xfrm>
              <a:off x="2991324" y="3518026"/>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ounded Rectangle 38">
              <a:extLst>
                <a:ext uri="{C183D7F6-B498-43B3-948B-1728B52AA6E4}">
                  <adec:decorative xmlns:adec="http://schemas.microsoft.com/office/drawing/2017/decorative" val="1"/>
                </a:ext>
              </a:extLst>
            </p:cNvPr>
            <p:cNvSpPr/>
            <p:nvPr/>
          </p:nvSpPr>
          <p:spPr>
            <a:xfrm>
              <a:off x="2850806" y="3155264"/>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ed Rectangle 39">
              <a:extLst>
                <a:ext uri="{C183D7F6-B498-43B3-948B-1728B52AA6E4}">
                  <adec:decorative xmlns:adec="http://schemas.microsoft.com/office/drawing/2017/decorative" val="1"/>
                </a:ext>
              </a:extLst>
            </p:cNvPr>
            <p:cNvSpPr/>
            <p:nvPr/>
          </p:nvSpPr>
          <p:spPr>
            <a:xfrm>
              <a:off x="2919211" y="4061636"/>
              <a:ext cx="183205" cy="183205"/>
            </a:xfrm>
            <a:prstGeom prst="roundRect">
              <a:avLst/>
            </a:prstGeom>
            <a:solidFill>
              <a:srgbClr val="8D6CDD"/>
            </a:solidFill>
            <a:ln>
              <a:solidFill>
                <a:srgbClr val="8D6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FF2B5EF4-FFF2-40B4-BE49-F238E27FC236}">
                <a16:creationId xmlns:a16="http://schemas.microsoft.com/office/drawing/2014/main" id="{78F9C1F8-28CF-C84F-B1C5-5B3123329BF5}"/>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116</a:t>
            </a:fld>
            <a:endParaRPr lang="en-US" dirty="0"/>
          </a:p>
        </p:txBody>
      </p:sp>
    </p:spTree>
    <p:custDataLst>
      <p:tags r:id="rId1"/>
    </p:custDataLst>
    <p:extLst>
      <p:ext uri="{BB962C8B-B14F-4D97-AF65-F5344CB8AC3E}">
        <p14:creationId xmlns:p14="http://schemas.microsoft.com/office/powerpoint/2010/main" val="38975574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Hyperparameter categories</a:t>
            </a:r>
          </a:p>
        </p:txBody>
      </p:sp>
      <p:graphicFrame>
        <p:nvGraphicFramePr>
          <p:cNvPr id="10" name="Table 9"/>
          <p:cNvGraphicFramePr>
            <a:graphicFrameLocks noGrp="1"/>
          </p:cNvGraphicFramePr>
          <p:nvPr>
            <p:extLst/>
          </p:nvPr>
        </p:nvGraphicFramePr>
        <p:xfrm>
          <a:off x="7890806" y="2274226"/>
          <a:ext cx="4082625" cy="2636522"/>
        </p:xfrm>
        <a:graphic>
          <a:graphicData uri="http://schemas.openxmlformats.org/drawingml/2006/table">
            <a:tbl>
              <a:tblPr firstRow="1" bandRow="1">
                <a:effectLst/>
                <a:tableStyleId>{74C1A8A3-306A-4EB7-A6B1-4F7E0EB9C5D6}</a:tableStyleId>
              </a:tblPr>
              <a:tblGrid>
                <a:gridCol w="4082625">
                  <a:extLst>
                    <a:ext uri="{9D8B030D-6E8A-4147-A177-3AD203B41FA5}">
                      <a16:colId xmlns:a16="http://schemas.microsoft.com/office/drawing/2014/main" val="2591610357"/>
                    </a:ext>
                  </a:extLst>
                </a:gridCol>
              </a:tblGrid>
              <a:tr h="602828">
                <a:tc>
                  <a:txBody>
                    <a:bodyPr/>
                    <a:lstStyle/>
                    <a:p>
                      <a:pPr algn="ctr"/>
                      <a:r>
                        <a:rPr lang="en-US" sz="2000" dirty="0"/>
                        <a:t>Data</a:t>
                      </a: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120244684"/>
                  </a:ext>
                </a:extLst>
              </a:tr>
              <a:tr h="1016847">
                <a:tc>
                  <a:txBody>
                    <a:bodyPr/>
                    <a:lstStyle/>
                    <a:p>
                      <a:pPr algn="ctr"/>
                      <a:r>
                        <a:rPr lang="en-US" sz="2000" dirty="0"/>
                        <a:t>Define attributes of the data</a:t>
                      </a:r>
                      <a:r>
                        <a:rPr lang="en-US" sz="2000" baseline="0" dirty="0"/>
                        <a:t> itself</a:t>
                      </a:r>
                    </a:p>
                  </a:txBody>
                  <a:tcPr anchor="ctr">
                    <a:lnL>
                      <a:noFill/>
                    </a:lnL>
                    <a:lnT w="25400" cmpd="sng">
                      <a:noFill/>
                    </a:lnT>
                    <a:lnB>
                      <a:noFill/>
                    </a:lnB>
                    <a:solidFill>
                      <a:srgbClr val="D5DBDB"/>
                    </a:solidFill>
                  </a:tcPr>
                </a:tc>
                <a:extLst>
                  <a:ext uri="{0D108BD9-81ED-4DB2-BD59-A6C34878D82A}">
                    <a16:rowId xmlns:a16="http://schemas.microsoft.com/office/drawing/2014/main" val="3763232688"/>
                  </a:ext>
                </a:extLst>
              </a:tr>
              <a:tr h="10168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aseline="0" dirty="0"/>
                        <a:t>Useful for small or homogenous datasets</a:t>
                      </a:r>
                      <a:endParaRPr lang="en-US" sz="2000" dirty="0"/>
                    </a:p>
                  </a:txBody>
                  <a:tcPr anchor="ctr">
                    <a:lnL>
                      <a:noFill/>
                    </a:lnL>
                    <a:lnR>
                      <a:noFill/>
                    </a:lnR>
                    <a:lnT>
                      <a:noFill/>
                    </a:lnT>
                    <a:lnB w="254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06436156"/>
                  </a:ext>
                </a:extLst>
              </a:tr>
            </a:tbl>
          </a:graphicData>
        </a:graphic>
      </p:graphicFrame>
      <p:graphicFrame>
        <p:nvGraphicFramePr>
          <p:cNvPr id="7" name="Table 6"/>
          <p:cNvGraphicFramePr>
            <a:graphicFrameLocks noGrp="1"/>
          </p:cNvGraphicFramePr>
          <p:nvPr/>
        </p:nvGraphicFramePr>
        <p:xfrm>
          <a:off x="3368238" y="2265988"/>
          <a:ext cx="4161812" cy="2636522"/>
        </p:xfrm>
        <a:graphic>
          <a:graphicData uri="http://schemas.openxmlformats.org/drawingml/2006/table">
            <a:tbl>
              <a:tblPr firstRow="1" bandRow="1">
                <a:effectLst/>
                <a:tableStyleId>{74C1A8A3-306A-4EB7-A6B1-4F7E0EB9C5D6}</a:tableStyleId>
              </a:tblPr>
              <a:tblGrid>
                <a:gridCol w="4161812">
                  <a:extLst>
                    <a:ext uri="{9D8B030D-6E8A-4147-A177-3AD203B41FA5}">
                      <a16:colId xmlns:a16="http://schemas.microsoft.com/office/drawing/2014/main" val="3806492096"/>
                    </a:ext>
                  </a:extLst>
                </a:gridCol>
              </a:tblGrid>
              <a:tr h="602828">
                <a:tc>
                  <a:txBody>
                    <a:bodyPr/>
                    <a:lstStyle/>
                    <a:p>
                      <a:pPr algn="ctr"/>
                      <a:r>
                        <a:rPr lang="en-US" sz="2000" dirty="0"/>
                        <a:t>Optimizer</a:t>
                      </a: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120244684"/>
                  </a:ext>
                </a:extLst>
              </a:tr>
              <a:tr h="1016847">
                <a:tc>
                  <a:txBody>
                    <a:bodyPr/>
                    <a:lstStyle/>
                    <a:p>
                      <a:pPr algn="ctr"/>
                      <a:r>
                        <a:rPr lang="en-US" sz="2000" dirty="0"/>
                        <a:t>How the model learns </a:t>
                      </a:r>
                    </a:p>
                    <a:p>
                      <a:pPr algn="ctr"/>
                      <a:r>
                        <a:rPr lang="en-US" sz="2000" dirty="0"/>
                        <a:t>patterns on data</a:t>
                      </a:r>
                    </a:p>
                  </a:txBody>
                  <a:tcPr anchor="ctr">
                    <a:lnL>
                      <a:noFill/>
                    </a:lnL>
                    <a:lnR>
                      <a:noFill/>
                    </a:lnR>
                    <a:lnT w="25400" cmpd="sng">
                      <a:noFill/>
                    </a:lnT>
                    <a:lnB>
                      <a:noFill/>
                    </a:lnB>
                    <a:lnTlToBr w="12700" cmpd="sng">
                      <a:noFill/>
                      <a:prstDash val="solid"/>
                    </a:lnTlToBr>
                    <a:lnBlToTr w="12700" cmpd="sng">
                      <a:noFill/>
                      <a:prstDash val="solid"/>
                    </a:lnBlToTr>
                    <a:solidFill>
                      <a:srgbClr val="D5DBDB"/>
                    </a:solidFill>
                  </a:tcPr>
                </a:tc>
                <a:extLst>
                  <a:ext uri="{0D108BD9-81ED-4DB2-BD59-A6C34878D82A}">
                    <a16:rowId xmlns:a16="http://schemas.microsoft.com/office/drawing/2014/main" val="3763232688"/>
                  </a:ext>
                </a:extLst>
              </a:tr>
              <a:tr h="1016847">
                <a:tc>
                  <a:txBody>
                    <a:bodyPr/>
                    <a:lstStyle/>
                    <a:p>
                      <a:pPr algn="ctr"/>
                      <a:r>
                        <a:rPr lang="en-US" sz="2000" dirty="0"/>
                        <a:t>Gradient descent, </a:t>
                      </a:r>
                      <a:br>
                        <a:rPr lang="en-US" sz="2000" dirty="0"/>
                      </a:br>
                      <a:r>
                        <a:rPr lang="en-US" sz="2000" dirty="0"/>
                        <a:t>stochastic gradient descent</a:t>
                      </a:r>
                    </a:p>
                  </a:txBody>
                  <a:tcPr anchor="ctr">
                    <a:lnL>
                      <a:noFill/>
                    </a:lnL>
                    <a:lnR>
                      <a:noFill/>
                    </a:lnR>
                    <a:lnT>
                      <a:noFill/>
                    </a:lnT>
                    <a:lnB w="254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06436156"/>
                  </a:ext>
                </a:extLst>
              </a:tr>
            </a:tbl>
          </a:graphicData>
        </a:graphic>
      </p:graphicFrame>
      <p:graphicFrame>
        <p:nvGraphicFramePr>
          <p:cNvPr id="8" name="Table 7"/>
          <p:cNvGraphicFramePr>
            <a:graphicFrameLocks noGrp="1"/>
          </p:cNvGraphicFramePr>
          <p:nvPr/>
        </p:nvGraphicFramePr>
        <p:xfrm>
          <a:off x="419100" y="2265988"/>
          <a:ext cx="2578670" cy="2645981"/>
        </p:xfrm>
        <a:graphic>
          <a:graphicData uri="http://schemas.openxmlformats.org/drawingml/2006/table">
            <a:tbl>
              <a:tblPr firstRow="1" bandRow="1">
                <a:effectLst/>
                <a:tableStyleId>{74C1A8A3-306A-4EB7-A6B1-4F7E0EB9C5D6}</a:tableStyleId>
              </a:tblPr>
              <a:tblGrid>
                <a:gridCol w="2578670">
                  <a:extLst>
                    <a:ext uri="{9D8B030D-6E8A-4147-A177-3AD203B41FA5}">
                      <a16:colId xmlns:a16="http://schemas.microsoft.com/office/drawing/2014/main" val="2448365569"/>
                    </a:ext>
                  </a:extLst>
                </a:gridCol>
              </a:tblGrid>
              <a:tr h="602828">
                <a:tc>
                  <a:txBody>
                    <a:bodyPr/>
                    <a:lstStyle/>
                    <a:p>
                      <a:pPr algn="ctr"/>
                      <a:r>
                        <a:rPr lang="en-US" sz="2000" dirty="0"/>
                        <a:t>Model</a:t>
                      </a:r>
                    </a:p>
                  </a:txBody>
                  <a:tcPr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120244684"/>
                  </a:ext>
                </a:extLst>
              </a:tr>
              <a:tr h="1016847">
                <a:tc>
                  <a:txBody>
                    <a:bodyPr/>
                    <a:lstStyle/>
                    <a:p>
                      <a:pPr algn="ctr"/>
                      <a:r>
                        <a:rPr lang="en-US" sz="2000" dirty="0"/>
                        <a:t>Help define the model</a:t>
                      </a:r>
                    </a:p>
                  </a:txBody>
                  <a:tcPr anchor="ctr">
                    <a:lnL>
                      <a:noFill/>
                    </a:lnL>
                    <a:lnR>
                      <a:noFill/>
                    </a:lnR>
                    <a:lnT w="25400" cmpd="sng">
                      <a:noFill/>
                    </a:lnT>
                    <a:lnB>
                      <a:noFill/>
                    </a:lnB>
                    <a:solidFill>
                      <a:srgbClr val="D5DBDB"/>
                    </a:solidFill>
                  </a:tcPr>
                </a:tc>
                <a:extLst>
                  <a:ext uri="{0D108BD9-81ED-4DB2-BD59-A6C34878D82A}">
                    <a16:rowId xmlns:a16="http://schemas.microsoft.com/office/drawing/2014/main" val="3763232688"/>
                  </a:ext>
                </a:extLst>
              </a:tr>
              <a:tr h="1026306">
                <a:tc>
                  <a:txBody>
                    <a:bodyPr/>
                    <a:lstStyle/>
                    <a:p>
                      <a:pPr algn="ctr"/>
                      <a:r>
                        <a:rPr lang="en-US" sz="2000" dirty="0"/>
                        <a:t>Filter size, pooling, </a:t>
                      </a:r>
                      <a:br>
                        <a:rPr lang="en-US" sz="2000" dirty="0"/>
                      </a:br>
                      <a:r>
                        <a:rPr lang="en-US" sz="2000" dirty="0"/>
                        <a:t>stride, padding</a:t>
                      </a:r>
                    </a:p>
                  </a:txBody>
                  <a:tcPr anchor="ctr">
                    <a:lnL>
                      <a:noFill/>
                    </a:lnL>
                    <a:lnR>
                      <a:noFill/>
                    </a:lnR>
                    <a:lnT>
                      <a:noFill/>
                    </a:lnT>
                    <a:lnB w="254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06436156"/>
                  </a:ext>
                </a:extLst>
              </a:tr>
            </a:tbl>
          </a:graphicData>
        </a:graphic>
      </p:graphicFrame>
      <p:sp>
        <p:nvSpPr>
          <p:cNvPr id="4" name="Footer Placeholder 3"/>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117</a:t>
            </a:fld>
            <a:endParaRPr lang="en-US" dirty="0"/>
          </a:p>
        </p:txBody>
      </p:sp>
    </p:spTree>
    <p:custDataLst>
      <p:tags r:id="rId1"/>
    </p:custDataLst>
    <p:extLst>
      <p:ext uri="{BB962C8B-B14F-4D97-AF65-F5344CB8AC3E}">
        <p14:creationId xmlns:p14="http://schemas.microsoft.com/office/powerpoint/2010/main" val="2934001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11F3C-E616-944C-9C8D-3964D951A9FF}"/>
              </a:ext>
            </a:extLst>
          </p:cNvPr>
          <p:cNvSpPr>
            <a:spLocks noGrp="1"/>
          </p:cNvSpPr>
          <p:nvPr>
            <p:ph type="title"/>
          </p:nvPr>
        </p:nvSpPr>
        <p:spPr/>
        <p:txBody>
          <a:bodyPr/>
          <a:lstStyle/>
          <a:p>
            <a:r>
              <a:rPr lang="en-US" dirty="0"/>
              <a:t>Tuning hyperparameters</a:t>
            </a:r>
          </a:p>
        </p:txBody>
      </p:sp>
      <p:grpSp>
        <p:nvGrpSpPr>
          <p:cNvPr id="26" name="Group 25">
            <a:extLst>
              <a:ext uri="{FF2B5EF4-FFF2-40B4-BE49-F238E27FC236}">
                <a16:creationId xmlns:a16="http://schemas.microsoft.com/office/drawing/2014/main" id="{4D179088-4BDF-4944-8D5D-1D115D7A991E}"/>
              </a:ext>
              <a:ext uri="{C183D7F6-B498-43B3-948B-1728B52AA6E4}">
                <adec:decorative xmlns:adec="http://schemas.microsoft.com/office/drawing/2017/decorative" val="1"/>
              </a:ext>
            </a:extLst>
          </p:cNvPr>
          <p:cNvGrpSpPr/>
          <p:nvPr/>
        </p:nvGrpSpPr>
        <p:grpSpPr>
          <a:xfrm>
            <a:off x="1397160" y="1596091"/>
            <a:ext cx="3408303" cy="2553629"/>
            <a:chOff x="1617830" y="1739543"/>
            <a:chExt cx="2936534" cy="2200162"/>
          </a:xfrm>
          <a:effectLst>
            <a:outerShdw blurRad="50800" dist="38100" dir="2700000" algn="tl" rotWithShape="0">
              <a:prstClr val="black">
                <a:alpha val="40000"/>
              </a:prstClr>
            </a:outerShdw>
          </a:effectLst>
        </p:grpSpPr>
        <p:grpSp>
          <p:nvGrpSpPr>
            <p:cNvPr id="27" name="Group 26">
              <a:extLst>
                <a:ext uri="{FF2B5EF4-FFF2-40B4-BE49-F238E27FC236}">
                  <a16:creationId xmlns:a16="http://schemas.microsoft.com/office/drawing/2014/main" id="{6055C618-21A3-4BD9-8932-29C4F8035BC7}"/>
                </a:ext>
              </a:extLst>
            </p:cNvPr>
            <p:cNvGrpSpPr/>
            <p:nvPr/>
          </p:nvGrpSpPr>
          <p:grpSpPr>
            <a:xfrm>
              <a:off x="2700147" y="1739543"/>
              <a:ext cx="923925" cy="939800"/>
              <a:chOff x="2619375" y="2066925"/>
              <a:chExt cx="923925" cy="939800"/>
            </a:xfrm>
          </p:grpSpPr>
          <p:sp>
            <p:nvSpPr>
              <p:cNvPr id="33" name="Freeform 8">
                <a:extLst>
                  <a:ext uri="{FF2B5EF4-FFF2-40B4-BE49-F238E27FC236}">
                    <a16:creationId xmlns:a16="http://schemas.microsoft.com/office/drawing/2014/main" id="{39BFCF13-2A2C-4273-9169-93D0229F4D5D}"/>
                  </a:ext>
                  <a:ext uri="{C183D7F6-B498-43B3-948B-1728B52AA6E4}">
                    <adec:decorative xmlns:adec="http://schemas.microsoft.com/office/drawing/2017/decorative" val="1"/>
                  </a:ext>
                </a:extLst>
              </p:cNvPr>
              <p:cNvSpPr/>
              <p:nvPr/>
            </p:nvSpPr>
            <p:spPr>
              <a:xfrm>
                <a:off x="2619375" y="2066925"/>
                <a:ext cx="923925" cy="939800"/>
              </a:xfrm>
              <a:custGeom>
                <a:avLst/>
                <a:gdLst>
                  <a:gd name="connsiteX0" fmla="*/ 0 w 923925"/>
                  <a:gd name="connsiteY0" fmla="*/ 479425 h 939800"/>
                  <a:gd name="connsiteX1" fmla="*/ 130175 w 923925"/>
                  <a:gd name="connsiteY1" fmla="*/ 527050 h 939800"/>
                  <a:gd name="connsiteX2" fmla="*/ 168275 w 923925"/>
                  <a:gd name="connsiteY2" fmla="*/ 641350 h 939800"/>
                  <a:gd name="connsiteX3" fmla="*/ 82550 w 923925"/>
                  <a:gd name="connsiteY3" fmla="*/ 742950 h 939800"/>
                  <a:gd name="connsiteX4" fmla="*/ 149225 w 923925"/>
                  <a:gd name="connsiteY4" fmla="*/ 819150 h 939800"/>
                  <a:gd name="connsiteX5" fmla="*/ 273050 w 923925"/>
                  <a:gd name="connsiteY5" fmla="*/ 746125 h 939800"/>
                  <a:gd name="connsiteX6" fmla="*/ 368300 w 923925"/>
                  <a:gd name="connsiteY6" fmla="*/ 803275 h 939800"/>
                  <a:gd name="connsiteX7" fmla="*/ 390525 w 923925"/>
                  <a:gd name="connsiteY7" fmla="*/ 930275 h 939800"/>
                  <a:gd name="connsiteX8" fmla="*/ 482600 w 923925"/>
                  <a:gd name="connsiteY8" fmla="*/ 939800 h 939800"/>
                  <a:gd name="connsiteX9" fmla="*/ 527050 w 923925"/>
                  <a:gd name="connsiteY9" fmla="*/ 790575 h 939800"/>
                  <a:gd name="connsiteX10" fmla="*/ 628650 w 923925"/>
                  <a:gd name="connsiteY10" fmla="*/ 762000 h 939800"/>
                  <a:gd name="connsiteX11" fmla="*/ 733425 w 923925"/>
                  <a:gd name="connsiteY11" fmla="*/ 841375 h 939800"/>
                  <a:gd name="connsiteX12" fmla="*/ 800100 w 923925"/>
                  <a:gd name="connsiteY12" fmla="*/ 784225 h 939800"/>
                  <a:gd name="connsiteX13" fmla="*/ 736600 w 923925"/>
                  <a:gd name="connsiteY13" fmla="*/ 657225 h 939800"/>
                  <a:gd name="connsiteX14" fmla="*/ 777875 w 923925"/>
                  <a:gd name="connsiteY14" fmla="*/ 568325 h 939800"/>
                  <a:gd name="connsiteX15" fmla="*/ 923925 w 923925"/>
                  <a:gd name="connsiteY15" fmla="*/ 533400 h 939800"/>
                  <a:gd name="connsiteX16" fmla="*/ 923925 w 923925"/>
                  <a:gd name="connsiteY16" fmla="*/ 450850 h 939800"/>
                  <a:gd name="connsiteX17" fmla="*/ 800100 w 923925"/>
                  <a:gd name="connsiteY17" fmla="*/ 406400 h 939800"/>
                  <a:gd name="connsiteX18" fmla="*/ 758825 w 923925"/>
                  <a:gd name="connsiteY18" fmla="*/ 304800 h 939800"/>
                  <a:gd name="connsiteX19" fmla="*/ 828675 w 923925"/>
                  <a:gd name="connsiteY19" fmla="*/ 187325 h 939800"/>
                  <a:gd name="connsiteX20" fmla="*/ 777875 w 923925"/>
                  <a:gd name="connsiteY20" fmla="*/ 136525 h 939800"/>
                  <a:gd name="connsiteX21" fmla="*/ 654050 w 923925"/>
                  <a:gd name="connsiteY21" fmla="*/ 187325 h 939800"/>
                  <a:gd name="connsiteX22" fmla="*/ 549275 w 923925"/>
                  <a:gd name="connsiteY22" fmla="*/ 142875 h 939800"/>
                  <a:gd name="connsiteX23" fmla="*/ 530225 w 923925"/>
                  <a:gd name="connsiteY23" fmla="*/ 6350 h 939800"/>
                  <a:gd name="connsiteX24" fmla="*/ 457200 w 923925"/>
                  <a:gd name="connsiteY24" fmla="*/ 0 h 939800"/>
                  <a:gd name="connsiteX25" fmla="*/ 403225 w 923925"/>
                  <a:gd name="connsiteY25" fmla="*/ 133350 h 939800"/>
                  <a:gd name="connsiteX26" fmla="*/ 295275 w 923925"/>
                  <a:gd name="connsiteY26" fmla="*/ 174625 h 939800"/>
                  <a:gd name="connsiteX27" fmla="*/ 184150 w 923925"/>
                  <a:gd name="connsiteY27" fmla="*/ 88900 h 939800"/>
                  <a:gd name="connsiteX28" fmla="*/ 117475 w 923925"/>
                  <a:gd name="connsiteY28" fmla="*/ 130175 h 939800"/>
                  <a:gd name="connsiteX29" fmla="*/ 190500 w 923925"/>
                  <a:gd name="connsiteY29" fmla="*/ 273050 h 939800"/>
                  <a:gd name="connsiteX30" fmla="*/ 139700 w 923925"/>
                  <a:gd name="connsiteY30" fmla="*/ 377825 h 939800"/>
                  <a:gd name="connsiteX31" fmla="*/ 9525 w 923925"/>
                  <a:gd name="connsiteY31" fmla="*/ 393700 h 939800"/>
                  <a:gd name="connsiteX32" fmla="*/ 0 w 923925"/>
                  <a:gd name="connsiteY32" fmla="*/ 479425 h 93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3925" h="939800">
                    <a:moveTo>
                      <a:pt x="0" y="479425"/>
                    </a:moveTo>
                    <a:lnTo>
                      <a:pt x="130175" y="527050"/>
                    </a:lnTo>
                    <a:lnTo>
                      <a:pt x="168275" y="641350"/>
                    </a:lnTo>
                    <a:lnTo>
                      <a:pt x="82550" y="742950"/>
                    </a:lnTo>
                    <a:lnTo>
                      <a:pt x="149225" y="819150"/>
                    </a:lnTo>
                    <a:lnTo>
                      <a:pt x="273050" y="746125"/>
                    </a:lnTo>
                    <a:lnTo>
                      <a:pt x="368300" y="803275"/>
                    </a:lnTo>
                    <a:lnTo>
                      <a:pt x="390525" y="930275"/>
                    </a:lnTo>
                    <a:lnTo>
                      <a:pt x="482600" y="939800"/>
                    </a:lnTo>
                    <a:lnTo>
                      <a:pt x="527050" y="790575"/>
                    </a:lnTo>
                    <a:lnTo>
                      <a:pt x="628650" y="762000"/>
                    </a:lnTo>
                    <a:lnTo>
                      <a:pt x="733425" y="841375"/>
                    </a:lnTo>
                    <a:lnTo>
                      <a:pt x="800100" y="784225"/>
                    </a:lnTo>
                    <a:lnTo>
                      <a:pt x="736600" y="657225"/>
                    </a:lnTo>
                    <a:lnTo>
                      <a:pt x="777875" y="568325"/>
                    </a:lnTo>
                    <a:lnTo>
                      <a:pt x="923925" y="533400"/>
                    </a:lnTo>
                    <a:lnTo>
                      <a:pt x="923925" y="450850"/>
                    </a:lnTo>
                    <a:lnTo>
                      <a:pt x="800100" y="406400"/>
                    </a:lnTo>
                    <a:lnTo>
                      <a:pt x="758825" y="304800"/>
                    </a:lnTo>
                    <a:lnTo>
                      <a:pt x="828675" y="187325"/>
                    </a:lnTo>
                    <a:lnTo>
                      <a:pt x="777875" y="136525"/>
                    </a:lnTo>
                    <a:lnTo>
                      <a:pt x="654050" y="187325"/>
                    </a:lnTo>
                    <a:lnTo>
                      <a:pt x="549275" y="142875"/>
                    </a:lnTo>
                    <a:lnTo>
                      <a:pt x="530225" y="6350"/>
                    </a:lnTo>
                    <a:lnTo>
                      <a:pt x="457200" y="0"/>
                    </a:lnTo>
                    <a:lnTo>
                      <a:pt x="403225" y="133350"/>
                    </a:lnTo>
                    <a:lnTo>
                      <a:pt x="295275" y="174625"/>
                    </a:lnTo>
                    <a:lnTo>
                      <a:pt x="184150" y="88900"/>
                    </a:lnTo>
                    <a:lnTo>
                      <a:pt x="117475" y="130175"/>
                    </a:lnTo>
                    <a:lnTo>
                      <a:pt x="190500" y="273050"/>
                    </a:lnTo>
                    <a:lnTo>
                      <a:pt x="139700" y="377825"/>
                    </a:lnTo>
                    <a:lnTo>
                      <a:pt x="9525" y="393700"/>
                    </a:lnTo>
                    <a:lnTo>
                      <a:pt x="0" y="479425"/>
                    </a:lnTo>
                    <a:close/>
                  </a:path>
                </a:pathLst>
              </a:custGeom>
              <a:solidFill>
                <a:schemeClr val="accent4">
                  <a:lumMod val="7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a:extLst>
                  <a:ext uri="{FF2B5EF4-FFF2-40B4-BE49-F238E27FC236}">
                    <a16:creationId xmlns:a16="http://schemas.microsoft.com/office/drawing/2014/main" id="{861C48D9-B03A-41B5-96F5-17E26C777037}"/>
                  </a:ext>
                  <a:ext uri="{C183D7F6-B498-43B3-948B-1728B52AA6E4}">
                    <adec:decorative xmlns:adec="http://schemas.microsoft.com/office/drawing/2017/decorative" val="1"/>
                  </a:ext>
                </a:extLst>
              </p:cNvPr>
              <p:cNvSpPr/>
              <p:nvPr/>
            </p:nvSpPr>
            <p:spPr>
              <a:xfrm>
                <a:off x="2882901" y="2337081"/>
                <a:ext cx="390524" cy="396875"/>
              </a:xfrm>
              <a:prstGeom prst="ellipse">
                <a:avLst/>
              </a:prstGeom>
              <a:solidFill>
                <a:schemeClr val="accent4">
                  <a:lumMod val="40000"/>
                  <a:lumOff val="6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a:extLst>
                  <a:ext uri="{FF2B5EF4-FFF2-40B4-BE49-F238E27FC236}">
                    <a16:creationId xmlns:a16="http://schemas.microsoft.com/office/drawing/2014/main" id="{60443FA5-BE66-4169-9CBA-DC91F609D0AA}"/>
                  </a:ext>
                  <a:ext uri="{C183D7F6-B498-43B3-948B-1728B52AA6E4}">
                    <adec:decorative xmlns:adec="http://schemas.microsoft.com/office/drawing/2017/decorative" val="1"/>
                  </a:ext>
                </a:extLst>
              </p:cNvPr>
              <p:cNvSpPr/>
              <p:nvPr/>
            </p:nvSpPr>
            <p:spPr>
              <a:xfrm>
                <a:off x="3016250" y="2473605"/>
                <a:ext cx="123825" cy="123825"/>
              </a:xfrm>
              <a:prstGeom prst="ellipse">
                <a:avLst/>
              </a:prstGeom>
              <a:solidFill>
                <a:srgbClr val="232F3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 name="Group 27">
              <a:extLst>
                <a:ext uri="{FF2B5EF4-FFF2-40B4-BE49-F238E27FC236}">
                  <a16:creationId xmlns:a16="http://schemas.microsoft.com/office/drawing/2014/main" id="{D3CC0759-BFB9-4E68-BB76-D1E2D79A3ADF}"/>
                </a:ext>
              </a:extLst>
            </p:cNvPr>
            <p:cNvGrpSpPr/>
            <p:nvPr/>
          </p:nvGrpSpPr>
          <p:grpSpPr>
            <a:xfrm>
              <a:off x="1617830" y="2384532"/>
              <a:ext cx="1528903" cy="1555173"/>
              <a:chOff x="2619375" y="2066925"/>
              <a:chExt cx="923925" cy="939800"/>
            </a:xfrm>
          </p:grpSpPr>
          <p:sp>
            <p:nvSpPr>
              <p:cNvPr id="30" name="Freeform 12">
                <a:extLst>
                  <a:ext uri="{FF2B5EF4-FFF2-40B4-BE49-F238E27FC236}">
                    <a16:creationId xmlns:a16="http://schemas.microsoft.com/office/drawing/2014/main" id="{4ACBCE68-8417-42B9-8392-51EAD7B55859}"/>
                  </a:ext>
                  <a:ext uri="{C183D7F6-B498-43B3-948B-1728B52AA6E4}">
                    <adec:decorative xmlns:adec="http://schemas.microsoft.com/office/drawing/2017/decorative" val="1"/>
                  </a:ext>
                </a:extLst>
              </p:cNvPr>
              <p:cNvSpPr/>
              <p:nvPr/>
            </p:nvSpPr>
            <p:spPr>
              <a:xfrm>
                <a:off x="2619375" y="2066925"/>
                <a:ext cx="923925" cy="939800"/>
              </a:xfrm>
              <a:custGeom>
                <a:avLst/>
                <a:gdLst>
                  <a:gd name="connsiteX0" fmla="*/ 0 w 923925"/>
                  <a:gd name="connsiteY0" fmla="*/ 479425 h 939800"/>
                  <a:gd name="connsiteX1" fmla="*/ 130175 w 923925"/>
                  <a:gd name="connsiteY1" fmla="*/ 527050 h 939800"/>
                  <a:gd name="connsiteX2" fmla="*/ 168275 w 923925"/>
                  <a:gd name="connsiteY2" fmla="*/ 641350 h 939800"/>
                  <a:gd name="connsiteX3" fmla="*/ 82550 w 923925"/>
                  <a:gd name="connsiteY3" fmla="*/ 742950 h 939800"/>
                  <a:gd name="connsiteX4" fmla="*/ 149225 w 923925"/>
                  <a:gd name="connsiteY4" fmla="*/ 819150 h 939800"/>
                  <a:gd name="connsiteX5" fmla="*/ 273050 w 923925"/>
                  <a:gd name="connsiteY5" fmla="*/ 746125 h 939800"/>
                  <a:gd name="connsiteX6" fmla="*/ 368300 w 923925"/>
                  <a:gd name="connsiteY6" fmla="*/ 803275 h 939800"/>
                  <a:gd name="connsiteX7" fmla="*/ 390525 w 923925"/>
                  <a:gd name="connsiteY7" fmla="*/ 930275 h 939800"/>
                  <a:gd name="connsiteX8" fmla="*/ 482600 w 923925"/>
                  <a:gd name="connsiteY8" fmla="*/ 939800 h 939800"/>
                  <a:gd name="connsiteX9" fmla="*/ 527050 w 923925"/>
                  <a:gd name="connsiteY9" fmla="*/ 790575 h 939800"/>
                  <a:gd name="connsiteX10" fmla="*/ 628650 w 923925"/>
                  <a:gd name="connsiteY10" fmla="*/ 762000 h 939800"/>
                  <a:gd name="connsiteX11" fmla="*/ 733425 w 923925"/>
                  <a:gd name="connsiteY11" fmla="*/ 841375 h 939800"/>
                  <a:gd name="connsiteX12" fmla="*/ 800100 w 923925"/>
                  <a:gd name="connsiteY12" fmla="*/ 784225 h 939800"/>
                  <a:gd name="connsiteX13" fmla="*/ 736600 w 923925"/>
                  <a:gd name="connsiteY13" fmla="*/ 657225 h 939800"/>
                  <a:gd name="connsiteX14" fmla="*/ 777875 w 923925"/>
                  <a:gd name="connsiteY14" fmla="*/ 568325 h 939800"/>
                  <a:gd name="connsiteX15" fmla="*/ 923925 w 923925"/>
                  <a:gd name="connsiteY15" fmla="*/ 533400 h 939800"/>
                  <a:gd name="connsiteX16" fmla="*/ 923925 w 923925"/>
                  <a:gd name="connsiteY16" fmla="*/ 450850 h 939800"/>
                  <a:gd name="connsiteX17" fmla="*/ 800100 w 923925"/>
                  <a:gd name="connsiteY17" fmla="*/ 406400 h 939800"/>
                  <a:gd name="connsiteX18" fmla="*/ 758825 w 923925"/>
                  <a:gd name="connsiteY18" fmla="*/ 304800 h 939800"/>
                  <a:gd name="connsiteX19" fmla="*/ 828675 w 923925"/>
                  <a:gd name="connsiteY19" fmla="*/ 187325 h 939800"/>
                  <a:gd name="connsiteX20" fmla="*/ 777875 w 923925"/>
                  <a:gd name="connsiteY20" fmla="*/ 136525 h 939800"/>
                  <a:gd name="connsiteX21" fmla="*/ 654050 w 923925"/>
                  <a:gd name="connsiteY21" fmla="*/ 187325 h 939800"/>
                  <a:gd name="connsiteX22" fmla="*/ 549275 w 923925"/>
                  <a:gd name="connsiteY22" fmla="*/ 142875 h 939800"/>
                  <a:gd name="connsiteX23" fmla="*/ 530225 w 923925"/>
                  <a:gd name="connsiteY23" fmla="*/ 6350 h 939800"/>
                  <a:gd name="connsiteX24" fmla="*/ 457200 w 923925"/>
                  <a:gd name="connsiteY24" fmla="*/ 0 h 939800"/>
                  <a:gd name="connsiteX25" fmla="*/ 403225 w 923925"/>
                  <a:gd name="connsiteY25" fmla="*/ 133350 h 939800"/>
                  <a:gd name="connsiteX26" fmla="*/ 295275 w 923925"/>
                  <a:gd name="connsiteY26" fmla="*/ 174625 h 939800"/>
                  <a:gd name="connsiteX27" fmla="*/ 184150 w 923925"/>
                  <a:gd name="connsiteY27" fmla="*/ 88900 h 939800"/>
                  <a:gd name="connsiteX28" fmla="*/ 117475 w 923925"/>
                  <a:gd name="connsiteY28" fmla="*/ 130175 h 939800"/>
                  <a:gd name="connsiteX29" fmla="*/ 190500 w 923925"/>
                  <a:gd name="connsiteY29" fmla="*/ 273050 h 939800"/>
                  <a:gd name="connsiteX30" fmla="*/ 139700 w 923925"/>
                  <a:gd name="connsiteY30" fmla="*/ 377825 h 939800"/>
                  <a:gd name="connsiteX31" fmla="*/ 9525 w 923925"/>
                  <a:gd name="connsiteY31" fmla="*/ 393700 h 939800"/>
                  <a:gd name="connsiteX32" fmla="*/ 0 w 923925"/>
                  <a:gd name="connsiteY32" fmla="*/ 479425 h 93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3925" h="939800">
                    <a:moveTo>
                      <a:pt x="0" y="479425"/>
                    </a:moveTo>
                    <a:lnTo>
                      <a:pt x="130175" y="527050"/>
                    </a:lnTo>
                    <a:lnTo>
                      <a:pt x="168275" y="641350"/>
                    </a:lnTo>
                    <a:lnTo>
                      <a:pt x="82550" y="742950"/>
                    </a:lnTo>
                    <a:lnTo>
                      <a:pt x="149225" y="819150"/>
                    </a:lnTo>
                    <a:lnTo>
                      <a:pt x="273050" y="746125"/>
                    </a:lnTo>
                    <a:lnTo>
                      <a:pt x="368300" y="803275"/>
                    </a:lnTo>
                    <a:lnTo>
                      <a:pt x="390525" y="930275"/>
                    </a:lnTo>
                    <a:lnTo>
                      <a:pt x="482600" y="939800"/>
                    </a:lnTo>
                    <a:lnTo>
                      <a:pt x="527050" y="790575"/>
                    </a:lnTo>
                    <a:lnTo>
                      <a:pt x="628650" y="762000"/>
                    </a:lnTo>
                    <a:lnTo>
                      <a:pt x="733425" y="841375"/>
                    </a:lnTo>
                    <a:lnTo>
                      <a:pt x="800100" y="784225"/>
                    </a:lnTo>
                    <a:lnTo>
                      <a:pt x="736600" y="657225"/>
                    </a:lnTo>
                    <a:lnTo>
                      <a:pt x="777875" y="568325"/>
                    </a:lnTo>
                    <a:lnTo>
                      <a:pt x="923925" y="533400"/>
                    </a:lnTo>
                    <a:lnTo>
                      <a:pt x="923925" y="450850"/>
                    </a:lnTo>
                    <a:lnTo>
                      <a:pt x="800100" y="406400"/>
                    </a:lnTo>
                    <a:lnTo>
                      <a:pt x="758825" y="304800"/>
                    </a:lnTo>
                    <a:lnTo>
                      <a:pt x="828675" y="187325"/>
                    </a:lnTo>
                    <a:lnTo>
                      <a:pt x="777875" y="136525"/>
                    </a:lnTo>
                    <a:lnTo>
                      <a:pt x="654050" y="187325"/>
                    </a:lnTo>
                    <a:lnTo>
                      <a:pt x="549275" y="142875"/>
                    </a:lnTo>
                    <a:lnTo>
                      <a:pt x="530225" y="6350"/>
                    </a:lnTo>
                    <a:lnTo>
                      <a:pt x="457200" y="0"/>
                    </a:lnTo>
                    <a:lnTo>
                      <a:pt x="403225" y="133350"/>
                    </a:lnTo>
                    <a:lnTo>
                      <a:pt x="295275" y="174625"/>
                    </a:lnTo>
                    <a:lnTo>
                      <a:pt x="184150" y="88900"/>
                    </a:lnTo>
                    <a:lnTo>
                      <a:pt x="117475" y="130175"/>
                    </a:lnTo>
                    <a:lnTo>
                      <a:pt x="190500" y="273050"/>
                    </a:lnTo>
                    <a:lnTo>
                      <a:pt x="139700" y="377825"/>
                    </a:lnTo>
                    <a:lnTo>
                      <a:pt x="9525" y="393700"/>
                    </a:lnTo>
                    <a:lnTo>
                      <a:pt x="0" y="479425"/>
                    </a:lnTo>
                    <a:close/>
                  </a:path>
                </a:pathLst>
              </a:cu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a:extLst>
                  <a:ext uri="{FF2B5EF4-FFF2-40B4-BE49-F238E27FC236}">
                    <a16:creationId xmlns:a16="http://schemas.microsoft.com/office/drawing/2014/main" id="{E9A314C9-F7D8-4B12-AD0F-F40B6F2EC8AD}"/>
                  </a:ext>
                  <a:ext uri="{C183D7F6-B498-43B3-948B-1728B52AA6E4}">
                    <adec:decorative xmlns:adec="http://schemas.microsoft.com/office/drawing/2017/decorative" val="1"/>
                  </a:ext>
                </a:extLst>
              </p:cNvPr>
              <p:cNvSpPr/>
              <p:nvPr/>
            </p:nvSpPr>
            <p:spPr>
              <a:xfrm>
                <a:off x="2882901" y="2337081"/>
                <a:ext cx="390524" cy="396875"/>
              </a:xfrm>
              <a:prstGeom prst="ellipse">
                <a:avLst/>
              </a:prstGeom>
              <a:solidFill>
                <a:schemeClr val="tx2">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a:extLst>
                  <a:ext uri="{FF2B5EF4-FFF2-40B4-BE49-F238E27FC236}">
                    <a16:creationId xmlns:a16="http://schemas.microsoft.com/office/drawing/2014/main" id="{6D28C84B-A0E6-4ADE-9F97-D820679F3C43}"/>
                  </a:ext>
                  <a:ext uri="{C183D7F6-B498-43B3-948B-1728B52AA6E4}">
                    <adec:decorative xmlns:adec="http://schemas.microsoft.com/office/drawing/2017/decorative" val="1"/>
                  </a:ext>
                </a:extLst>
              </p:cNvPr>
              <p:cNvSpPr/>
              <p:nvPr/>
            </p:nvSpPr>
            <p:spPr>
              <a:xfrm>
                <a:off x="3016250" y="2473605"/>
                <a:ext cx="123825" cy="123825"/>
              </a:xfrm>
              <a:prstGeom prst="ellipse">
                <a:avLst/>
              </a:prstGeom>
              <a:solidFill>
                <a:srgbClr val="232F3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9" name="Freeform 15">
              <a:extLst>
                <a:ext uri="{FF2B5EF4-FFF2-40B4-BE49-F238E27FC236}">
                  <a16:creationId xmlns:a16="http://schemas.microsoft.com/office/drawing/2014/main" id="{05C2FE41-0C95-4A76-AEC6-6D1B7E4F3283}"/>
                </a:ext>
                <a:ext uri="{C183D7F6-B498-43B3-948B-1728B52AA6E4}">
                  <adec:decorative xmlns:adec="http://schemas.microsoft.com/office/drawing/2017/decorative" val="1"/>
                </a:ext>
              </a:extLst>
            </p:cNvPr>
            <p:cNvSpPr/>
            <p:nvPr/>
          </p:nvSpPr>
          <p:spPr>
            <a:xfrm>
              <a:off x="2611264" y="2935613"/>
              <a:ext cx="1943100" cy="519659"/>
            </a:xfrm>
            <a:custGeom>
              <a:avLst/>
              <a:gdLst>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19075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646"/>
                <a:gd name="connsiteX1" fmla="*/ 221456 w 1943100"/>
                <a:gd name="connsiteY1" fmla="*/ 2381 h 521646"/>
                <a:gd name="connsiteX2" fmla="*/ 473869 w 1943100"/>
                <a:gd name="connsiteY2" fmla="*/ 152400 h 521646"/>
                <a:gd name="connsiteX3" fmla="*/ 1481138 w 1943100"/>
                <a:gd name="connsiteY3" fmla="*/ 157162 h 521646"/>
                <a:gd name="connsiteX4" fmla="*/ 1704975 w 1943100"/>
                <a:gd name="connsiteY4" fmla="*/ 0 h 521646"/>
                <a:gd name="connsiteX5" fmla="*/ 1938338 w 1943100"/>
                <a:gd name="connsiteY5" fmla="*/ 166687 h 521646"/>
                <a:gd name="connsiteX6" fmla="*/ 1721644 w 1943100"/>
                <a:gd name="connsiteY6" fmla="*/ 173831 h 521646"/>
                <a:gd name="connsiteX7" fmla="*/ 1721644 w 1943100"/>
                <a:gd name="connsiteY7" fmla="*/ 342900 h 521646"/>
                <a:gd name="connsiteX8" fmla="*/ 1943100 w 1943100"/>
                <a:gd name="connsiteY8" fmla="*/ 352425 h 521646"/>
                <a:gd name="connsiteX9" fmla="*/ 1700213 w 1943100"/>
                <a:gd name="connsiteY9" fmla="*/ 521494 h 521646"/>
                <a:gd name="connsiteX10" fmla="*/ 1452563 w 1943100"/>
                <a:gd name="connsiteY10" fmla="*/ 378619 h 521646"/>
                <a:gd name="connsiteX11" fmla="*/ 461963 w 1943100"/>
                <a:gd name="connsiteY11" fmla="*/ 371475 h 521646"/>
                <a:gd name="connsiteX12" fmla="*/ 238125 w 1943100"/>
                <a:gd name="connsiteY12" fmla="*/ 521493 h 521646"/>
                <a:gd name="connsiteX13" fmla="*/ 0 w 1943100"/>
                <a:gd name="connsiteY13" fmla="*/ 350044 h 521646"/>
                <a:gd name="connsiteX14" fmla="*/ 200025 w 1943100"/>
                <a:gd name="connsiteY14" fmla="*/ 347662 h 521646"/>
                <a:gd name="connsiteX15" fmla="*/ 202406 w 1943100"/>
                <a:gd name="connsiteY15" fmla="*/ 171450 h 521646"/>
                <a:gd name="connsiteX16" fmla="*/ 9525 w 1943100"/>
                <a:gd name="connsiteY16" fmla="*/ 166687 h 521646"/>
                <a:gd name="connsiteX0" fmla="*/ 9525 w 1943100"/>
                <a:gd name="connsiteY0" fmla="*/ 166687 h 521646"/>
                <a:gd name="connsiteX1" fmla="*/ 221456 w 1943100"/>
                <a:gd name="connsiteY1" fmla="*/ 2381 h 521646"/>
                <a:gd name="connsiteX2" fmla="*/ 473869 w 1943100"/>
                <a:gd name="connsiteY2" fmla="*/ 152400 h 521646"/>
                <a:gd name="connsiteX3" fmla="*/ 1481138 w 1943100"/>
                <a:gd name="connsiteY3" fmla="*/ 157162 h 521646"/>
                <a:gd name="connsiteX4" fmla="*/ 1704975 w 1943100"/>
                <a:gd name="connsiteY4" fmla="*/ 0 h 521646"/>
                <a:gd name="connsiteX5" fmla="*/ 1938338 w 1943100"/>
                <a:gd name="connsiteY5" fmla="*/ 166687 h 521646"/>
                <a:gd name="connsiteX6" fmla="*/ 1721644 w 1943100"/>
                <a:gd name="connsiteY6" fmla="*/ 173831 h 521646"/>
                <a:gd name="connsiteX7" fmla="*/ 1721644 w 1943100"/>
                <a:gd name="connsiteY7" fmla="*/ 342900 h 521646"/>
                <a:gd name="connsiteX8" fmla="*/ 1943100 w 1943100"/>
                <a:gd name="connsiteY8" fmla="*/ 352425 h 521646"/>
                <a:gd name="connsiteX9" fmla="*/ 1700213 w 1943100"/>
                <a:gd name="connsiteY9" fmla="*/ 521494 h 521646"/>
                <a:gd name="connsiteX10" fmla="*/ 1452563 w 1943100"/>
                <a:gd name="connsiteY10" fmla="*/ 378619 h 521646"/>
                <a:gd name="connsiteX11" fmla="*/ 461963 w 1943100"/>
                <a:gd name="connsiteY11" fmla="*/ 371475 h 521646"/>
                <a:gd name="connsiteX12" fmla="*/ 238125 w 1943100"/>
                <a:gd name="connsiteY12" fmla="*/ 521493 h 521646"/>
                <a:gd name="connsiteX13" fmla="*/ 0 w 1943100"/>
                <a:gd name="connsiteY13" fmla="*/ 350044 h 521646"/>
                <a:gd name="connsiteX14" fmla="*/ 200025 w 1943100"/>
                <a:gd name="connsiteY14" fmla="*/ 347662 h 521646"/>
                <a:gd name="connsiteX15" fmla="*/ 202406 w 1943100"/>
                <a:gd name="connsiteY15" fmla="*/ 171450 h 521646"/>
                <a:gd name="connsiteX16" fmla="*/ 9525 w 1943100"/>
                <a:gd name="connsiteY16" fmla="*/ 166687 h 521646"/>
                <a:gd name="connsiteX0" fmla="*/ 9525 w 1943100"/>
                <a:gd name="connsiteY0" fmla="*/ 166701 h 521660"/>
                <a:gd name="connsiteX1" fmla="*/ 221456 w 1943100"/>
                <a:gd name="connsiteY1" fmla="*/ 2395 h 521660"/>
                <a:gd name="connsiteX2" fmla="*/ 473869 w 1943100"/>
                <a:gd name="connsiteY2" fmla="*/ 152414 h 521660"/>
                <a:gd name="connsiteX3" fmla="*/ 1481138 w 1943100"/>
                <a:gd name="connsiteY3" fmla="*/ 157176 h 521660"/>
                <a:gd name="connsiteX4" fmla="*/ 1704975 w 1943100"/>
                <a:gd name="connsiteY4" fmla="*/ 14 h 521660"/>
                <a:gd name="connsiteX5" fmla="*/ 1938338 w 1943100"/>
                <a:gd name="connsiteY5" fmla="*/ 166701 h 521660"/>
                <a:gd name="connsiteX6" fmla="*/ 1721644 w 1943100"/>
                <a:gd name="connsiteY6" fmla="*/ 173845 h 521660"/>
                <a:gd name="connsiteX7" fmla="*/ 1721644 w 1943100"/>
                <a:gd name="connsiteY7" fmla="*/ 342914 h 521660"/>
                <a:gd name="connsiteX8" fmla="*/ 1943100 w 1943100"/>
                <a:gd name="connsiteY8" fmla="*/ 352439 h 521660"/>
                <a:gd name="connsiteX9" fmla="*/ 1700213 w 1943100"/>
                <a:gd name="connsiteY9" fmla="*/ 521508 h 521660"/>
                <a:gd name="connsiteX10" fmla="*/ 1452563 w 1943100"/>
                <a:gd name="connsiteY10" fmla="*/ 378633 h 521660"/>
                <a:gd name="connsiteX11" fmla="*/ 461963 w 1943100"/>
                <a:gd name="connsiteY11" fmla="*/ 371489 h 521660"/>
                <a:gd name="connsiteX12" fmla="*/ 238125 w 1943100"/>
                <a:gd name="connsiteY12" fmla="*/ 521507 h 521660"/>
                <a:gd name="connsiteX13" fmla="*/ 0 w 1943100"/>
                <a:gd name="connsiteY13" fmla="*/ 350058 h 521660"/>
                <a:gd name="connsiteX14" fmla="*/ 200025 w 1943100"/>
                <a:gd name="connsiteY14" fmla="*/ 347676 h 521660"/>
                <a:gd name="connsiteX15" fmla="*/ 202406 w 1943100"/>
                <a:gd name="connsiteY15" fmla="*/ 171464 h 521660"/>
                <a:gd name="connsiteX16" fmla="*/ 9525 w 1943100"/>
                <a:gd name="connsiteY16" fmla="*/ 166701 h 521660"/>
                <a:gd name="connsiteX0" fmla="*/ 9525 w 1943100"/>
                <a:gd name="connsiteY0" fmla="*/ 166748 h 521707"/>
                <a:gd name="connsiteX1" fmla="*/ 221456 w 1943100"/>
                <a:gd name="connsiteY1" fmla="*/ 2442 h 521707"/>
                <a:gd name="connsiteX2" fmla="*/ 473869 w 1943100"/>
                <a:gd name="connsiteY2" fmla="*/ 152461 h 521707"/>
                <a:gd name="connsiteX3" fmla="*/ 1481138 w 1943100"/>
                <a:gd name="connsiteY3" fmla="*/ 157223 h 521707"/>
                <a:gd name="connsiteX4" fmla="*/ 1704975 w 1943100"/>
                <a:gd name="connsiteY4" fmla="*/ 61 h 521707"/>
                <a:gd name="connsiteX5" fmla="*/ 1938338 w 1943100"/>
                <a:gd name="connsiteY5" fmla="*/ 166748 h 521707"/>
                <a:gd name="connsiteX6" fmla="*/ 1721644 w 1943100"/>
                <a:gd name="connsiteY6" fmla="*/ 173892 h 521707"/>
                <a:gd name="connsiteX7" fmla="*/ 1721644 w 1943100"/>
                <a:gd name="connsiteY7" fmla="*/ 342961 h 521707"/>
                <a:gd name="connsiteX8" fmla="*/ 1943100 w 1943100"/>
                <a:gd name="connsiteY8" fmla="*/ 352486 h 521707"/>
                <a:gd name="connsiteX9" fmla="*/ 1700213 w 1943100"/>
                <a:gd name="connsiteY9" fmla="*/ 521555 h 521707"/>
                <a:gd name="connsiteX10" fmla="*/ 1452563 w 1943100"/>
                <a:gd name="connsiteY10" fmla="*/ 378680 h 521707"/>
                <a:gd name="connsiteX11" fmla="*/ 461963 w 1943100"/>
                <a:gd name="connsiteY11" fmla="*/ 371536 h 521707"/>
                <a:gd name="connsiteX12" fmla="*/ 238125 w 1943100"/>
                <a:gd name="connsiteY12" fmla="*/ 521554 h 521707"/>
                <a:gd name="connsiteX13" fmla="*/ 0 w 1943100"/>
                <a:gd name="connsiteY13" fmla="*/ 350105 h 521707"/>
                <a:gd name="connsiteX14" fmla="*/ 200025 w 1943100"/>
                <a:gd name="connsiteY14" fmla="*/ 347723 h 521707"/>
                <a:gd name="connsiteX15" fmla="*/ 202406 w 1943100"/>
                <a:gd name="connsiteY15" fmla="*/ 171511 h 521707"/>
                <a:gd name="connsiteX16" fmla="*/ 9525 w 1943100"/>
                <a:gd name="connsiteY16" fmla="*/ 166748 h 521707"/>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35931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26905"/>
                <a:gd name="connsiteX1" fmla="*/ 221456 w 1943100"/>
                <a:gd name="connsiteY1" fmla="*/ 67 h 526905"/>
                <a:gd name="connsiteX2" fmla="*/ 473869 w 1943100"/>
                <a:gd name="connsiteY2" fmla="*/ 150086 h 526905"/>
                <a:gd name="connsiteX3" fmla="*/ 1481138 w 1943100"/>
                <a:gd name="connsiteY3" fmla="*/ 154848 h 526905"/>
                <a:gd name="connsiteX4" fmla="*/ 1721644 w 1943100"/>
                <a:gd name="connsiteY4" fmla="*/ 67 h 526905"/>
                <a:gd name="connsiteX5" fmla="*/ 1938338 w 1943100"/>
                <a:gd name="connsiteY5" fmla="*/ 164373 h 526905"/>
                <a:gd name="connsiteX6" fmla="*/ 1721644 w 1943100"/>
                <a:gd name="connsiteY6" fmla="*/ 171517 h 526905"/>
                <a:gd name="connsiteX7" fmla="*/ 1721644 w 1943100"/>
                <a:gd name="connsiteY7" fmla="*/ 340586 h 526905"/>
                <a:gd name="connsiteX8" fmla="*/ 1943100 w 1943100"/>
                <a:gd name="connsiteY8" fmla="*/ 350111 h 526905"/>
                <a:gd name="connsiteX9" fmla="*/ 1700213 w 1943100"/>
                <a:gd name="connsiteY9" fmla="*/ 519180 h 526905"/>
                <a:gd name="connsiteX10" fmla="*/ 1452563 w 1943100"/>
                <a:gd name="connsiteY10" fmla="*/ 376305 h 526905"/>
                <a:gd name="connsiteX11" fmla="*/ 461963 w 1943100"/>
                <a:gd name="connsiteY11" fmla="*/ 369161 h 526905"/>
                <a:gd name="connsiteX12" fmla="*/ 238125 w 1943100"/>
                <a:gd name="connsiteY12" fmla="*/ 519179 h 526905"/>
                <a:gd name="connsiteX13" fmla="*/ 0 w 1943100"/>
                <a:gd name="connsiteY13" fmla="*/ 347730 h 526905"/>
                <a:gd name="connsiteX14" fmla="*/ 200025 w 1943100"/>
                <a:gd name="connsiteY14" fmla="*/ 345348 h 526905"/>
                <a:gd name="connsiteX15" fmla="*/ 202406 w 1943100"/>
                <a:gd name="connsiteY15" fmla="*/ 169136 h 526905"/>
                <a:gd name="connsiteX16" fmla="*/ 9525 w 1943100"/>
                <a:gd name="connsiteY16" fmla="*/ 164373 h 526905"/>
                <a:gd name="connsiteX0" fmla="*/ 9525 w 1943100"/>
                <a:gd name="connsiteY0" fmla="*/ 164373 h 519535"/>
                <a:gd name="connsiteX1" fmla="*/ 221456 w 1943100"/>
                <a:gd name="connsiteY1" fmla="*/ 67 h 519535"/>
                <a:gd name="connsiteX2" fmla="*/ 473869 w 1943100"/>
                <a:gd name="connsiteY2" fmla="*/ 150086 h 519535"/>
                <a:gd name="connsiteX3" fmla="*/ 1481138 w 1943100"/>
                <a:gd name="connsiteY3" fmla="*/ 154848 h 519535"/>
                <a:gd name="connsiteX4" fmla="*/ 1721644 w 1943100"/>
                <a:gd name="connsiteY4" fmla="*/ 67 h 519535"/>
                <a:gd name="connsiteX5" fmla="*/ 1938338 w 1943100"/>
                <a:gd name="connsiteY5" fmla="*/ 164373 h 519535"/>
                <a:gd name="connsiteX6" fmla="*/ 1721644 w 1943100"/>
                <a:gd name="connsiteY6" fmla="*/ 171517 h 519535"/>
                <a:gd name="connsiteX7" fmla="*/ 1721644 w 1943100"/>
                <a:gd name="connsiteY7" fmla="*/ 340586 h 519535"/>
                <a:gd name="connsiteX8" fmla="*/ 1943100 w 1943100"/>
                <a:gd name="connsiteY8" fmla="*/ 350111 h 519535"/>
                <a:gd name="connsiteX9" fmla="*/ 1700213 w 1943100"/>
                <a:gd name="connsiteY9" fmla="*/ 519180 h 519535"/>
                <a:gd name="connsiteX10" fmla="*/ 1452563 w 1943100"/>
                <a:gd name="connsiteY10" fmla="*/ 376305 h 519535"/>
                <a:gd name="connsiteX11" fmla="*/ 461963 w 1943100"/>
                <a:gd name="connsiteY11" fmla="*/ 369161 h 519535"/>
                <a:gd name="connsiteX12" fmla="*/ 238125 w 1943100"/>
                <a:gd name="connsiteY12" fmla="*/ 519179 h 519535"/>
                <a:gd name="connsiteX13" fmla="*/ 0 w 1943100"/>
                <a:gd name="connsiteY13" fmla="*/ 347730 h 519535"/>
                <a:gd name="connsiteX14" fmla="*/ 200025 w 1943100"/>
                <a:gd name="connsiteY14" fmla="*/ 345348 h 519535"/>
                <a:gd name="connsiteX15" fmla="*/ 202406 w 1943100"/>
                <a:gd name="connsiteY15" fmla="*/ 169136 h 519535"/>
                <a:gd name="connsiteX16" fmla="*/ 9525 w 1943100"/>
                <a:gd name="connsiteY16" fmla="*/ 164373 h 519535"/>
                <a:gd name="connsiteX0" fmla="*/ 9525 w 1943100"/>
                <a:gd name="connsiteY0" fmla="*/ 164373 h 519344"/>
                <a:gd name="connsiteX1" fmla="*/ 221456 w 1943100"/>
                <a:gd name="connsiteY1" fmla="*/ 67 h 519344"/>
                <a:gd name="connsiteX2" fmla="*/ 473869 w 1943100"/>
                <a:gd name="connsiteY2" fmla="*/ 150086 h 519344"/>
                <a:gd name="connsiteX3" fmla="*/ 1481138 w 1943100"/>
                <a:gd name="connsiteY3" fmla="*/ 154848 h 519344"/>
                <a:gd name="connsiteX4" fmla="*/ 1721644 w 1943100"/>
                <a:gd name="connsiteY4" fmla="*/ 67 h 519344"/>
                <a:gd name="connsiteX5" fmla="*/ 1938338 w 1943100"/>
                <a:gd name="connsiteY5" fmla="*/ 164373 h 519344"/>
                <a:gd name="connsiteX6" fmla="*/ 1721644 w 1943100"/>
                <a:gd name="connsiteY6" fmla="*/ 171517 h 519344"/>
                <a:gd name="connsiteX7" fmla="*/ 1721644 w 1943100"/>
                <a:gd name="connsiteY7" fmla="*/ 340586 h 519344"/>
                <a:gd name="connsiteX8" fmla="*/ 1943100 w 1943100"/>
                <a:gd name="connsiteY8" fmla="*/ 350111 h 519344"/>
                <a:gd name="connsiteX9" fmla="*/ 1700213 w 1943100"/>
                <a:gd name="connsiteY9" fmla="*/ 519180 h 519344"/>
                <a:gd name="connsiteX10" fmla="*/ 1452563 w 1943100"/>
                <a:gd name="connsiteY10" fmla="*/ 376305 h 519344"/>
                <a:gd name="connsiteX11" fmla="*/ 461963 w 1943100"/>
                <a:gd name="connsiteY11" fmla="*/ 369161 h 519344"/>
                <a:gd name="connsiteX12" fmla="*/ 238125 w 1943100"/>
                <a:gd name="connsiteY12" fmla="*/ 519179 h 519344"/>
                <a:gd name="connsiteX13" fmla="*/ 0 w 1943100"/>
                <a:gd name="connsiteY13" fmla="*/ 347730 h 519344"/>
                <a:gd name="connsiteX14" fmla="*/ 200025 w 1943100"/>
                <a:gd name="connsiteY14" fmla="*/ 345348 h 519344"/>
                <a:gd name="connsiteX15" fmla="*/ 202406 w 1943100"/>
                <a:gd name="connsiteY15" fmla="*/ 169136 h 519344"/>
                <a:gd name="connsiteX16" fmla="*/ 9525 w 1943100"/>
                <a:gd name="connsiteY16" fmla="*/ 164373 h 519344"/>
                <a:gd name="connsiteX0" fmla="*/ 9525 w 1943100"/>
                <a:gd name="connsiteY0" fmla="*/ 164373 h 519535"/>
                <a:gd name="connsiteX1" fmla="*/ 221456 w 1943100"/>
                <a:gd name="connsiteY1" fmla="*/ 67 h 519535"/>
                <a:gd name="connsiteX2" fmla="*/ 473869 w 1943100"/>
                <a:gd name="connsiteY2" fmla="*/ 150086 h 519535"/>
                <a:gd name="connsiteX3" fmla="*/ 1481138 w 1943100"/>
                <a:gd name="connsiteY3" fmla="*/ 154848 h 519535"/>
                <a:gd name="connsiteX4" fmla="*/ 1721644 w 1943100"/>
                <a:gd name="connsiteY4" fmla="*/ 67 h 519535"/>
                <a:gd name="connsiteX5" fmla="*/ 1938338 w 1943100"/>
                <a:gd name="connsiteY5" fmla="*/ 164373 h 519535"/>
                <a:gd name="connsiteX6" fmla="*/ 1721644 w 1943100"/>
                <a:gd name="connsiteY6" fmla="*/ 171517 h 519535"/>
                <a:gd name="connsiteX7" fmla="*/ 1721644 w 1943100"/>
                <a:gd name="connsiteY7" fmla="*/ 340586 h 519535"/>
                <a:gd name="connsiteX8" fmla="*/ 1943100 w 1943100"/>
                <a:gd name="connsiteY8" fmla="*/ 350111 h 519535"/>
                <a:gd name="connsiteX9" fmla="*/ 1700213 w 1943100"/>
                <a:gd name="connsiteY9" fmla="*/ 519180 h 519535"/>
                <a:gd name="connsiteX10" fmla="*/ 1452563 w 1943100"/>
                <a:gd name="connsiteY10" fmla="*/ 376305 h 519535"/>
                <a:gd name="connsiteX11" fmla="*/ 461963 w 1943100"/>
                <a:gd name="connsiteY11" fmla="*/ 369161 h 519535"/>
                <a:gd name="connsiteX12" fmla="*/ 238125 w 1943100"/>
                <a:gd name="connsiteY12" fmla="*/ 519179 h 519535"/>
                <a:gd name="connsiteX13" fmla="*/ 0 w 1943100"/>
                <a:gd name="connsiteY13" fmla="*/ 347730 h 519535"/>
                <a:gd name="connsiteX14" fmla="*/ 200025 w 1943100"/>
                <a:gd name="connsiteY14" fmla="*/ 345348 h 519535"/>
                <a:gd name="connsiteX15" fmla="*/ 202406 w 1943100"/>
                <a:gd name="connsiteY15" fmla="*/ 169136 h 519535"/>
                <a:gd name="connsiteX16" fmla="*/ 9525 w 1943100"/>
                <a:gd name="connsiteY16" fmla="*/ 164373 h 519535"/>
                <a:gd name="connsiteX0" fmla="*/ 9525 w 1943100"/>
                <a:gd name="connsiteY0" fmla="*/ 164373 h 519659"/>
                <a:gd name="connsiteX1" fmla="*/ 221456 w 1943100"/>
                <a:gd name="connsiteY1" fmla="*/ 67 h 519659"/>
                <a:gd name="connsiteX2" fmla="*/ 473869 w 1943100"/>
                <a:gd name="connsiteY2" fmla="*/ 150086 h 519659"/>
                <a:gd name="connsiteX3" fmla="*/ 1481138 w 1943100"/>
                <a:gd name="connsiteY3" fmla="*/ 154848 h 519659"/>
                <a:gd name="connsiteX4" fmla="*/ 1721644 w 1943100"/>
                <a:gd name="connsiteY4" fmla="*/ 67 h 519659"/>
                <a:gd name="connsiteX5" fmla="*/ 1938338 w 1943100"/>
                <a:gd name="connsiteY5" fmla="*/ 164373 h 519659"/>
                <a:gd name="connsiteX6" fmla="*/ 1721644 w 1943100"/>
                <a:gd name="connsiteY6" fmla="*/ 171517 h 519659"/>
                <a:gd name="connsiteX7" fmla="*/ 1721644 w 1943100"/>
                <a:gd name="connsiteY7" fmla="*/ 340586 h 519659"/>
                <a:gd name="connsiteX8" fmla="*/ 1943100 w 1943100"/>
                <a:gd name="connsiteY8" fmla="*/ 350111 h 519659"/>
                <a:gd name="connsiteX9" fmla="*/ 1700213 w 1943100"/>
                <a:gd name="connsiteY9" fmla="*/ 519180 h 519659"/>
                <a:gd name="connsiteX10" fmla="*/ 1452563 w 1943100"/>
                <a:gd name="connsiteY10" fmla="*/ 376305 h 519659"/>
                <a:gd name="connsiteX11" fmla="*/ 461963 w 1943100"/>
                <a:gd name="connsiteY11" fmla="*/ 369161 h 519659"/>
                <a:gd name="connsiteX12" fmla="*/ 238125 w 1943100"/>
                <a:gd name="connsiteY12" fmla="*/ 519179 h 519659"/>
                <a:gd name="connsiteX13" fmla="*/ 0 w 1943100"/>
                <a:gd name="connsiteY13" fmla="*/ 347730 h 519659"/>
                <a:gd name="connsiteX14" fmla="*/ 200025 w 1943100"/>
                <a:gd name="connsiteY14" fmla="*/ 345348 h 519659"/>
                <a:gd name="connsiteX15" fmla="*/ 202406 w 1943100"/>
                <a:gd name="connsiteY15" fmla="*/ 169136 h 519659"/>
                <a:gd name="connsiteX16" fmla="*/ 9525 w 1943100"/>
                <a:gd name="connsiteY16" fmla="*/ 164373 h 5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3100" h="519659">
                  <a:moveTo>
                    <a:pt x="9525" y="164373"/>
                  </a:moveTo>
                  <a:cubicBezTo>
                    <a:pt x="16669" y="136195"/>
                    <a:pt x="119062" y="67"/>
                    <a:pt x="221456" y="67"/>
                  </a:cubicBezTo>
                  <a:cubicBezTo>
                    <a:pt x="323850" y="67"/>
                    <a:pt x="407194" y="54836"/>
                    <a:pt x="473869" y="150086"/>
                  </a:cubicBezTo>
                  <a:lnTo>
                    <a:pt x="1481138" y="154848"/>
                  </a:lnTo>
                  <a:cubicBezTo>
                    <a:pt x="1533922" y="24673"/>
                    <a:pt x="1645444" y="-1520"/>
                    <a:pt x="1721644" y="67"/>
                  </a:cubicBezTo>
                  <a:cubicBezTo>
                    <a:pt x="1797844" y="1654"/>
                    <a:pt x="1923654" y="87776"/>
                    <a:pt x="1938338" y="164373"/>
                  </a:cubicBezTo>
                  <a:lnTo>
                    <a:pt x="1721644" y="171517"/>
                  </a:lnTo>
                  <a:lnTo>
                    <a:pt x="1721644" y="340586"/>
                  </a:lnTo>
                  <a:lnTo>
                    <a:pt x="1943100" y="350111"/>
                  </a:lnTo>
                  <a:cubicBezTo>
                    <a:pt x="1939528" y="379877"/>
                    <a:pt x="1830388" y="512036"/>
                    <a:pt x="1700213" y="519180"/>
                  </a:cubicBezTo>
                  <a:cubicBezTo>
                    <a:pt x="1570038" y="526324"/>
                    <a:pt x="1530350" y="452505"/>
                    <a:pt x="1452563" y="376305"/>
                  </a:cubicBezTo>
                  <a:lnTo>
                    <a:pt x="461963" y="369161"/>
                  </a:lnTo>
                  <a:cubicBezTo>
                    <a:pt x="408782" y="463617"/>
                    <a:pt x="367506" y="522751"/>
                    <a:pt x="238125" y="519179"/>
                  </a:cubicBezTo>
                  <a:cubicBezTo>
                    <a:pt x="108744" y="515607"/>
                    <a:pt x="7938" y="375908"/>
                    <a:pt x="0" y="347730"/>
                  </a:cubicBezTo>
                  <a:lnTo>
                    <a:pt x="200025" y="345348"/>
                  </a:lnTo>
                  <a:cubicBezTo>
                    <a:pt x="200819" y="286611"/>
                    <a:pt x="201612" y="227873"/>
                    <a:pt x="202406" y="169136"/>
                  </a:cubicBezTo>
                  <a:lnTo>
                    <a:pt x="9525" y="164373"/>
                  </a:lnTo>
                  <a:close/>
                </a:path>
              </a:pathLst>
            </a:custGeom>
            <a:solidFill>
              <a:schemeClr val="accent3">
                <a:lumMod val="7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2" name="Rectangle: Rounded Corners 21">
            <a:extLst>
              <a:ext uri="{FF2B5EF4-FFF2-40B4-BE49-F238E27FC236}">
                <a16:creationId xmlns:a16="http://schemas.microsoft.com/office/drawing/2014/main" id="{1D6DB553-3060-407C-A709-3097960823FD}"/>
              </a:ext>
              <a:ext uri="{C183D7F6-B498-43B3-948B-1728B52AA6E4}">
                <adec:decorative xmlns:adec="http://schemas.microsoft.com/office/drawing/2017/decorative" val="1"/>
              </a:ext>
            </a:extLst>
          </p:cNvPr>
          <p:cNvSpPr/>
          <p:nvPr/>
        </p:nvSpPr>
        <p:spPr>
          <a:xfrm>
            <a:off x="5540004" y="5257073"/>
            <a:ext cx="6651995" cy="1099221"/>
          </a:xfrm>
          <a:prstGeom prst="roundRect">
            <a:avLst>
              <a:gd name="adj" fmla="val 0"/>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However, this approach is often not as thorough or efficient as needed</a:t>
            </a:r>
          </a:p>
        </p:txBody>
      </p:sp>
      <p:sp>
        <p:nvSpPr>
          <p:cNvPr id="36" name="Content Placeholder 3">
            <a:extLst>
              <a:ext uri="{FF2B5EF4-FFF2-40B4-BE49-F238E27FC236}">
                <a16:creationId xmlns:a16="http://schemas.microsoft.com/office/drawing/2014/main" id="{9DD04E48-F6DF-48AA-86D0-2475B58403CC}"/>
              </a:ext>
            </a:extLst>
          </p:cNvPr>
          <p:cNvSpPr txBox="1">
            <a:spLocks/>
          </p:cNvSpPr>
          <p:nvPr/>
        </p:nvSpPr>
        <p:spPr>
          <a:xfrm>
            <a:off x="5017740" y="2727625"/>
            <a:ext cx="4624066" cy="10341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400" b="1" dirty="0">
                <a:solidFill>
                  <a:schemeClr val="accent1"/>
                </a:solidFill>
                <a:latin typeface="Amazon Ember" panose="020B0603020204020204"/>
                <a:ea typeface="Amazon Ember" panose="020B0603020204020204" pitchFamily="34" charset="0"/>
                <a:cs typeface="Amazon Ember" panose="020B0603020204020204" pitchFamily="34" charset="0"/>
              </a:rPr>
              <a:t>Manually</a:t>
            </a:r>
            <a:r>
              <a:rPr lang="en-US" sz="2400" dirty="0">
                <a:solidFill>
                  <a:schemeClr val="accent1"/>
                </a:solidFill>
                <a:latin typeface="Amazon Ember" panose="020B0603020204020204"/>
              </a:rPr>
              <a:t> select hyperparameters according to one’s intuition or experience</a:t>
            </a:r>
          </a:p>
          <a:p>
            <a:pPr algn="ctr"/>
            <a:endParaRPr lang="en-US" sz="2400" dirty="0">
              <a:solidFill>
                <a:schemeClr val="accent1"/>
              </a:solidFill>
              <a:latin typeface="Amazon Ember" panose="020B0603020204020204"/>
            </a:endParaRPr>
          </a:p>
          <a:p>
            <a:pPr algn="ctr"/>
            <a:endParaRPr lang="en-US" sz="2400" dirty="0">
              <a:solidFill>
                <a:schemeClr val="accent1"/>
              </a:solidFill>
              <a:latin typeface="Amazon Ember" panose="020B0603020204020204"/>
            </a:endParaRPr>
          </a:p>
        </p:txBody>
      </p:sp>
      <p:sp>
        <p:nvSpPr>
          <p:cNvPr id="5" name="Footer Placeholder 4">
            <a:extLst>
              <a:ext uri="{FF2B5EF4-FFF2-40B4-BE49-F238E27FC236}">
                <a16:creationId xmlns:a16="http://schemas.microsoft.com/office/drawing/2014/main" id="{40292D79-53E1-A047-AEAA-BBDC6810716C}"/>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118</a:t>
            </a:fld>
            <a:endParaRPr lang="en-US" dirty="0"/>
          </a:p>
        </p:txBody>
      </p:sp>
    </p:spTree>
    <p:custDataLst>
      <p:tags r:id="rId1"/>
    </p:custDataLst>
    <p:extLst>
      <p:ext uri="{BB962C8B-B14F-4D97-AF65-F5344CB8AC3E}">
        <p14:creationId xmlns:p14="http://schemas.microsoft.com/office/powerpoint/2010/main" val="25933301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2ED72-FC89-674D-B42F-0317F6CD5457}"/>
              </a:ext>
            </a:extLst>
          </p:cNvPr>
          <p:cNvSpPr>
            <a:spLocks noGrp="1"/>
          </p:cNvSpPr>
          <p:nvPr>
            <p:ph type="title"/>
          </p:nvPr>
        </p:nvSpPr>
        <p:spPr/>
        <p:txBody>
          <a:bodyPr/>
          <a:lstStyle/>
          <a:p>
            <a:r>
              <a:rPr lang="en-US" sz="3600" dirty="0"/>
              <a:t>Amazon SageMaker offers </a:t>
            </a:r>
            <a:br>
              <a:rPr lang="en-US" sz="3600" dirty="0"/>
            </a:br>
            <a:r>
              <a:rPr lang="en-US" sz="3600" dirty="0"/>
              <a:t>automated hyperparameter tuning</a:t>
            </a:r>
          </a:p>
        </p:txBody>
      </p:sp>
      <p:cxnSp>
        <p:nvCxnSpPr>
          <p:cNvPr id="58" name="Straight Arrow Connector 57">
            <a:extLst>
              <a:ext uri="{FF2B5EF4-FFF2-40B4-BE49-F238E27FC236}">
                <a16:creationId xmlns:a16="http://schemas.microsoft.com/office/drawing/2014/main" id="{B02B49BB-1FB8-AD4E-869B-3B8BCEEF754B}"/>
              </a:ext>
              <a:ext uri="{C183D7F6-B498-43B3-948B-1728B52AA6E4}">
                <adec:decorative xmlns:adec="http://schemas.microsoft.com/office/drawing/2017/decorative" val="1"/>
              </a:ext>
            </a:extLst>
          </p:cNvPr>
          <p:cNvCxnSpPr>
            <a:cxnSpLocks/>
          </p:cNvCxnSpPr>
          <p:nvPr/>
        </p:nvCxnSpPr>
        <p:spPr>
          <a:xfrm flipH="1" flipV="1">
            <a:off x="7573839" y="3438276"/>
            <a:ext cx="1" cy="36235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43F36D25-FEC2-4F9F-AD0E-00696FDDC439}"/>
              </a:ext>
              <a:ext uri="{C183D7F6-B498-43B3-948B-1728B52AA6E4}">
                <adec:decorative xmlns:adec="http://schemas.microsoft.com/office/drawing/2017/decorative" val="1"/>
              </a:ext>
            </a:extLst>
          </p:cNvPr>
          <p:cNvSpPr/>
          <p:nvPr/>
        </p:nvSpPr>
        <p:spPr>
          <a:xfrm>
            <a:off x="6982013" y="3731946"/>
            <a:ext cx="1198718" cy="119871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cxnSp>
        <p:nvCxnSpPr>
          <p:cNvPr id="10" name="Straight Arrow Connector 9">
            <a:extLst>
              <a:ext uri="{FF2B5EF4-FFF2-40B4-BE49-F238E27FC236}">
                <a16:creationId xmlns:a16="http://schemas.microsoft.com/office/drawing/2014/main" id="{03A488DB-3C70-2A4B-8C3A-8646EAC098AF}"/>
              </a:ext>
              <a:ext uri="{C183D7F6-B498-43B3-948B-1728B52AA6E4}">
                <adec:decorative xmlns:adec="http://schemas.microsoft.com/office/drawing/2017/decorative" val="1"/>
              </a:ext>
            </a:extLst>
          </p:cNvPr>
          <p:cNvCxnSpPr>
            <a:cxnSpLocks/>
          </p:cNvCxnSpPr>
          <p:nvPr/>
        </p:nvCxnSpPr>
        <p:spPr>
          <a:xfrm>
            <a:off x="8269195" y="1974590"/>
            <a:ext cx="1906392" cy="350002"/>
          </a:xfrm>
          <a:prstGeom prst="straightConnector1">
            <a:avLst/>
          </a:prstGeom>
          <a:ln w="19050">
            <a:solidFill>
              <a:schemeClr val="accent3">
                <a:lumMod val="75000"/>
              </a:schemeClr>
            </a:solidFill>
            <a:tailEnd type="triangle" w="lg" len="lg"/>
          </a:ln>
        </p:spPr>
        <p:style>
          <a:lnRef idx="2">
            <a:schemeClr val="accent4"/>
          </a:lnRef>
          <a:fillRef idx="0">
            <a:schemeClr val="accent4"/>
          </a:fillRef>
          <a:effectRef idx="1">
            <a:schemeClr val="accent4"/>
          </a:effectRef>
          <a:fontRef idx="minor">
            <a:schemeClr val="tx1"/>
          </a:fontRef>
        </p:style>
      </p:cxnSp>
      <p:cxnSp>
        <p:nvCxnSpPr>
          <p:cNvPr id="11" name="Straight Arrow Connector 10">
            <a:extLst>
              <a:ext uri="{FF2B5EF4-FFF2-40B4-BE49-F238E27FC236}">
                <a16:creationId xmlns:a16="http://schemas.microsoft.com/office/drawing/2014/main" id="{EC6B140A-963D-E541-A9E4-016E2EF741E5}"/>
              </a:ext>
              <a:ext uri="{C183D7F6-B498-43B3-948B-1728B52AA6E4}">
                <adec:decorative xmlns:adec="http://schemas.microsoft.com/office/drawing/2017/decorative" val="1"/>
              </a:ext>
            </a:extLst>
          </p:cNvPr>
          <p:cNvCxnSpPr>
            <a:cxnSpLocks/>
          </p:cNvCxnSpPr>
          <p:nvPr/>
        </p:nvCxnSpPr>
        <p:spPr>
          <a:xfrm>
            <a:off x="8269195" y="1974590"/>
            <a:ext cx="1906392" cy="1946570"/>
          </a:xfrm>
          <a:prstGeom prst="straightConnector1">
            <a:avLst/>
          </a:prstGeom>
          <a:ln w="19050">
            <a:solidFill>
              <a:schemeClr val="accent3">
                <a:lumMod val="75000"/>
              </a:schemeClr>
            </a:solidFill>
            <a:tailEnd type="triangle" w="lg" len="lg"/>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D5CD279A-01AE-2D4A-BDAD-6CA9566CE75C}"/>
              </a:ext>
              <a:ext uri="{C183D7F6-B498-43B3-948B-1728B52AA6E4}">
                <adec:decorative xmlns:adec="http://schemas.microsoft.com/office/drawing/2017/decorative" val="1"/>
              </a:ext>
            </a:extLst>
          </p:cNvPr>
          <p:cNvCxnSpPr>
            <a:cxnSpLocks/>
          </p:cNvCxnSpPr>
          <p:nvPr/>
        </p:nvCxnSpPr>
        <p:spPr>
          <a:xfrm>
            <a:off x="8269195" y="1974590"/>
            <a:ext cx="1906392" cy="3412516"/>
          </a:xfrm>
          <a:prstGeom prst="straightConnector1">
            <a:avLst/>
          </a:prstGeom>
          <a:ln w="19050">
            <a:solidFill>
              <a:schemeClr val="accent3">
                <a:lumMod val="75000"/>
              </a:schemeClr>
            </a:solidFill>
            <a:tailEnd type="triangle" w="lg" len="lg"/>
          </a:ln>
        </p:spPr>
        <p:style>
          <a:lnRef idx="2">
            <a:schemeClr val="accent4"/>
          </a:lnRef>
          <a:fillRef idx="0">
            <a:schemeClr val="accent4"/>
          </a:fillRef>
          <a:effectRef idx="1">
            <a:schemeClr val="accent4"/>
          </a:effectRef>
          <a:fontRef idx="minor">
            <a:schemeClr val="tx1"/>
          </a:fontRef>
        </p:style>
      </p:cxnSp>
      <p:cxnSp>
        <p:nvCxnSpPr>
          <p:cNvPr id="13" name="Straight Arrow Connector 12">
            <a:extLst>
              <a:ext uri="{FF2B5EF4-FFF2-40B4-BE49-F238E27FC236}">
                <a16:creationId xmlns:a16="http://schemas.microsoft.com/office/drawing/2014/main" id="{CEA8031D-DF08-F247-BDEC-354D238B45BC}"/>
              </a:ext>
              <a:ext uri="{C183D7F6-B498-43B3-948B-1728B52AA6E4}">
                <adec:decorative xmlns:adec="http://schemas.microsoft.com/office/drawing/2017/decorative" val="1"/>
              </a:ext>
            </a:extLst>
          </p:cNvPr>
          <p:cNvCxnSpPr>
            <a:cxnSpLocks/>
            <a:endCxn id="9" idx="3"/>
          </p:cNvCxnSpPr>
          <p:nvPr/>
        </p:nvCxnSpPr>
        <p:spPr>
          <a:xfrm flipH="1">
            <a:off x="8611636" y="2324592"/>
            <a:ext cx="1563951" cy="3753131"/>
          </a:xfrm>
          <a:prstGeom prst="straightConnector1">
            <a:avLst/>
          </a:prstGeom>
          <a:ln w="19050">
            <a:solidFill>
              <a:schemeClr val="accent3">
                <a:lumMod val="75000"/>
              </a:schemeClr>
            </a:solidFill>
            <a:prstDash val="sysDash"/>
            <a:headEnd type="triangle" w="lg" len="lg"/>
            <a:tailEnd type="none" w="lg" len="lg"/>
          </a:ln>
        </p:spPr>
        <p:style>
          <a:lnRef idx="2">
            <a:schemeClr val="accent6"/>
          </a:lnRef>
          <a:fillRef idx="0">
            <a:schemeClr val="accent6"/>
          </a:fillRef>
          <a:effectRef idx="1">
            <a:schemeClr val="accent6"/>
          </a:effectRef>
          <a:fontRef idx="minor">
            <a:schemeClr val="tx1"/>
          </a:fontRef>
        </p:style>
      </p:cxnSp>
      <p:cxnSp>
        <p:nvCxnSpPr>
          <p:cNvPr id="14" name="Straight Arrow Connector 13">
            <a:extLst>
              <a:ext uri="{FF2B5EF4-FFF2-40B4-BE49-F238E27FC236}">
                <a16:creationId xmlns:a16="http://schemas.microsoft.com/office/drawing/2014/main" id="{38EF625F-AF29-234A-BFD5-33F4E1BEF75F}"/>
              </a:ext>
              <a:ext uri="{C183D7F6-B498-43B3-948B-1728B52AA6E4}">
                <adec:decorative xmlns:adec="http://schemas.microsoft.com/office/drawing/2017/decorative" val="1"/>
              </a:ext>
            </a:extLst>
          </p:cNvPr>
          <p:cNvCxnSpPr>
            <a:cxnSpLocks/>
            <a:endCxn id="9" idx="3"/>
          </p:cNvCxnSpPr>
          <p:nvPr/>
        </p:nvCxnSpPr>
        <p:spPr>
          <a:xfrm flipH="1">
            <a:off x="8611636" y="3921160"/>
            <a:ext cx="1563951" cy="2156563"/>
          </a:xfrm>
          <a:prstGeom prst="straightConnector1">
            <a:avLst/>
          </a:prstGeom>
          <a:ln w="19050">
            <a:solidFill>
              <a:schemeClr val="accent3">
                <a:lumMod val="75000"/>
              </a:schemeClr>
            </a:solidFill>
            <a:prstDash val="sysDash"/>
            <a:headEnd type="triangle" w="lg" len="lg"/>
            <a:tailEnd type="none" w="lg" len="lg"/>
          </a:ln>
        </p:spPr>
        <p:style>
          <a:lnRef idx="2">
            <a:schemeClr val="accent6"/>
          </a:lnRef>
          <a:fillRef idx="0">
            <a:schemeClr val="accent6"/>
          </a:fillRef>
          <a:effectRef idx="1">
            <a:schemeClr val="accent6"/>
          </a:effectRef>
          <a:fontRef idx="minor">
            <a:schemeClr val="tx1"/>
          </a:fontRef>
        </p:style>
      </p:cxnSp>
      <p:cxnSp>
        <p:nvCxnSpPr>
          <p:cNvPr id="15" name="Straight Arrow Connector 14">
            <a:extLst>
              <a:ext uri="{FF2B5EF4-FFF2-40B4-BE49-F238E27FC236}">
                <a16:creationId xmlns:a16="http://schemas.microsoft.com/office/drawing/2014/main" id="{69D54098-7045-7E4F-A490-EAA4B6F1EF8E}"/>
              </a:ext>
              <a:ext uri="{C183D7F6-B498-43B3-948B-1728B52AA6E4}">
                <adec:decorative xmlns:adec="http://schemas.microsoft.com/office/drawing/2017/decorative" val="1"/>
              </a:ext>
            </a:extLst>
          </p:cNvPr>
          <p:cNvCxnSpPr>
            <a:cxnSpLocks/>
            <a:endCxn id="9" idx="3"/>
          </p:cNvCxnSpPr>
          <p:nvPr/>
        </p:nvCxnSpPr>
        <p:spPr>
          <a:xfrm flipH="1">
            <a:off x="8611636" y="5387106"/>
            <a:ext cx="1563951" cy="690617"/>
          </a:xfrm>
          <a:prstGeom prst="straightConnector1">
            <a:avLst/>
          </a:prstGeom>
          <a:ln w="19050">
            <a:solidFill>
              <a:schemeClr val="accent3">
                <a:lumMod val="75000"/>
              </a:schemeClr>
            </a:solidFill>
            <a:prstDash val="sysDash"/>
            <a:headEnd type="triangle" w="lg" len="lg"/>
            <a:tailEnd type="none" w="lg" len="lg"/>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2B542B20-3E23-9849-AF10-9D61A3416E94}"/>
              </a:ext>
              <a:ext uri="{C183D7F6-B498-43B3-948B-1728B52AA6E4}">
                <adec:decorative xmlns:adec="http://schemas.microsoft.com/office/drawing/2017/decorative" val="1"/>
              </a:ext>
            </a:extLst>
          </p:cNvPr>
          <p:cNvCxnSpPr>
            <a:cxnSpLocks/>
          </p:cNvCxnSpPr>
          <p:nvPr/>
        </p:nvCxnSpPr>
        <p:spPr>
          <a:xfrm>
            <a:off x="3753372" y="2118692"/>
            <a:ext cx="2851457" cy="0"/>
          </a:xfrm>
          <a:prstGeom prst="straightConnector1">
            <a:avLst/>
          </a:prstGeom>
          <a:ln w="19050">
            <a:solidFill>
              <a:schemeClr val="accent2">
                <a:lumMod val="50000"/>
              </a:schemeClr>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B487CD7-10C4-8343-A0B3-EFBA837952C7}"/>
              </a:ext>
            </a:extLst>
          </p:cNvPr>
          <p:cNvSpPr txBox="1"/>
          <p:nvPr/>
        </p:nvSpPr>
        <p:spPr>
          <a:xfrm>
            <a:off x="1693313" y="2635055"/>
            <a:ext cx="2753678" cy="1323439"/>
          </a:xfrm>
          <a:prstGeom prst="rect">
            <a:avLst/>
          </a:prstGeom>
          <a:noFill/>
        </p:spPr>
        <p:txBody>
          <a:bodyPr wrap="square" rtlCol="0">
            <a:spAutoFit/>
          </a:bodyPr>
          <a:lstStyle/>
          <a:p>
            <a:pPr algn="ctr"/>
            <a:r>
              <a:rPr lang="en-US" sz="2000" dirty="0">
                <a:solidFill>
                  <a:schemeClr val="tx1">
                    <a:lumMod val="65000"/>
                    <a:lumOff val="35000"/>
                  </a:schemeClr>
                </a:solidFill>
              </a:rPr>
              <a:t>Clients </a:t>
            </a:r>
          </a:p>
          <a:p>
            <a:pPr algn="ctr"/>
            <a:r>
              <a:rPr lang="en-US" sz="2000" dirty="0">
                <a:solidFill>
                  <a:schemeClr val="tx1">
                    <a:lumMod val="65000"/>
                    <a:lumOff val="35000"/>
                  </a:schemeClr>
                </a:solidFill>
              </a:rPr>
              <a:t>(console, notebook, IDEs, AWS CLI)</a:t>
            </a:r>
          </a:p>
          <a:p>
            <a:endParaRPr lang="en-US" sz="2000" dirty="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3" name="Group 32">
            <a:extLst>
              <a:ext uri="{FF2B5EF4-FFF2-40B4-BE49-F238E27FC236}">
                <a16:creationId xmlns:a16="http://schemas.microsoft.com/office/drawing/2014/main" id="{3D5DDDE5-E241-EA49-AB9D-4A901BDEA1AE}"/>
              </a:ext>
              <a:ext uri="{C183D7F6-B498-43B3-948B-1728B52AA6E4}">
                <adec:decorative xmlns:adec="http://schemas.microsoft.com/office/drawing/2017/decorative" val="1"/>
              </a:ext>
            </a:extLst>
          </p:cNvPr>
          <p:cNvGrpSpPr/>
          <p:nvPr/>
        </p:nvGrpSpPr>
        <p:grpSpPr>
          <a:xfrm>
            <a:off x="7297422" y="4025868"/>
            <a:ext cx="567900" cy="577658"/>
            <a:chOff x="2619375" y="2066925"/>
            <a:chExt cx="923925" cy="939800"/>
          </a:xfrm>
          <a:noFill/>
        </p:grpSpPr>
        <p:sp>
          <p:nvSpPr>
            <p:cNvPr id="34" name="Freeform 33">
              <a:extLst>
                <a:ext uri="{FF2B5EF4-FFF2-40B4-BE49-F238E27FC236}">
                  <a16:creationId xmlns:a16="http://schemas.microsoft.com/office/drawing/2014/main" id="{83539D1F-40BB-8848-B804-78527013C7E2}"/>
                </a:ext>
                <a:ext uri="{C183D7F6-B498-43B3-948B-1728B52AA6E4}">
                  <adec:decorative xmlns:adec="http://schemas.microsoft.com/office/drawing/2017/decorative" val="1"/>
                </a:ext>
              </a:extLst>
            </p:cNvPr>
            <p:cNvSpPr/>
            <p:nvPr/>
          </p:nvSpPr>
          <p:spPr>
            <a:xfrm>
              <a:off x="2619375" y="2066925"/>
              <a:ext cx="923925" cy="939800"/>
            </a:xfrm>
            <a:custGeom>
              <a:avLst/>
              <a:gdLst>
                <a:gd name="connsiteX0" fmla="*/ 0 w 923925"/>
                <a:gd name="connsiteY0" fmla="*/ 479425 h 939800"/>
                <a:gd name="connsiteX1" fmla="*/ 130175 w 923925"/>
                <a:gd name="connsiteY1" fmla="*/ 527050 h 939800"/>
                <a:gd name="connsiteX2" fmla="*/ 168275 w 923925"/>
                <a:gd name="connsiteY2" fmla="*/ 641350 h 939800"/>
                <a:gd name="connsiteX3" fmla="*/ 82550 w 923925"/>
                <a:gd name="connsiteY3" fmla="*/ 742950 h 939800"/>
                <a:gd name="connsiteX4" fmla="*/ 149225 w 923925"/>
                <a:gd name="connsiteY4" fmla="*/ 819150 h 939800"/>
                <a:gd name="connsiteX5" fmla="*/ 273050 w 923925"/>
                <a:gd name="connsiteY5" fmla="*/ 746125 h 939800"/>
                <a:gd name="connsiteX6" fmla="*/ 368300 w 923925"/>
                <a:gd name="connsiteY6" fmla="*/ 803275 h 939800"/>
                <a:gd name="connsiteX7" fmla="*/ 390525 w 923925"/>
                <a:gd name="connsiteY7" fmla="*/ 930275 h 939800"/>
                <a:gd name="connsiteX8" fmla="*/ 482600 w 923925"/>
                <a:gd name="connsiteY8" fmla="*/ 939800 h 939800"/>
                <a:gd name="connsiteX9" fmla="*/ 527050 w 923925"/>
                <a:gd name="connsiteY9" fmla="*/ 790575 h 939800"/>
                <a:gd name="connsiteX10" fmla="*/ 628650 w 923925"/>
                <a:gd name="connsiteY10" fmla="*/ 762000 h 939800"/>
                <a:gd name="connsiteX11" fmla="*/ 733425 w 923925"/>
                <a:gd name="connsiteY11" fmla="*/ 841375 h 939800"/>
                <a:gd name="connsiteX12" fmla="*/ 800100 w 923925"/>
                <a:gd name="connsiteY12" fmla="*/ 784225 h 939800"/>
                <a:gd name="connsiteX13" fmla="*/ 736600 w 923925"/>
                <a:gd name="connsiteY13" fmla="*/ 657225 h 939800"/>
                <a:gd name="connsiteX14" fmla="*/ 777875 w 923925"/>
                <a:gd name="connsiteY14" fmla="*/ 568325 h 939800"/>
                <a:gd name="connsiteX15" fmla="*/ 923925 w 923925"/>
                <a:gd name="connsiteY15" fmla="*/ 533400 h 939800"/>
                <a:gd name="connsiteX16" fmla="*/ 923925 w 923925"/>
                <a:gd name="connsiteY16" fmla="*/ 450850 h 939800"/>
                <a:gd name="connsiteX17" fmla="*/ 800100 w 923925"/>
                <a:gd name="connsiteY17" fmla="*/ 406400 h 939800"/>
                <a:gd name="connsiteX18" fmla="*/ 758825 w 923925"/>
                <a:gd name="connsiteY18" fmla="*/ 304800 h 939800"/>
                <a:gd name="connsiteX19" fmla="*/ 828675 w 923925"/>
                <a:gd name="connsiteY19" fmla="*/ 187325 h 939800"/>
                <a:gd name="connsiteX20" fmla="*/ 777875 w 923925"/>
                <a:gd name="connsiteY20" fmla="*/ 136525 h 939800"/>
                <a:gd name="connsiteX21" fmla="*/ 654050 w 923925"/>
                <a:gd name="connsiteY21" fmla="*/ 187325 h 939800"/>
                <a:gd name="connsiteX22" fmla="*/ 549275 w 923925"/>
                <a:gd name="connsiteY22" fmla="*/ 142875 h 939800"/>
                <a:gd name="connsiteX23" fmla="*/ 530225 w 923925"/>
                <a:gd name="connsiteY23" fmla="*/ 6350 h 939800"/>
                <a:gd name="connsiteX24" fmla="*/ 457200 w 923925"/>
                <a:gd name="connsiteY24" fmla="*/ 0 h 939800"/>
                <a:gd name="connsiteX25" fmla="*/ 403225 w 923925"/>
                <a:gd name="connsiteY25" fmla="*/ 133350 h 939800"/>
                <a:gd name="connsiteX26" fmla="*/ 295275 w 923925"/>
                <a:gd name="connsiteY26" fmla="*/ 174625 h 939800"/>
                <a:gd name="connsiteX27" fmla="*/ 184150 w 923925"/>
                <a:gd name="connsiteY27" fmla="*/ 88900 h 939800"/>
                <a:gd name="connsiteX28" fmla="*/ 117475 w 923925"/>
                <a:gd name="connsiteY28" fmla="*/ 130175 h 939800"/>
                <a:gd name="connsiteX29" fmla="*/ 190500 w 923925"/>
                <a:gd name="connsiteY29" fmla="*/ 273050 h 939800"/>
                <a:gd name="connsiteX30" fmla="*/ 139700 w 923925"/>
                <a:gd name="connsiteY30" fmla="*/ 377825 h 939800"/>
                <a:gd name="connsiteX31" fmla="*/ 9525 w 923925"/>
                <a:gd name="connsiteY31" fmla="*/ 393700 h 939800"/>
                <a:gd name="connsiteX32" fmla="*/ 0 w 923925"/>
                <a:gd name="connsiteY32" fmla="*/ 479425 h 93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3925" h="939800">
                  <a:moveTo>
                    <a:pt x="0" y="479425"/>
                  </a:moveTo>
                  <a:lnTo>
                    <a:pt x="130175" y="527050"/>
                  </a:lnTo>
                  <a:lnTo>
                    <a:pt x="168275" y="641350"/>
                  </a:lnTo>
                  <a:lnTo>
                    <a:pt x="82550" y="742950"/>
                  </a:lnTo>
                  <a:lnTo>
                    <a:pt x="149225" y="819150"/>
                  </a:lnTo>
                  <a:lnTo>
                    <a:pt x="273050" y="746125"/>
                  </a:lnTo>
                  <a:lnTo>
                    <a:pt x="368300" y="803275"/>
                  </a:lnTo>
                  <a:lnTo>
                    <a:pt x="390525" y="930275"/>
                  </a:lnTo>
                  <a:lnTo>
                    <a:pt x="482600" y="939800"/>
                  </a:lnTo>
                  <a:lnTo>
                    <a:pt x="527050" y="790575"/>
                  </a:lnTo>
                  <a:lnTo>
                    <a:pt x="628650" y="762000"/>
                  </a:lnTo>
                  <a:lnTo>
                    <a:pt x="733425" y="841375"/>
                  </a:lnTo>
                  <a:lnTo>
                    <a:pt x="800100" y="784225"/>
                  </a:lnTo>
                  <a:lnTo>
                    <a:pt x="736600" y="657225"/>
                  </a:lnTo>
                  <a:lnTo>
                    <a:pt x="777875" y="568325"/>
                  </a:lnTo>
                  <a:lnTo>
                    <a:pt x="923925" y="533400"/>
                  </a:lnTo>
                  <a:lnTo>
                    <a:pt x="923925" y="450850"/>
                  </a:lnTo>
                  <a:lnTo>
                    <a:pt x="800100" y="406400"/>
                  </a:lnTo>
                  <a:lnTo>
                    <a:pt x="758825" y="304800"/>
                  </a:lnTo>
                  <a:lnTo>
                    <a:pt x="828675" y="187325"/>
                  </a:lnTo>
                  <a:lnTo>
                    <a:pt x="777875" y="136525"/>
                  </a:lnTo>
                  <a:lnTo>
                    <a:pt x="654050" y="187325"/>
                  </a:lnTo>
                  <a:lnTo>
                    <a:pt x="549275" y="142875"/>
                  </a:lnTo>
                  <a:lnTo>
                    <a:pt x="530225" y="6350"/>
                  </a:lnTo>
                  <a:lnTo>
                    <a:pt x="457200" y="0"/>
                  </a:lnTo>
                  <a:lnTo>
                    <a:pt x="403225" y="133350"/>
                  </a:lnTo>
                  <a:lnTo>
                    <a:pt x="295275" y="174625"/>
                  </a:lnTo>
                  <a:lnTo>
                    <a:pt x="184150" y="88900"/>
                  </a:lnTo>
                  <a:lnTo>
                    <a:pt x="117475" y="130175"/>
                  </a:lnTo>
                  <a:lnTo>
                    <a:pt x="190500" y="273050"/>
                  </a:lnTo>
                  <a:lnTo>
                    <a:pt x="139700" y="377825"/>
                  </a:lnTo>
                  <a:lnTo>
                    <a:pt x="9525" y="393700"/>
                  </a:lnTo>
                  <a:lnTo>
                    <a:pt x="0" y="479425"/>
                  </a:lnTo>
                  <a:close/>
                </a:path>
              </a:pathLst>
            </a:custGeom>
            <a:grp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4B6BE59-39A6-584A-89B0-5BEB94914DC7}"/>
                </a:ext>
                <a:ext uri="{C183D7F6-B498-43B3-948B-1728B52AA6E4}">
                  <adec:decorative xmlns:adec="http://schemas.microsoft.com/office/drawing/2017/decorative" val="1"/>
                </a:ext>
              </a:extLst>
            </p:cNvPr>
            <p:cNvSpPr/>
            <p:nvPr/>
          </p:nvSpPr>
          <p:spPr>
            <a:xfrm>
              <a:off x="2882901" y="2337081"/>
              <a:ext cx="390524" cy="396875"/>
            </a:xfrm>
            <a:prstGeom prst="ellipse">
              <a:avLst/>
            </a:prstGeom>
            <a:grp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D1C4F7CA-32C0-CF4F-B678-32A8BACCFA91}"/>
                </a:ext>
                <a:ext uri="{C183D7F6-B498-43B3-948B-1728B52AA6E4}">
                  <adec:decorative xmlns:adec="http://schemas.microsoft.com/office/drawing/2017/decorative" val="1"/>
                </a:ext>
              </a:extLst>
            </p:cNvPr>
            <p:cNvSpPr/>
            <p:nvPr/>
          </p:nvSpPr>
          <p:spPr>
            <a:xfrm>
              <a:off x="3016250" y="2473605"/>
              <a:ext cx="123825" cy="123825"/>
            </a:xfrm>
            <a:prstGeom prst="ellipse">
              <a:avLst/>
            </a:prstGeom>
            <a:grp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57ECEAD5-8476-4A40-A3B4-28DC2D98E16E}"/>
              </a:ext>
            </a:extLst>
          </p:cNvPr>
          <p:cNvSpPr txBox="1"/>
          <p:nvPr/>
        </p:nvSpPr>
        <p:spPr>
          <a:xfrm>
            <a:off x="6441847" y="2725742"/>
            <a:ext cx="2279051" cy="707886"/>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t>Hyperparameter tuning job</a:t>
            </a:r>
          </a:p>
        </p:txBody>
      </p:sp>
      <p:sp>
        <p:nvSpPr>
          <p:cNvPr id="39" name="TextBox 38">
            <a:extLst>
              <a:ext uri="{FF2B5EF4-FFF2-40B4-BE49-F238E27FC236}">
                <a16:creationId xmlns:a16="http://schemas.microsoft.com/office/drawing/2014/main" id="{C3EB059E-B26E-DA4B-865A-C5FAD94128C8}"/>
              </a:ext>
            </a:extLst>
          </p:cNvPr>
          <p:cNvSpPr txBox="1"/>
          <p:nvPr/>
        </p:nvSpPr>
        <p:spPr>
          <a:xfrm>
            <a:off x="6551109" y="4909824"/>
            <a:ext cx="2060527" cy="40011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t>Tuning strategy</a:t>
            </a:r>
          </a:p>
        </p:txBody>
      </p:sp>
      <p:cxnSp>
        <p:nvCxnSpPr>
          <p:cNvPr id="40" name="Straight Arrow Connector 39">
            <a:extLst>
              <a:ext uri="{FF2B5EF4-FFF2-40B4-BE49-F238E27FC236}">
                <a16:creationId xmlns:a16="http://schemas.microsoft.com/office/drawing/2014/main" id="{B02B49BB-1FB8-AD4E-869B-3B8BCEEF754B}"/>
              </a:ext>
              <a:ext uri="{C183D7F6-B498-43B3-948B-1728B52AA6E4}">
                <adec:decorative xmlns:adec="http://schemas.microsoft.com/office/drawing/2017/decorative" val="1"/>
              </a:ext>
            </a:extLst>
          </p:cNvPr>
          <p:cNvCxnSpPr>
            <a:cxnSpLocks/>
          </p:cNvCxnSpPr>
          <p:nvPr/>
        </p:nvCxnSpPr>
        <p:spPr>
          <a:xfrm flipH="1" flipV="1">
            <a:off x="7581372" y="5285314"/>
            <a:ext cx="1" cy="36235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7346E718-6C9C-4D76-BC59-7CAFE3D6E356}"/>
              </a:ext>
              <a:ext uri="{C183D7F6-B498-43B3-948B-1728B52AA6E4}">
                <adec:decorative xmlns:adec="http://schemas.microsoft.com/office/drawing/2017/decorative" val="1"/>
              </a:ext>
            </a:extLst>
          </p:cNvPr>
          <p:cNvSpPr/>
          <p:nvPr/>
        </p:nvSpPr>
        <p:spPr>
          <a:xfrm>
            <a:off x="6982013" y="1537138"/>
            <a:ext cx="1198718" cy="119871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grpSp>
        <p:nvGrpSpPr>
          <p:cNvPr id="104" name="Group 103">
            <a:extLst>
              <a:ext uri="{FF2B5EF4-FFF2-40B4-BE49-F238E27FC236}">
                <a16:creationId xmlns:a16="http://schemas.microsoft.com/office/drawing/2014/main" id="{CFC7C3EE-4050-45FB-81C6-FA6E846A90ED}"/>
              </a:ext>
              <a:ext uri="{C183D7F6-B498-43B3-948B-1728B52AA6E4}">
                <adec:decorative xmlns:adec="http://schemas.microsoft.com/office/drawing/2017/decorative" val="1"/>
              </a:ext>
            </a:extLst>
          </p:cNvPr>
          <p:cNvGrpSpPr/>
          <p:nvPr/>
        </p:nvGrpSpPr>
        <p:grpSpPr>
          <a:xfrm>
            <a:off x="7252738" y="1870793"/>
            <a:ext cx="657268" cy="531408"/>
            <a:chOff x="5599468" y="1487645"/>
            <a:chExt cx="1175297" cy="950240"/>
          </a:xfrm>
        </p:grpSpPr>
        <p:sp>
          <p:nvSpPr>
            <p:cNvPr id="96" name="Freeform: Shape 95">
              <a:extLst>
                <a:ext uri="{FF2B5EF4-FFF2-40B4-BE49-F238E27FC236}">
                  <a16:creationId xmlns:a16="http://schemas.microsoft.com/office/drawing/2014/main" id="{13EC7A1D-A9D5-4EAB-971F-8E5A35B22F0F}"/>
                </a:ext>
                <a:ext uri="{C183D7F6-B498-43B3-948B-1728B52AA6E4}">
                  <adec:decorative xmlns:adec="http://schemas.microsoft.com/office/drawing/2017/decorative" val="1"/>
                </a:ext>
              </a:extLst>
            </p:cNvPr>
            <p:cNvSpPr/>
            <p:nvPr/>
          </p:nvSpPr>
          <p:spPr>
            <a:xfrm>
              <a:off x="5725250" y="2263663"/>
              <a:ext cx="525133" cy="50013"/>
            </a:xfrm>
            <a:custGeom>
              <a:avLst/>
              <a:gdLst>
                <a:gd name="connsiteX0" fmla="*/ 0 w 525132"/>
                <a:gd name="connsiteY0" fmla="*/ 0 h 50012"/>
                <a:gd name="connsiteX1" fmla="*/ 535135 w 525132"/>
                <a:gd name="connsiteY1" fmla="*/ 0 h 50012"/>
                <a:gd name="connsiteX2" fmla="*/ 535135 w 525132"/>
                <a:gd name="connsiteY2" fmla="*/ 50013 h 50012"/>
                <a:gd name="connsiteX3" fmla="*/ 0 w 525132"/>
                <a:gd name="connsiteY3" fmla="*/ 50013 h 50012"/>
              </a:gdLst>
              <a:ahLst/>
              <a:cxnLst>
                <a:cxn ang="0">
                  <a:pos x="connsiteX0" y="connsiteY0"/>
                </a:cxn>
                <a:cxn ang="0">
                  <a:pos x="connsiteX1" y="connsiteY1"/>
                </a:cxn>
                <a:cxn ang="0">
                  <a:pos x="connsiteX2" y="connsiteY2"/>
                </a:cxn>
                <a:cxn ang="0">
                  <a:pos x="connsiteX3" y="connsiteY3"/>
                </a:cxn>
              </a:cxnLst>
              <a:rect l="l" t="t" r="r" b="b"/>
              <a:pathLst>
                <a:path w="525132" h="50012">
                  <a:moveTo>
                    <a:pt x="0" y="0"/>
                  </a:moveTo>
                  <a:lnTo>
                    <a:pt x="535135" y="0"/>
                  </a:lnTo>
                  <a:lnTo>
                    <a:pt x="535135" y="50013"/>
                  </a:lnTo>
                  <a:lnTo>
                    <a:pt x="0" y="50013"/>
                  </a:lnTo>
                  <a:close/>
                </a:path>
              </a:pathLst>
            </a:custGeom>
            <a:solidFill>
              <a:schemeClr val="bg2"/>
            </a:solidFill>
            <a:ln w="24955" cap="flat">
              <a:noFill/>
              <a:prstDash val="solid"/>
              <a:miter/>
            </a:ln>
          </p:spPr>
          <p:txBody>
            <a:bodyPr rtlCol="0" anchor="ctr"/>
            <a:lstStyle/>
            <a:p>
              <a:endParaRPr lang="en-IN" dirty="0"/>
            </a:p>
          </p:txBody>
        </p:sp>
        <p:sp>
          <p:nvSpPr>
            <p:cNvPr id="97" name="Freeform: Shape 96">
              <a:extLst>
                <a:ext uri="{FF2B5EF4-FFF2-40B4-BE49-F238E27FC236}">
                  <a16:creationId xmlns:a16="http://schemas.microsoft.com/office/drawing/2014/main" id="{3F985A34-DEBB-42D2-825F-53B6BF91C470}"/>
                </a:ext>
                <a:ext uri="{C183D7F6-B498-43B3-948B-1728B52AA6E4}">
                  <adec:decorative xmlns:adec="http://schemas.microsoft.com/office/drawing/2017/decorative" val="1"/>
                </a:ext>
              </a:extLst>
            </p:cNvPr>
            <p:cNvSpPr/>
            <p:nvPr/>
          </p:nvSpPr>
          <p:spPr>
            <a:xfrm>
              <a:off x="5725250" y="2115126"/>
              <a:ext cx="525133" cy="50013"/>
            </a:xfrm>
            <a:custGeom>
              <a:avLst/>
              <a:gdLst>
                <a:gd name="connsiteX0" fmla="*/ 0 w 525132"/>
                <a:gd name="connsiteY0" fmla="*/ 0 h 50012"/>
                <a:gd name="connsiteX1" fmla="*/ 535135 w 525132"/>
                <a:gd name="connsiteY1" fmla="*/ 0 h 50012"/>
                <a:gd name="connsiteX2" fmla="*/ 535135 w 525132"/>
                <a:gd name="connsiteY2" fmla="*/ 50013 h 50012"/>
                <a:gd name="connsiteX3" fmla="*/ 0 w 525132"/>
                <a:gd name="connsiteY3" fmla="*/ 50013 h 50012"/>
              </a:gdLst>
              <a:ahLst/>
              <a:cxnLst>
                <a:cxn ang="0">
                  <a:pos x="connsiteX0" y="connsiteY0"/>
                </a:cxn>
                <a:cxn ang="0">
                  <a:pos x="connsiteX1" y="connsiteY1"/>
                </a:cxn>
                <a:cxn ang="0">
                  <a:pos x="connsiteX2" y="connsiteY2"/>
                </a:cxn>
                <a:cxn ang="0">
                  <a:pos x="connsiteX3" y="connsiteY3"/>
                </a:cxn>
              </a:cxnLst>
              <a:rect l="l" t="t" r="r" b="b"/>
              <a:pathLst>
                <a:path w="525132" h="50012">
                  <a:moveTo>
                    <a:pt x="0" y="0"/>
                  </a:moveTo>
                  <a:lnTo>
                    <a:pt x="535135" y="0"/>
                  </a:lnTo>
                  <a:lnTo>
                    <a:pt x="535135" y="50013"/>
                  </a:lnTo>
                  <a:lnTo>
                    <a:pt x="0" y="50013"/>
                  </a:lnTo>
                  <a:close/>
                </a:path>
              </a:pathLst>
            </a:custGeom>
            <a:solidFill>
              <a:schemeClr val="bg2"/>
            </a:solidFill>
            <a:ln w="24955" cap="flat">
              <a:noFill/>
              <a:prstDash val="solid"/>
              <a:miter/>
            </a:ln>
          </p:spPr>
          <p:txBody>
            <a:bodyPr rtlCol="0" anchor="ctr"/>
            <a:lstStyle/>
            <a:p>
              <a:endParaRPr lang="en-IN" dirty="0"/>
            </a:p>
          </p:txBody>
        </p:sp>
        <p:sp>
          <p:nvSpPr>
            <p:cNvPr id="98" name="Freeform: Shape 97">
              <a:extLst>
                <a:ext uri="{FF2B5EF4-FFF2-40B4-BE49-F238E27FC236}">
                  <a16:creationId xmlns:a16="http://schemas.microsoft.com/office/drawing/2014/main" id="{5A6E886F-CE23-4FB0-9321-4DB7545C6DAC}"/>
                </a:ext>
                <a:ext uri="{C183D7F6-B498-43B3-948B-1728B52AA6E4}">
                  <adec:decorative xmlns:adec="http://schemas.microsoft.com/office/drawing/2017/decorative" val="1"/>
                </a:ext>
              </a:extLst>
            </p:cNvPr>
            <p:cNvSpPr/>
            <p:nvPr/>
          </p:nvSpPr>
          <p:spPr>
            <a:xfrm>
              <a:off x="5599468" y="1487645"/>
              <a:ext cx="1175297" cy="950240"/>
            </a:xfrm>
            <a:custGeom>
              <a:avLst/>
              <a:gdLst>
                <a:gd name="connsiteX0" fmla="*/ 1154542 w 1175297"/>
                <a:gd name="connsiteY0" fmla="*/ 650986 h 950240"/>
                <a:gd name="connsiteX1" fmla="*/ 962243 w 1175297"/>
                <a:gd name="connsiteY1" fmla="*/ 458688 h 950240"/>
                <a:gd name="connsiteX2" fmla="*/ 912231 w 1175297"/>
                <a:gd name="connsiteY2" fmla="*/ 90095 h 950240"/>
                <a:gd name="connsiteX3" fmla="*/ 479373 w 1175297"/>
                <a:gd name="connsiteY3" fmla="*/ 89202 h 950240"/>
                <a:gd name="connsiteX4" fmla="*/ 390349 w 1175297"/>
                <a:gd name="connsiteY4" fmla="*/ 331656 h 950240"/>
                <a:gd name="connsiteX5" fmla="*/ 0 w 1175297"/>
                <a:gd name="connsiteY5" fmla="*/ 331656 h 950240"/>
                <a:gd name="connsiteX6" fmla="*/ 0 w 1175297"/>
                <a:gd name="connsiteY6" fmla="*/ 973568 h 950240"/>
                <a:gd name="connsiteX7" fmla="*/ 786699 w 1175297"/>
                <a:gd name="connsiteY7" fmla="*/ 973568 h 950240"/>
                <a:gd name="connsiteX8" fmla="*/ 786699 w 1175297"/>
                <a:gd name="connsiteY8" fmla="*/ 599724 h 950240"/>
                <a:gd name="connsiteX9" fmla="*/ 847714 w 1175297"/>
                <a:gd name="connsiteY9" fmla="*/ 573217 h 950240"/>
                <a:gd name="connsiteX10" fmla="*/ 1039263 w 1175297"/>
                <a:gd name="connsiteY10" fmla="*/ 765515 h 950240"/>
                <a:gd name="connsiteX11" fmla="*/ 1153792 w 1175297"/>
                <a:gd name="connsiteY11" fmla="*/ 765515 h 950240"/>
                <a:gd name="connsiteX12" fmla="*/ 1154845 w 1175297"/>
                <a:gd name="connsiteY12" fmla="*/ 651294 h 950240"/>
                <a:gd name="connsiteX13" fmla="*/ 1154542 w 1175297"/>
                <a:gd name="connsiteY13" fmla="*/ 650986 h 950240"/>
                <a:gd name="connsiteX14" fmla="*/ 514130 w 1175297"/>
                <a:gd name="connsiteY14" fmla="*/ 125604 h 950240"/>
                <a:gd name="connsiteX15" fmla="*/ 876967 w 1175297"/>
                <a:gd name="connsiteY15" fmla="*/ 125944 h 950240"/>
                <a:gd name="connsiteX16" fmla="*/ 909730 w 1175297"/>
                <a:gd name="connsiteY16" fmla="*/ 448185 h 950240"/>
                <a:gd name="connsiteX17" fmla="*/ 909730 w 1175297"/>
                <a:gd name="connsiteY17" fmla="*/ 448185 h 950240"/>
                <a:gd name="connsiteX18" fmla="*/ 878222 w 1175297"/>
                <a:gd name="connsiteY18" fmla="*/ 486945 h 950240"/>
                <a:gd name="connsiteX19" fmla="*/ 878222 w 1175297"/>
                <a:gd name="connsiteY19" fmla="*/ 486945 h 950240"/>
                <a:gd name="connsiteX20" fmla="*/ 858967 w 1175297"/>
                <a:gd name="connsiteY20" fmla="*/ 504199 h 950240"/>
                <a:gd name="connsiteX21" fmla="*/ 847714 w 1175297"/>
                <a:gd name="connsiteY21" fmla="*/ 512702 h 950240"/>
                <a:gd name="connsiteX22" fmla="*/ 755441 w 1175297"/>
                <a:gd name="connsiteY22" fmla="*/ 554962 h 950240"/>
                <a:gd name="connsiteX23" fmla="*/ 693175 w 1175297"/>
                <a:gd name="connsiteY23" fmla="*/ 561714 h 950240"/>
                <a:gd name="connsiteX24" fmla="*/ 685173 w 1175297"/>
                <a:gd name="connsiteY24" fmla="*/ 561714 h 950240"/>
                <a:gd name="connsiteX25" fmla="*/ 664668 w 1175297"/>
                <a:gd name="connsiteY25" fmla="*/ 559963 h 950240"/>
                <a:gd name="connsiteX26" fmla="*/ 652915 w 1175297"/>
                <a:gd name="connsiteY26" fmla="*/ 558213 h 950240"/>
                <a:gd name="connsiteX27" fmla="*/ 635911 w 1175297"/>
                <a:gd name="connsiteY27" fmla="*/ 554712 h 950240"/>
                <a:gd name="connsiteX28" fmla="*/ 624408 w 1175297"/>
                <a:gd name="connsiteY28" fmla="*/ 551711 h 950240"/>
                <a:gd name="connsiteX29" fmla="*/ 599402 w 1175297"/>
                <a:gd name="connsiteY29" fmla="*/ 542959 h 950240"/>
                <a:gd name="connsiteX30" fmla="*/ 588649 w 1175297"/>
                <a:gd name="connsiteY30" fmla="*/ 537958 h 950240"/>
                <a:gd name="connsiteX31" fmla="*/ 572645 w 1175297"/>
                <a:gd name="connsiteY31" fmla="*/ 529956 h 950240"/>
                <a:gd name="connsiteX32" fmla="*/ 562392 w 1175297"/>
                <a:gd name="connsiteY32" fmla="*/ 523954 h 950240"/>
                <a:gd name="connsiteX33" fmla="*/ 546388 w 1175297"/>
                <a:gd name="connsiteY33" fmla="*/ 513202 h 950240"/>
                <a:gd name="connsiteX34" fmla="*/ 538136 w 1175297"/>
                <a:gd name="connsiteY34" fmla="*/ 506950 h 950240"/>
                <a:gd name="connsiteX35" fmla="*/ 515630 w 1175297"/>
                <a:gd name="connsiteY35" fmla="*/ 487195 h 950240"/>
                <a:gd name="connsiteX36" fmla="*/ 499876 w 1175297"/>
                <a:gd name="connsiteY36" fmla="*/ 469691 h 950240"/>
                <a:gd name="connsiteX37" fmla="*/ 495375 w 1175297"/>
                <a:gd name="connsiteY37" fmla="*/ 464189 h 950240"/>
                <a:gd name="connsiteX38" fmla="*/ 485623 w 1175297"/>
                <a:gd name="connsiteY38" fmla="*/ 450686 h 950240"/>
                <a:gd name="connsiteX39" fmla="*/ 481372 w 1175297"/>
                <a:gd name="connsiteY39" fmla="*/ 444434 h 950240"/>
                <a:gd name="connsiteX40" fmla="*/ 471619 w 1175297"/>
                <a:gd name="connsiteY40" fmla="*/ 428180 h 950240"/>
                <a:gd name="connsiteX41" fmla="*/ 469619 w 1175297"/>
                <a:gd name="connsiteY41" fmla="*/ 424429 h 950240"/>
                <a:gd name="connsiteX42" fmla="*/ 460616 w 1175297"/>
                <a:gd name="connsiteY42" fmla="*/ 404924 h 950240"/>
                <a:gd name="connsiteX43" fmla="*/ 457116 w 1175297"/>
                <a:gd name="connsiteY43" fmla="*/ 396172 h 950240"/>
                <a:gd name="connsiteX44" fmla="*/ 452864 w 1175297"/>
                <a:gd name="connsiteY44" fmla="*/ 383919 h 950240"/>
                <a:gd name="connsiteX45" fmla="*/ 449864 w 1175297"/>
                <a:gd name="connsiteY45" fmla="*/ 373916 h 950240"/>
                <a:gd name="connsiteX46" fmla="*/ 447113 w 1175297"/>
                <a:gd name="connsiteY46" fmla="*/ 362163 h 950240"/>
                <a:gd name="connsiteX47" fmla="*/ 444862 w 1175297"/>
                <a:gd name="connsiteY47" fmla="*/ 352161 h 950240"/>
                <a:gd name="connsiteX48" fmla="*/ 514130 w 1175297"/>
                <a:gd name="connsiteY48" fmla="*/ 125604 h 950240"/>
                <a:gd name="connsiteX49" fmla="*/ 736686 w 1175297"/>
                <a:gd name="connsiteY49" fmla="*/ 611977 h 950240"/>
                <a:gd name="connsiteX50" fmla="*/ 736686 w 1175297"/>
                <a:gd name="connsiteY50" fmla="*/ 923555 h 950240"/>
                <a:gd name="connsiteX51" fmla="*/ 50013 w 1175297"/>
                <a:gd name="connsiteY51" fmla="*/ 923555 h 950240"/>
                <a:gd name="connsiteX52" fmla="*/ 50013 w 1175297"/>
                <a:gd name="connsiteY52" fmla="*/ 381668 h 950240"/>
                <a:gd name="connsiteX53" fmla="*/ 400101 w 1175297"/>
                <a:gd name="connsiteY53" fmla="*/ 381668 h 950240"/>
                <a:gd name="connsiteX54" fmla="*/ 401351 w 1175297"/>
                <a:gd name="connsiteY54" fmla="*/ 385419 h 950240"/>
                <a:gd name="connsiteX55" fmla="*/ 412104 w 1175297"/>
                <a:gd name="connsiteY55" fmla="*/ 419428 h 950240"/>
                <a:gd name="connsiteX56" fmla="*/ 412104 w 1175297"/>
                <a:gd name="connsiteY56" fmla="*/ 421428 h 950240"/>
                <a:gd name="connsiteX57" fmla="*/ 428108 w 1175297"/>
                <a:gd name="connsiteY57" fmla="*/ 454937 h 950240"/>
                <a:gd name="connsiteX58" fmla="*/ 433109 w 1175297"/>
                <a:gd name="connsiteY58" fmla="*/ 463439 h 950240"/>
                <a:gd name="connsiteX59" fmla="*/ 442862 w 1175297"/>
                <a:gd name="connsiteY59" fmla="*/ 478943 h 950240"/>
                <a:gd name="connsiteX60" fmla="*/ 125782 w 1175297"/>
                <a:gd name="connsiteY60" fmla="*/ 478943 h 950240"/>
                <a:gd name="connsiteX61" fmla="*/ 125782 w 1175297"/>
                <a:gd name="connsiteY61" fmla="*/ 528956 h 950240"/>
                <a:gd name="connsiteX62" fmla="*/ 484873 w 1175297"/>
                <a:gd name="connsiteY62" fmla="*/ 528956 h 950240"/>
                <a:gd name="connsiteX63" fmla="*/ 504378 w 1175297"/>
                <a:gd name="connsiteY63" fmla="*/ 546210 h 950240"/>
                <a:gd name="connsiteX64" fmla="*/ 514380 w 1175297"/>
                <a:gd name="connsiteY64" fmla="*/ 553462 h 950240"/>
                <a:gd name="connsiteX65" fmla="*/ 531134 w 1175297"/>
                <a:gd name="connsiteY65" fmla="*/ 565215 h 950240"/>
                <a:gd name="connsiteX66" fmla="*/ 544138 w 1175297"/>
                <a:gd name="connsiteY66" fmla="*/ 572967 h 950240"/>
                <a:gd name="connsiteX67" fmla="*/ 559141 w 1175297"/>
                <a:gd name="connsiteY67" fmla="*/ 581219 h 950240"/>
                <a:gd name="connsiteX68" fmla="*/ 574145 w 1175297"/>
                <a:gd name="connsiteY68" fmla="*/ 588221 h 950240"/>
                <a:gd name="connsiteX69" fmla="*/ 588399 w 1175297"/>
                <a:gd name="connsiteY69" fmla="*/ 593722 h 950240"/>
                <a:gd name="connsiteX70" fmla="*/ 604653 w 1175297"/>
                <a:gd name="connsiteY70" fmla="*/ 599473 h 950240"/>
                <a:gd name="connsiteX71" fmla="*/ 619157 w 1175297"/>
                <a:gd name="connsiteY71" fmla="*/ 603474 h 950240"/>
                <a:gd name="connsiteX72" fmla="*/ 635661 w 1175297"/>
                <a:gd name="connsiteY72" fmla="*/ 607475 h 950240"/>
                <a:gd name="connsiteX73" fmla="*/ 656416 w 1175297"/>
                <a:gd name="connsiteY73" fmla="*/ 610726 h 950240"/>
                <a:gd name="connsiteX74" fmla="*/ 669919 w 1175297"/>
                <a:gd name="connsiteY74" fmla="*/ 612227 h 950240"/>
                <a:gd name="connsiteX75" fmla="*/ 694926 w 1175297"/>
                <a:gd name="connsiteY75" fmla="*/ 612227 h 950240"/>
                <a:gd name="connsiteX76" fmla="*/ 705928 w 1175297"/>
                <a:gd name="connsiteY76" fmla="*/ 612227 h 950240"/>
                <a:gd name="connsiteX77" fmla="*/ 732685 w 1175297"/>
                <a:gd name="connsiteY77" fmla="*/ 610226 h 950240"/>
                <a:gd name="connsiteX78" fmla="*/ 1119283 w 1175297"/>
                <a:gd name="connsiteY78" fmla="*/ 731507 h 950240"/>
                <a:gd name="connsiteX79" fmla="*/ 1075522 w 1175297"/>
                <a:gd name="connsiteY79" fmla="*/ 731507 h 950240"/>
                <a:gd name="connsiteX80" fmla="*/ 889225 w 1175297"/>
                <a:gd name="connsiteY80" fmla="*/ 544710 h 950240"/>
                <a:gd name="connsiteX81" fmla="*/ 909730 w 1175297"/>
                <a:gd name="connsiteY81" fmla="*/ 526205 h 950240"/>
                <a:gd name="connsiteX82" fmla="*/ 912231 w 1175297"/>
                <a:gd name="connsiteY82" fmla="*/ 523704 h 950240"/>
                <a:gd name="connsiteX83" fmla="*/ 912231 w 1175297"/>
                <a:gd name="connsiteY83" fmla="*/ 523704 h 950240"/>
                <a:gd name="connsiteX84" fmla="*/ 912231 w 1175297"/>
                <a:gd name="connsiteY84" fmla="*/ 523704 h 950240"/>
                <a:gd name="connsiteX85" fmla="*/ 932486 w 1175297"/>
                <a:gd name="connsiteY85" fmla="*/ 501699 h 950240"/>
                <a:gd name="connsiteX86" fmla="*/ 932486 w 1175297"/>
                <a:gd name="connsiteY86" fmla="*/ 501699 h 950240"/>
                <a:gd name="connsiteX87" fmla="*/ 1119283 w 1175297"/>
                <a:gd name="connsiteY87" fmla="*/ 686996 h 950240"/>
                <a:gd name="connsiteX88" fmla="*/ 1119283 w 1175297"/>
                <a:gd name="connsiteY88" fmla="*/ 730257 h 95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75297" h="950240">
                  <a:moveTo>
                    <a:pt x="1154542" y="650986"/>
                  </a:moveTo>
                  <a:lnTo>
                    <a:pt x="962243" y="458688"/>
                  </a:lnTo>
                  <a:cubicBezTo>
                    <a:pt x="1030884" y="338659"/>
                    <a:pt x="1010373" y="187494"/>
                    <a:pt x="912231" y="90095"/>
                  </a:cubicBezTo>
                  <a:cubicBezTo>
                    <a:pt x="792947" y="-29682"/>
                    <a:pt x="599150" y="-30082"/>
                    <a:pt x="479373" y="89202"/>
                  </a:cubicBezTo>
                  <a:cubicBezTo>
                    <a:pt x="415383" y="152929"/>
                    <a:pt x="382802" y="241662"/>
                    <a:pt x="390349" y="331656"/>
                  </a:cubicBezTo>
                  <a:lnTo>
                    <a:pt x="0" y="331656"/>
                  </a:lnTo>
                  <a:lnTo>
                    <a:pt x="0" y="973568"/>
                  </a:lnTo>
                  <a:lnTo>
                    <a:pt x="786699" y="973568"/>
                  </a:lnTo>
                  <a:lnTo>
                    <a:pt x="786699" y="599724"/>
                  </a:lnTo>
                  <a:cubicBezTo>
                    <a:pt x="807921" y="593080"/>
                    <a:pt x="828375" y="584194"/>
                    <a:pt x="847714" y="573217"/>
                  </a:cubicBezTo>
                  <a:lnTo>
                    <a:pt x="1039263" y="765515"/>
                  </a:lnTo>
                  <a:cubicBezTo>
                    <a:pt x="1070897" y="797122"/>
                    <a:pt x="1122157" y="797122"/>
                    <a:pt x="1153792" y="765515"/>
                  </a:cubicBezTo>
                  <a:cubicBezTo>
                    <a:pt x="1185624" y="734265"/>
                    <a:pt x="1186096" y="683126"/>
                    <a:pt x="1154845" y="651294"/>
                  </a:cubicBezTo>
                  <a:cubicBezTo>
                    <a:pt x="1154744" y="651191"/>
                    <a:pt x="1154643" y="651089"/>
                    <a:pt x="1154542" y="650986"/>
                  </a:cubicBezTo>
                  <a:close/>
                  <a:moveTo>
                    <a:pt x="514130" y="125604"/>
                  </a:moveTo>
                  <a:cubicBezTo>
                    <a:pt x="614419" y="25503"/>
                    <a:pt x="776867" y="25655"/>
                    <a:pt x="876967" y="125944"/>
                  </a:cubicBezTo>
                  <a:cubicBezTo>
                    <a:pt x="962880" y="212018"/>
                    <a:pt x="976561" y="346582"/>
                    <a:pt x="909730" y="448185"/>
                  </a:cubicBezTo>
                  <a:lnTo>
                    <a:pt x="909730" y="448185"/>
                  </a:lnTo>
                  <a:cubicBezTo>
                    <a:pt x="900547" y="462124"/>
                    <a:pt x="889992" y="475109"/>
                    <a:pt x="878222" y="486945"/>
                  </a:cubicBezTo>
                  <a:lnTo>
                    <a:pt x="878222" y="486945"/>
                  </a:lnTo>
                  <a:cubicBezTo>
                    <a:pt x="872170" y="493092"/>
                    <a:pt x="865739" y="498855"/>
                    <a:pt x="858967" y="504199"/>
                  </a:cubicBezTo>
                  <a:cubicBezTo>
                    <a:pt x="855466" y="507200"/>
                    <a:pt x="851465" y="509951"/>
                    <a:pt x="847714" y="512702"/>
                  </a:cubicBezTo>
                  <a:cubicBezTo>
                    <a:pt x="820067" y="532775"/>
                    <a:pt x="788699" y="547141"/>
                    <a:pt x="755441" y="554962"/>
                  </a:cubicBezTo>
                  <a:cubicBezTo>
                    <a:pt x="735025" y="559663"/>
                    <a:pt x="714124" y="561930"/>
                    <a:pt x="693175" y="561714"/>
                  </a:cubicBezTo>
                  <a:lnTo>
                    <a:pt x="685173" y="561714"/>
                  </a:lnTo>
                  <a:cubicBezTo>
                    <a:pt x="678171" y="561714"/>
                    <a:pt x="671420" y="561714"/>
                    <a:pt x="664668" y="559963"/>
                  </a:cubicBezTo>
                  <a:lnTo>
                    <a:pt x="652915" y="558213"/>
                  </a:lnTo>
                  <a:lnTo>
                    <a:pt x="635911" y="554712"/>
                  </a:lnTo>
                  <a:cubicBezTo>
                    <a:pt x="632160" y="554712"/>
                    <a:pt x="628159" y="552962"/>
                    <a:pt x="624408" y="551711"/>
                  </a:cubicBezTo>
                  <a:cubicBezTo>
                    <a:pt x="615913" y="549273"/>
                    <a:pt x="607564" y="546350"/>
                    <a:pt x="599402" y="542959"/>
                  </a:cubicBezTo>
                  <a:lnTo>
                    <a:pt x="588649" y="537958"/>
                  </a:lnTo>
                  <a:cubicBezTo>
                    <a:pt x="583397" y="535457"/>
                    <a:pt x="577896" y="532957"/>
                    <a:pt x="572645" y="529956"/>
                  </a:cubicBezTo>
                  <a:lnTo>
                    <a:pt x="562392" y="523954"/>
                  </a:lnTo>
                  <a:lnTo>
                    <a:pt x="546388" y="513202"/>
                  </a:lnTo>
                  <a:lnTo>
                    <a:pt x="538136" y="506950"/>
                  </a:lnTo>
                  <a:cubicBezTo>
                    <a:pt x="530223" y="500849"/>
                    <a:pt x="522706" y="494251"/>
                    <a:pt x="515630" y="487195"/>
                  </a:cubicBezTo>
                  <a:cubicBezTo>
                    <a:pt x="510052" y="481663"/>
                    <a:pt x="504792" y="475819"/>
                    <a:pt x="499876" y="469691"/>
                  </a:cubicBezTo>
                  <a:lnTo>
                    <a:pt x="495375" y="464189"/>
                  </a:lnTo>
                  <a:cubicBezTo>
                    <a:pt x="491874" y="459688"/>
                    <a:pt x="488623" y="455187"/>
                    <a:pt x="485623" y="450686"/>
                  </a:cubicBezTo>
                  <a:cubicBezTo>
                    <a:pt x="484064" y="448702"/>
                    <a:pt x="482644" y="446613"/>
                    <a:pt x="481372" y="444434"/>
                  </a:cubicBezTo>
                  <a:cubicBezTo>
                    <a:pt x="477871" y="439183"/>
                    <a:pt x="474620" y="433682"/>
                    <a:pt x="471619" y="428180"/>
                  </a:cubicBezTo>
                  <a:cubicBezTo>
                    <a:pt x="470856" y="426984"/>
                    <a:pt x="470187" y="425730"/>
                    <a:pt x="469619" y="424429"/>
                  </a:cubicBezTo>
                  <a:cubicBezTo>
                    <a:pt x="466118" y="417928"/>
                    <a:pt x="463367" y="411426"/>
                    <a:pt x="460616" y="404924"/>
                  </a:cubicBezTo>
                  <a:cubicBezTo>
                    <a:pt x="459366" y="402174"/>
                    <a:pt x="458366" y="399173"/>
                    <a:pt x="457116" y="396172"/>
                  </a:cubicBezTo>
                  <a:cubicBezTo>
                    <a:pt x="455865" y="393171"/>
                    <a:pt x="454115" y="388170"/>
                    <a:pt x="452864" y="383919"/>
                  </a:cubicBezTo>
                  <a:lnTo>
                    <a:pt x="449864" y="373916"/>
                  </a:lnTo>
                  <a:cubicBezTo>
                    <a:pt x="449864" y="370165"/>
                    <a:pt x="447863" y="366164"/>
                    <a:pt x="447113" y="362163"/>
                  </a:cubicBezTo>
                  <a:cubicBezTo>
                    <a:pt x="446363" y="358162"/>
                    <a:pt x="445363" y="355412"/>
                    <a:pt x="444862" y="352161"/>
                  </a:cubicBezTo>
                  <a:cubicBezTo>
                    <a:pt x="429659" y="269867"/>
                    <a:pt x="455506" y="185326"/>
                    <a:pt x="514130" y="125604"/>
                  </a:cubicBezTo>
                  <a:close/>
                  <a:moveTo>
                    <a:pt x="736686" y="611977"/>
                  </a:moveTo>
                  <a:lnTo>
                    <a:pt x="736686" y="923555"/>
                  </a:lnTo>
                  <a:lnTo>
                    <a:pt x="50013" y="923555"/>
                  </a:lnTo>
                  <a:lnTo>
                    <a:pt x="50013" y="381668"/>
                  </a:lnTo>
                  <a:lnTo>
                    <a:pt x="400101" y="381668"/>
                  </a:lnTo>
                  <a:cubicBezTo>
                    <a:pt x="400405" y="382954"/>
                    <a:pt x="400823" y="384209"/>
                    <a:pt x="401351" y="385419"/>
                  </a:cubicBezTo>
                  <a:cubicBezTo>
                    <a:pt x="404293" y="396949"/>
                    <a:pt x="407883" y="408303"/>
                    <a:pt x="412104" y="419428"/>
                  </a:cubicBezTo>
                  <a:lnTo>
                    <a:pt x="412104" y="421428"/>
                  </a:lnTo>
                  <a:cubicBezTo>
                    <a:pt x="416775" y="432903"/>
                    <a:pt x="422119" y="444092"/>
                    <a:pt x="428108" y="454937"/>
                  </a:cubicBezTo>
                  <a:lnTo>
                    <a:pt x="433109" y="463439"/>
                  </a:lnTo>
                  <a:cubicBezTo>
                    <a:pt x="436360" y="468690"/>
                    <a:pt x="439361" y="473942"/>
                    <a:pt x="442862" y="478943"/>
                  </a:cubicBezTo>
                  <a:lnTo>
                    <a:pt x="125782" y="478943"/>
                  </a:lnTo>
                  <a:lnTo>
                    <a:pt x="125782" y="528956"/>
                  </a:lnTo>
                  <a:lnTo>
                    <a:pt x="484873" y="528956"/>
                  </a:lnTo>
                  <a:cubicBezTo>
                    <a:pt x="491374" y="534957"/>
                    <a:pt x="497626" y="540959"/>
                    <a:pt x="504378" y="546210"/>
                  </a:cubicBezTo>
                  <a:lnTo>
                    <a:pt x="514380" y="553462"/>
                  </a:lnTo>
                  <a:cubicBezTo>
                    <a:pt x="519743" y="557687"/>
                    <a:pt x="525336" y="561611"/>
                    <a:pt x="531134" y="565215"/>
                  </a:cubicBezTo>
                  <a:lnTo>
                    <a:pt x="544138" y="572967"/>
                  </a:lnTo>
                  <a:lnTo>
                    <a:pt x="559141" y="581219"/>
                  </a:lnTo>
                  <a:lnTo>
                    <a:pt x="574145" y="588221"/>
                  </a:lnTo>
                  <a:lnTo>
                    <a:pt x="588399" y="593722"/>
                  </a:lnTo>
                  <a:lnTo>
                    <a:pt x="604653" y="599473"/>
                  </a:lnTo>
                  <a:lnTo>
                    <a:pt x="619157" y="603474"/>
                  </a:lnTo>
                  <a:lnTo>
                    <a:pt x="635661" y="607475"/>
                  </a:lnTo>
                  <a:lnTo>
                    <a:pt x="656416" y="610726"/>
                  </a:lnTo>
                  <a:lnTo>
                    <a:pt x="669919" y="612227"/>
                  </a:lnTo>
                  <a:cubicBezTo>
                    <a:pt x="678672" y="612227"/>
                    <a:pt x="687174" y="612227"/>
                    <a:pt x="694926" y="612227"/>
                  </a:cubicBezTo>
                  <a:lnTo>
                    <a:pt x="705928" y="612227"/>
                  </a:lnTo>
                  <a:cubicBezTo>
                    <a:pt x="714931" y="612227"/>
                    <a:pt x="723683" y="612227"/>
                    <a:pt x="732685" y="610226"/>
                  </a:cubicBezTo>
                  <a:close/>
                  <a:moveTo>
                    <a:pt x="1119283" y="731507"/>
                  </a:moveTo>
                  <a:cubicBezTo>
                    <a:pt x="1107184" y="743556"/>
                    <a:pt x="1087621" y="743556"/>
                    <a:pt x="1075522" y="731507"/>
                  </a:cubicBezTo>
                  <a:lnTo>
                    <a:pt x="889225" y="544710"/>
                  </a:lnTo>
                  <a:cubicBezTo>
                    <a:pt x="896477" y="538708"/>
                    <a:pt x="903228" y="532707"/>
                    <a:pt x="909730" y="526205"/>
                  </a:cubicBezTo>
                  <a:lnTo>
                    <a:pt x="912231" y="523704"/>
                  </a:lnTo>
                  <a:lnTo>
                    <a:pt x="912231" y="523704"/>
                  </a:lnTo>
                  <a:lnTo>
                    <a:pt x="912231" y="523704"/>
                  </a:lnTo>
                  <a:cubicBezTo>
                    <a:pt x="919482" y="516703"/>
                    <a:pt x="925984" y="509201"/>
                    <a:pt x="932486" y="501699"/>
                  </a:cubicBezTo>
                  <a:lnTo>
                    <a:pt x="932486" y="501699"/>
                  </a:lnTo>
                  <a:lnTo>
                    <a:pt x="1119283" y="686996"/>
                  </a:lnTo>
                  <a:cubicBezTo>
                    <a:pt x="1131004" y="699034"/>
                    <a:pt x="1131004" y="718218"/>
                    <a:pt x="1119283" y="730257"/>
                  </a:cubicBezTo>
                  <a:close/>
                </a:path>
              </a:pathLst>
            </a:custGeom>
            <a:solidFill>
              <a:schemeClr val="bg2"/>
            </a:solidFill>
            <a:ln w="24955" cap="flat">
              <a:noFill/>
              <a:prstDash val="solid"/>
              <a:miter/>
            </a:ln>
          </p:spPr>
          <p:txBody>
            <a:bodyPr rtlCol="0" anchor="ctr"/>
            <a:lstStyle/>
            <a:p>
              <a:endParaRPr lang="en-IN" dirty="0"/>
            </a:p>
          </p:txBody>
        </p:sp>
        <p:sp>
          <p:nvSpPr>
            <p:cNvPr id="102" name="Freeform 22">
              <a:extLst>
                <a:ext uri="{FF2B5EF4-FFF2-40B4-BE49-F238E27FC236}">
                  <a16:creationId xmlns:a16="http://schemas.microsoft.com/office/drawing/2014/main" id="{F33B9BDA-7D9B-49DB-9AE9-D0F90994B4E5}"/>
                </a:ext>
                <a:ext uri="{C183D7F6-B498-43B3-948B-1728B52AA6E4}">
                  <adec:decorative xmlns:adec="http://schemas.microsoft.com/office/drawing/2017/decorative" val="1"/>
                </a:ext>
              </a:extLst>
            </p:cNvPr>
            <p:cNvSpPr/>
            <p:nvPr/>
          </p:nvSpPr>
          <p:spPr>
            <a:xfrm>
              <a:off x="6082884" y="1739498"/>
              <a:ext cx="436850" cy="116830"/>
            </a:xfrm>
            <a:custGeom>
              <a:avLst/>
              <a:gdLst>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19075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646"/>
                <a:gd name="connsiteX1" fmla="*/ 221456 w 1943100"/>
                <a:gd name="connsiteY1" fmla="*/ 2381 h 521646"/>
                <a:gd name="connsiteX2" fmla="*/ 473869 w 1943100"/>
                <a:gd name="connsiteY2" fmla="*/ 152400 h 521646"/>
                <a:gd name="connsiteX3" fmla="*/ 1481138 w 1943100"/>
                <a:gd name="connsiteY3" fmla="*/ 157162 h 521646"/>
                <a:gd name="connsiteX4" fmla="*/ 1704975 w 1943100"/>
                <a:gd name="connsiteY4" fmla="*/ 0 h 521646"/>
                <a:gd name="connsiteX5" fmla="*/ 1938338 w 1943100"/>
                <a:gd name="connsiteY5" fmla="*/ 166687 h 521646"/>
                <a:gd name="connsiteX6" fmla="*/ 1721644 w 1943100"/>
                <a:gd name="connsiteY6" fmla="*/ 173831 h 521646"/>
                <a:gd name="connsiteX7" fmla="*/ 1721644 w 1943100"/>
                <a:gd name="connsiteY7" fmla="*/ 342900 h 521646"/>
                <a:gd name="connsiteX8" fmla="*/ 1943100 w 1943100"/>
                <a:gd name="connsiteY8" fmla="*/ 352425 h 521646"/>
                <a:gd name="connsiteX9" fmla="*/ 1700213 w 1943100"/>
                <a:gd name="connsiteY9" fmla="*/ 521494 h 521646"/>
                <a:gd name="connsiteX10" fmla="*/ 1452563 w 1943100"/>
                <a:gd name="connsiteY10" fmla="*/ 378619 h 521646"/>
                <a:gd name="connsiteX11" fmla="*/ 461963 w 1943100"/>
                <a:gd name="connsiteY11" fmla="*/ 371475 h 521646"/>
                <a:gd name="connsiteX12" fmla="*/ 238125 w 1943100"/>
                <a:gd name="connsiteY12" fmla="*/ 521493 h 521646"/>
                <a:gd name="connsiteX13" fmla="*/ 0 w 1943100"/>
                <a:gd name="connsiteY13" fmla="*/ 350044 h 521646"/>
                <a:gd name="connsiteX14" fmla="*/ 200025 w 1943100"/>
                <a:gd name="connsiteY14" fmla="*/ 347662 h 521646"/>
                <a:gd name="connsiteX15" fmla="*/ 202406 w 1943100"/>
                <a:gd name="connsiteY15" fmla="*/ 171450 h 521646"/>
                <a:gd name="connsiteX16" fmla="*/ 9525 w 1943100"/>
                <a:gd name="connsiteY16" fmla="*/ 166687 h 521646"/>
                <a:gd name="connsiteX0" fmla="*/ 9525 w 1943100"/>
                <a:gd name="connsiteY0" fmla="*/ 166687 h 521646"/>
                <a:gd name="connsiteX1" fmla="*/ 221456 w 1943100"/>
                <a:gd name="connsiteY1" fmla="*/ 2381 h 521646"/>
                <a:gd name="connsiteX2" fmla="*/ 473869 w 1943100"/>
                <a:gd name="connsiteY2" fmla="*/ 152400 h 521646"/>
                <a:gd name="connsiteX3" fmla="*/ 1481138 w 1943100"/>
                <a:gd name="connsiteY3" fmla="*/ 157162 h 521646"/>
                <a:gd name="connsiteX4" fmla="*/ 1704975 w 1943100"/>
                <a:gd name="connsiteY4" fmla="*/ 0 h 521646"/>
                <a:gd name="connsiteX5" fmla="*/ 1938338 w 1943100"/>
                <a:gd name="connsiteY5" fmla="*/ 166687 h 521646"/>
                <a:gd name="connsiteX6" fmla="*/ 1721644 w 1943100"/>
                <a:gd name="connsiteY6" fmla="*/ 173831 h 521646"/>
                <a:gd name="connsiteX7" fmla="*/ 1721644 w 1943100"/>
                <a:gd name="connsiteY7" fmla="*/ 342900 h 521646"/>
                <a:gd name="connsiteX8" fmla="*/ 1943100 w 1943100"/>
                <a:gd name="connsiteY8" fmla="*/ 352425 h 521646"/>
                <a:gd name="connsiteX9" fmla="*/ 1700213 w 1943100"/>
                <a:gd name="connsiteY9" fmla="*/ 521494 h 521646"/>
                <a:gd name="connsiteX10" fmla="*/ 1452563 w 1943100"/>
                <a:gd name="connsiteY10" fmla="*/ 378619 h 521646"/>
                <a:gd name="connsiteX11" fmla="*/ 461963 w 1943100"/>
                <a:gd name="connsiteY11" fmla="*/ 371475 h 521646"/>
                <a:gd name="connsiteX12" fmla="*/ 238125 w 1943100"/>
                <a:gd name="connsiteY12" fmla="*/ 521493 h 521646"/>
                <a:gd name="connsiteX13" fmla="*/ 0 w 1943100"/>
                <a:gd name="connsiteY13" fmla="*/ 350044 h 521646"/>
                <a:gd name="connsiteX14" fmla="*/ 200025 w 1943100"/>
                <a:gd name="connsiteY14" fmla="*/ 347662 h 521646"/>
                <a:gd name="connsiteX15" fmla="*/ 202406 w 1943100"/>
                <a:gd name="connsiteY15" fmla="*/ 171450 h 521646"/>
                <a:gd name="connsiteX16" fmla="*/ 9525 w 1943100"/>
                <a:gd name="connsiteY16" fmla="*/ 166687 h 521646"/>
                <a:gd name="connsiteX0" fmla="*/ 9525 w 1943100"/>
                <a:gd name="connsiteY0" fmla="*/ 166701 h 521660"/>
                <a:gd name="connsiteX1" fmla="*/ 221456 w 1943100"/>
                <a:gd name="connsiteY1" fmla="*/ 2395 h 521660"/>
                <a:gd name="connsiteX2" fmla="*/ 473869 w 1943100"/>
                <a:gd name="connsiteY2" fmla="*/ 152414 h 521660"/>
                <a:gd name="connsiteX3" fmla="*/ 1481138 w 1943100"/>
                <a:gd name="connsiteY3" fmla="*/ 157176 h 521660"/>
                <a:gd name="connsiteX4" fmla="*/ 1704975 w 1943100"/>
                <a:gd name="connsiteY4" fmla="*/ 14 h 521660"/>
                <a:gd name="connsiteX5" fmla="*/ 1938338 w 1943100"/>
                <a:gd name="connsiteY5" fmla="*/ 166701 h 521660"/>
                <a:gd name="connsiteX6" fmla="*/ 1721644 w 1943100"/>
                <a:gd name="connsiteY6" fmla="*/ 173845 h 521660"/>
                <a:gd name="connsiteX7" fmla="*/ 1721644 w 1943100"/>
                <a:gd name="connsiteY7" fmla="*/ 342914 h 521660"/>
                <a:gd name="connsiteX8" fmla="*/ 1943100 w 1943100"/>
                <a:gd name="connsiteY8" fmla="*/ 352439 h 521660"/>
                <a:gd name="connsiteX9" fmla="*/ 1700213 w 1943100"/>
                <a:gd name="connsiteY9" fmla="*/ 521508 h 521660"/>
                <a:gd name="connsiteX10" fmla="*/ 1452563 w 1943100"/>
                <a:gd name="connsiteY10" fmla="*/ 378633 h 521660"/>
                <a:gd name="connsiteX11" fmla="*/ 461963 w 1943100"/>
                <a:gd name="connsiteY11" fmla="*/ 371489 h 521660"/>
                <a:gd name="connsiteX12" fmla="*/ 238125 w 1943100"/>
                <a:gd name="connsiteY12" fmla="*/ 521507 h 521660"/>
                <a:gd name="connsiteX13" fmla="*/ 0 w 1943100"/>
                <a:gd name="connsiteY13" fmla="*/ 350058 h 521660"/>
                <a:gd name="connsiteX14" fmla="*/ 200025 w 1943100"/>
                <a:gd name="connsiteY14" fmla="*/ 347676 h 521660"/>
                <a:gd name="connsiteX15" fmla="*/ 202406 w 1943100"/>
                <a:gd name="connsiteY15" fmla="*/ 171464 h 521660"/>
                <a:gd name="connsiteX16" fmla="*/ 9525 w 1943100"/>
                <a:gd name="connsiteY16" fmla="*/ 166701 h 521660"/>
                <a:gd name="connsiteX0" fmla="*/ 9525 w 1943100"/>
                <a:gd name="connsiteY0" fmla="*/ 166748 h 521707"/>
                <a:gd name="connsiteX1" fmla="*/ 221456 w 1943100"/>
                <a:gd name="connsiteY1" fmla="*/ 2442 h 521707"/>
                <a:gd name="connsiteX2" fmla="*/ 473869 w 1943100"/>
                <a:gd name="connsiteY2" fmla="*/ 152461 h 521707"/>
                <a:gd name="connsiteX3" fmla="*/ 1481138 w 1943100"/>
                <a:gd name="connsiteY3" fmla="*/ 157223 h 521707"/>
                <a:gd name="connsiteX4" fmla="*/ 1704975 w 1943100"/>
                <a:gd name="connsiteY4" fmla="*/ 61 h 521707"/>
                <a:gd name="connsiteX5" fmla="*/ 1938338 w 1943100"/>
                <a:gd name="connsiteY5" fmla="*/ 166748 h 521707"/>
                <a:gd name="connsiteX6" fmla="*/ 1721644 w 1943100"/>
                <a:gd name="connsiteY6" fmla="*/ 173892 h 521707"/>
                <a:gd name="connsiteX7" fmla="*/ 1721644 w 1943100"/>
                <a:gd name="connsiteY7" fmla="*/ 342961 h 521707"/>
                <a:gd name="connsiteX8" fmla="*/ 1943100 w 1943100"/>
                <a:gd name="connsiteY8" fmla="*/ 352486 h 521707"/>
                <a:gd name="connsiteX9" fmla="*/ 1700213 w 1943100"/>
                <a:gd name="connsiteY9" fmla="*/ 521555 h 521707"/>
                <a:gd name="connsiteX10" fmla="*/ 1452563 w 1943100"/>
                <a:gd name="connsiteY10" fmla="*/ 378680 h 521707"/>
                <a:gd name="connsiteX11" fmla="*/ 461963 w 1943100"/>
                <a:gd name="connsiteY11" fmla="*/ 371536 h 521707"/>
                <a:gd name="connsiteX12" fmla="*/ 238125 w 1943100"/>
                <a:gd name="connsiteY12" fmla="*/ 521554 h 521707"/>
                <a:gd name="connsiteX13" fmla="*/ 0 w 1943100"/>
                <a:gd name="connsiteY13" fmla="*/ 350105 h 521707"/>
                <a:gd name="connsiteX14" fmla="*/ 200025 w 1943100"/>
                <a:gd name="connsiteY14" fmla="*/ 347723 h 521707"/>
                <a:gd name="connsiteX15" fmla="*/ 202406 w 1943100"/>
                <a:gd name="connsiteY15" fmla="*/ 171511 h 521707"/>
                <a:gd name="connsiteX16" fmla="*/ 9525 w 1943100"/>
                <a:gd name="connsiteY16" fmla="*/ 166748 h 521707"/>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35931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26905"/>
                <a:gd name="connsiteX1" fmla="*/ 221456 w 1943100"/>
                <a:gd name="connsiteY1" fmla="*/ 67 h 526905"/>
                <a:gd name="connsiteX2" fmla="*/ 473869 w 1943100"/>
                <a:gd name="connsiteY2" fmla="*/ 150086 h 526905"/>
                <a:gd name="connsiteX3" fmla="*/ 1481138 w 1943100"/>
                <a:gd name="connsiteY3" fmla="*/ 154848 h 526905"/>
                <a:gd name="connsiteX4" fmla="*/ 1721644 w 1943100"/>
                <a:gd name="connsiteY4" fmla="*/ 67 h 526905"/>
                <a:gd name="connsiteX5" fmla="*/ 1938338 w 1943100"/>
                <a:gd name="connsiteY5" fmla="*/ 164373 h 526905"/>
                <a:gd name="connsiteX6" fmla="*/ 1721644 w 1943100"/>
                <a:gd name="connsiteY6" fmla="*/ 171517 h 526905"/>
                <a:gd name="connsiteX7" fmla="*/ 1721644 w 1943100"/>
                <a:gd name="connsiteY7" fmla="*/ 340586 h 526905"/>
                <a:gd name="connsiteX8" fmla="*/ 1943100 w 1943100"/>
                <a:gd name="connsiteY8" fmla="*/ 350111 h 526905"/>
                <a:gd name="connsiteX9" fmla="*/ 1700213 w 1943100"/>
                <a:gd name="connsiteY9" fmla="*/ 519180 h 526905"/>
                <a:gd name="connsiteX10" fmla="*/ 1452563 w 1943100"/>
                <a:gd name="connsiteY10" fmla="*/ 376305 h 526905"/>
                <a:gd name="connsiteX11" fmla="*/ 461963 w 1943100"/>
                <a:gd name="connsiteY11" fmla="*/ 369161 h 526905"/>
                <a:gd name="connsiteX12" fmla="*/ 238125 w 1943100"/>
                <a:gd name="connsiteY12" fmla="*/ 519179 h 526905"/>
                <a:gd name="connsiteX13" fmla="*/ 0 w 1943100"/>
                <a:gd name="connsiteY13" fmla="*/ 347730 h 526905"/>
                <a:gd name="connsiteX14" fmla="*/ 200025 w 1943100"/>
                <a:gd name="connsiteY14" fmla="*/ 345348 h 526905"/>
                <a:gd name="connsiteX15" fmla="*/ 202406 w 1943100"/>
                <a:gd name="connsiteY15" fmla="*/ 169136 h 526905"/>
                <a:gd name="connsiteX16" fmla="*/ 9525 w 1943100"/>
                <a:gd name="connsiteY16" fmla="*/ 164373 h 526905"/>
                <a:gd name="connsiteX0" fmla="*/ 9525 w 1943100"/>
                <a:gd name="connsiteY0" fmla="*/ 164373 h 519535"/>
                <a:gd name="connsiteX1" fmla="*/ 221456 w 1943100"/>
                <a:gd name="connsiteY1" fmla="*/ 67 h 519535"/>
                <a:gd name="connsiteX2" fmla="*/ 473869 w 1943100"/>
                <a:gd name="connsiteY2" fmla="*/ 150086 h 519535"/>
                <a:gd name="connsiteX3" fmla="*/ 1481138 w 1943100"/>
                <a:gd name="connsiteY3" fmla="*/ 154848 h 519535"/>
                <a:gd name="connsiteX4" fmla="*/ 1721644 w 1943100"/>
                <a:gd name="connsiteY4" fmla="*/ 67 h 519535"/>
                <a:gd name="connsiteX5" fmla="*/ 1938338 w 1943100"/>
                <a:gd name="connsiteY5" fmla="*/ 164373 h 519535"/>
                <a:gd name="connsiteX6" fmla="*/ 1721644 w 1943100"/>
                <a:gd name="connsiteY6" fmla="*/ 171517 h 519535"/>
                <a:gd name="connsiteX7" fmla="*/ 1721644 w 1943100"/>
                <a:gd name="connsiteY7" fmla="*/ 340586 h 519535"/>
                <a:gd name="connsiteX8" fmla="*/ 1943100 w 1943100"/>
                <a:gd name="connsiteY8" fmla="*/ 350111 h 519535"/>
                <a:gd name="connsiteX9" fmla="*/ 1700213 w 1943100"/>
                <a:gd name="connsiteY9" fmla="*/ 519180 h 519535"/>
                <a:gd name="connsiteX10" fmla="*/ 1452563 w 1943100"/>
                <a:gd name="connsiteY10" fmla="*/ 376305 h 519535"/>
                <a:gd name="connsiteX11" fmla="*/ 461963 w 1943100"/>
                <a:gd name="connsiteY11" fmla="*/ 369161 h 519535"/>
                <a:gd name="connsiteX12" fmla="*/ 238125 w 1943100"/>
                <a:gd name="connsiteY12" fmla="*/ 519179 h 519535"/>
                <a:gd name="connsiteX13" fmla="*/ 0 w 1943100"/>
                <a:gd name="connsiteY13" fmla="*/ 347730 h 519535"/>
                <a:gd name="connsiteX14" fmla="*/ 200025 w 1943100"/>
                <a:gd name="connsiteY14" fmla="*/ 345348 h 519535"/>
                <a:gd name="connsiteX15" fmla="*/ 202406 w 1943100"/>
                <a:gd name="connsiteY15" fmla="*/ 169136 h 519535"/>
                <a:gd name="connsiteX16" fmla="*/ 9525 w 1943100"/>
                <a:gd name="connsiteY16" fmla="*/ 164373 h 519535"/>
                <a:gd name="connsiteX0" fmla="*/ 9525 w 1943100"/>
                <a:gd name="connsiteY0" fmla="*/ 164373 h 519344"/>
                <a:gd name="connsiteX1" fmla="*/ 221456 w 1943100"/>
                <a:gd name="connsiteY1" fmla="*/ 67 h 519344"/>
                <a:gd name="connsiteX2" fmla="*/ 473869 w 1943100"/>
                <a:gd name="connsiteY2" fmla="*/ 150086 h 519344"/>
                <a:gd name="connsiteX3" fmla="*/ 1481138 w 1943100"/>
                <a:gd name="connsiteY3" fmla="*/ 154848 h 519344"/>
                <a:gd name="connsiteX4" fmla="*/ 1721644 w 1943100"/>
                <a:gd name="connsiteY4" fmla="*/ 67 h 519344"/>
                <a:gd name="connsiteX5" fmla="*/ 1938338 w 1943100"/>
                <a:gd name="connsiteY5" fmla="*/ 164373 h 519344"/>
                <a:gd name="connsiteX6" fmla="*/ 1721644 w 1943100"/>
                <a:gd name="connsiteY6" fmla="*/ 171517 h 519344"/>
                <a:gd name="connsiteX7" fmla="*/ 1721644 w 1943100"/>
                <a:gd name="connsiteY7" fmla="*/ 340586 h 519344"/>
                <a:gd name="connsiteX8" fmla="*/ 1943100 w 1943100"/>
                <a:gd name="connsiteY8" fmla="*/ 350111 h 519344"/>
                <a:gd name="connsiteX9" fmla="*/ 1700213 w 1943100"/>
                <a:gd name="connsiteY9" fmla="*/ 519180 h 519344"/>
                <a:gd name="connsiteX10" fmla="*/ 1452563 w 1943100"/>
                <a:gd name="connsiteY10" fmla="*/ 376305 h 519344"/>
                <a:gd name="connsiteX11" fmla="*/ 461963 w 1943100"/>
                <a:gd name="connsiteY11" fmla="*/ 369161 h 519344"/>
                <a:gd name="connsiteX12" fmla="*/ 238125 w 1943100"/>
                <a:gd name="connsiteY12" fmla="*/ 519179 h 519344"/>
                <a:gd name="connsiteX13" fmla="*/ 0 w 1943100"/>
                <a:gd name="connsiteY13" fmla="*/ 347730 h 519344"/>
                <a:gd name="connsiteX14" fmla="*/ 200025 w 1943100"/>
                <a:gd name="connsiteY14" fmla="*/ 345348 h 519344"/>
                <a:gd name="connsiteX15" fmla="*/ 202406 w 1943100"/>
                <a:gd name="connsiteY15" fmla="*/ 169136 h 519344"/>
                <a:gd name="connsiteX16" fmla="*/ 9525 w 1943100"/>
                <a:gd name="connsiteY16" fmla="*/ 164373 h 519344"/>
                <a:gd name="connsiteX0" fmla="*/ 9525 w 1943100"/>
                <a:gd name="connsiteY0" fmla="*/ 164373 h 519535"/>
                <a:gd name="connsiteX1" fmla="*/ 221456 w 1943100"/>
                <a:gd name="connsiteY1" fmla="*/ 67 h 519535"/>
                <a:gd name="connsiteX2" fmla="*/ 473869 w 1943100"/>
                <a:gd name="connsiteY2" fmla="*/ 150086 h 519535"/>
                <a:gd name="connsiteX3" fmla="*/ 1481138 w 1943100"/>
                <a:gd name="connsiteY3" fmla="*/ 154848 h 519535"/>
                <a:gd name="connsiteX4" fmla="*/ 1721644 w 1943100"/>
                <a:gd name="connsiteY4" fmla="*/ 67 h 519535"/>
                <a:gd name="connsiteX5" fmla="*/ 1938338 w 1943100"/>
                <a:gd name="connsiteY5" fmla="*/ 164373 h 519535"/>
                <a:gd name="connsiteX6" fmla="*/ 1721644 w 1943100"/>
                <a:gd name="connsiteY6" fmla="*/ 171517 h 519535"/>
                <a:gd name="connsiteX7" fmla="*/ 1721644 w 1943100"/>
                <a:gd name="connsiteY7" fmla="*/ 340586 h 519535"/>
                <a:gd name="connsiteX8" fmla="*/ 1943100 w 1943100"/>
                <a:gd name="connsiteY8" fmla="*/ 350111 h 519535"/>
                <a:gd name="connsiteX9" fmla="*/ 1700213 w 1943100"/>
                <a:gd name="connsiteY9" fmla="*/ 519180 h 519535"/>
                <a:gd name="connsiteX10" fmla="*/ 1452563 w 1943100"/>
                <a:gd name="connsiteY10" fmla="*/ 376305 h 519535"/>
                <a:gd name="connsiteX11" fmla="*/ 461963 w 1943100"/>
                <a:gd name="connsiteY11" fmla="*/ 369161 h 519535"/>
                <a:gd name="connsiteX12" fmla="*/ 238125 w 1943100"/>
                <a:gd name="connsiteY12" fmla="*/ 519179 h 519535"/>
                <a:gd name="connsiteX13" fmla="*/ 0 w 1943100"/>
                <a:gd name="connsiteY13" fmla="*/ 347730 h 519535"/>
                <a:gd name="connsiteX14" fmla="*/ 200025 w 1943100"/>
                <a:gd name="connsiteY14" fmla="*/ 345348 h 519535"/>
                <a:gd name="connsiteX15" fmla="*/ 202406 w 1943100"/>
                <a:gd name="connsiteY15" fmla="*/ 169136 h 519535"/>
                <a:gd name="connsiteX16" fmla="*/ 9525 w 1943100"/>
                <a:gd name="connsiteY16" fmla="*/ 164373 h 519535"/>
                <a:gd name="connsiteX0" fmla="*/ 9525 w 1943100"/>
                <a:gd name="connsiteY0" fmla="*/ 164373 h 519659"/>
                <a:gd name="connsiteX1" fmla="*/ 221456 w 1943100"/>
                <a:gd name="connsiteY1" fmla="*/ 67 h 519659"/>
                <a:gd name="connsiteX2" fmla="*/ 473869 w 1943100"/>
                <a:gd name="connsiteY2" fmla="*/ 150086 h 519659"/>
                <a:gd name="connsiteX3" fmla="*/ 1481138 w 1943100"/>
                <a:gd name="connsiteY3" fmla="*/ 154848 h 519659"/>
                <a:gd name="connsiteX4" fmla="*/ 1721644 w 1943100"/>
                <a:gd name="connsiteY4" fmla="*/ 67 h 519659"/>
                <a:gd name="connsiteX5" fmla="*/ 1938338 w 1943100"/>
                <a:gd name="connsiteY5" fmla="*/ 164373 h 519659"/>
                <a:gd name="connsiteX6" fmla="*/ 1721644 w 1943100"/>
                <a:gd name="connsiteY6" fmla="*/ 171517 h 519659"/>
                <a:gd name="connsiteX7" fmla="*/ 1721644 w 1943100"/>
                <a:gd name="connsiteY7" fmla="*/ 340586 h 519659"/>
                <a:gd name="connsiteX8" fmla="*/ 1943100 w 1943100"/>
                <a:gd name="connsiteY8" fmla="*/ 350111 h 519659"/>
                <a:gd name="connsiteX9" fmla="*/ 1700213 w 1943100"/>
                <a:gd name="connsiteY9" fmla="*/ 519180 h 519659"/>
                <a:gd name="connsiteX10" fmla="*/ 1452563 w 1943100"/>
                <a:gd name="connsiteY10" fmla="*/ 376305 h 519659"/>
                <a:gd name="connsiteX11" fmla="*/ 461963 w 1943100"/>
                <a:gd name="connsiteY11" fmla="*/ 369161 h 519659"/>
                <a:gd name="connsiteX12" fmla="*/ 238125 w 1943100"/>
                <a:gd name="connsiteY12" fmla="*/ 519179 h 519659"/>
                <a:gd name="connsiteX13" fmla="*/ 0 w 1943100"/>
                <a:gd name="connsiteY13" fmla="*/ 347730 h 519659"/>
                <a:gd name="connsiteX14" fmla="*/ 200025 w 1943100"/>
                <a:gd name="connsiteY14" fmla="*/ 345348 h 519659"/>
                <a:gd name="connsiteX15" fmla="*/ 202406 w 1943100"/>
                <a:gd name="connsiteY15" fmla="*/ 169136 h 519659"/>
                <a:gd name="connsiteX16" fmla="*/ 9525 w 1943100"/>
                <a:gd name="connsiteY16" fmla="*/ 164373 h 5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3100" h="519659">
                  <a:moveTo>
                    <a:pt x="9525" y="164373"/>
                  </a:moveTo>
                  <a:cubicBezTo>
                    <a:pt x="16669" y="136195"/>
                    <a:pt x="119062" y="67"/>
                    <a:pt x="221456" y="67"/>
                  </a:cubicBezTo>
                  <a:cubicBezTo>
                    <a:pt x="323850" y="67"/>
                    <a:pt x="407194" y="54836"/>
                    <a:pt x="473869" y="150086"/>
                  </a:cubicBezTo>
                  <a:lnTo>
                    <a:pt x="1481138" y="154848"/>
                  </a:lnTo>
                  <a:cubicBezTo>
                    <a:pt x="1533922" y="24673"/>
                    <a:pt x="1645444" y="-1520"/>
                    <a:pt x="1721644" y="67"/>
                  </a:cubicBezTo>
                  <a:cubicBezTo>
                    <a:pt x="1797844" y="1654"/>
                    <a:pt x="1923654" y="87776"/>
                    <a:pt x="1938338" y="164373"/>
                  </a:cubicBezTo>
                  <a:lnTo>
                    <a:pt x="1721644" y="171517"/>
                  </a:lnTo>
                  <a:lnTo>
                    <a:pt x="1721644" y="340586"/>
                  </a:lnTo>
                  <a:lnTo>
                    <a:pt x="1943100" y="350111"/>
                  </a:lnTo>
                  <a:cubicBezTo>
                    <a:pt x="1939528" y="379877"/>
                    <a:pt x="1830388" y="512036"/>
                    <a:pt x="1700213" y="519180"/>
                  </a:cubicBezTo>
                  <a:cubicBezTo>
                    <a:pt x="1570038" y="526324"/>
                    <a:pt x="1530350" y="452505"/>
                    <a:pt x="1452563" y="376305"/>
                  </a:cubicBezTo>
                  <a:lnTo>
                    <a:pt x="461963" y="369161"/>
                  </a:lnTo>
                  <a:cubicBezTo>
                    <a:pt x="408782" y="463617"/>
                    <a:pt x="367506" y="522751"/>
                    <a:pt x="238125" y="519179"/>
                  </a:cubicBezTo>
                  <a:cubicBezTo>
                    <a:pt x="108744" y="515607"/>
                    <a:pt x="7938" y="375908"/>
                    <a:pt x="0" y="347730"/>
                  </a:cubicBezTo>
                  <a:lnTo>
                    <a:pt x="200025" y="345348"/>
                  </a:lnTo>
                  <a:cubicBezTo>
                    <a:pt x="200819" y="286611"/>
                    <a:pt x="201612" y="227873"/>
                    <a:pt x="202406" y="169136"/>
                  </a:cubicBezTo>
                  <a:lnTo>
                    <a:pt x="9525" y="164373"/>
                  </a:lnTo>
                  <a:close/>
                </a:path>
              </a:pathLst>
            </a:cu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849593DA-50AA-4B90-B374-7FF79FE644D0}"/>
              </a:ext>
              <a:ext uri="{C183D7F6-B498-43B3-948B-1728B52AA6E4}">
                <adec:decorative xmlns:adec="http://schemas.microsoft.com/office/drawing/2017/decorative" val="1"/>
              </a:ext>
            </a:extLst>
          </p:cNvPr>
          <p:cNvGrpSpPr/>
          <p:nvPr/>
        </p:nvGrpSpPr>
        <p:grpSpPr>
          <a:xfrm>
            <a:off x="2679445" y="1754851"/>
            <a:ext cx="690941" cy="797240"/>
            <a:chOff x="2679445" y="1754851"/>
            <a:chExt cx="690941" cy="797240"/>
          </a:xfrm>
          <a:solidFill>
            <a:schemeClr val="accent5">
              <a:lumMod val="60000"/>
              <a:lumOff val="40000"/>
            </a:schemeClr>
          </a:solidFill>
          <a:effectLst/>
        </p:grpSpPr>
        <p:sp>
          <p:nvSpPr>
            <p:cNvPr id="109" name="Freeform: Shape 108">
              <a:extLst>
                <a:ext uri="{FF2B5EF4-FFF2-40B4-BE49-F238E27FC236}">
                  <a16:creationId xmlns:a16="http://schemas.microsoft.com/office/drawing/2014/main" id="{CF9C2EDB-D93A-4EC3-82C9-C889B1C37C86}"/>
                </a:ext>
                <a:ext uri="{C183D7F6-B498-43B3-948B-1728B52AA6E4}">
                  <adec:decorative xmlns:adec="http://schemas.microsoft.com/office/drawing/2017/decorative" val="1"/>
                </a:ext>
              </a:extLst>
            </p:cNvPr>
            <p:cNvSpPr/>
            <p:nvPr/>
          </p:nvSpPr>
          <p:spPr>
            <a:xfrm>
              <a:off x="2679445" y="1754851"/>
              <a:ext cx="690941" cy="797240"/>
            </a:xfrm>
            <a:custGeom>
              <a:avLst/>
              <a:gdLst>
                <a:gd name="connsiteX0" fmla="*/ 56161 w 690941"/>
                <a:gd name="connsiteY0" fmla="*/ 0 h 797239"/>
                <a:gd name="connsiteX1" fmla="*/ 56161 w 690941"/>
                <a:gd name="connsiteY1" fmla="*/ 96023 h 797239"/>
                <a:gd name="connsiteX2" fmla="*/ 0 w 690941"/>
                <a:gd name="connsiteY2" fmla="*/ 96023 h 797239"/>
                <a:gd name="connsiteX3" fmla="*/ 0 w 690941"/>
                <a:gd name="connsiteY3" fmla="*/ 131456 h 797239"/>
                <a:gd name="connsiteX4" fmla="*/ 56161 w 690941"/>
                <a:gd name="connsiteY4" fmla="*/ 131456 h 797239"/>
                <a:gd name="connsiteX5" fmla="*/ 56161 w 690941"/>
                <a:gd name="connsiteY5" fmla="*/ 192223 h 797239"/>
                <a:gd name="connsiteX6" fmla="*/ 0 w 690941"/>
                <a:gd name="connsiteY6" fmla="*/ 192223 h 797239"/>
                <a:gd name="connsiteX7" fmla="*/ 0 w 690941"/>
                <a:gd name="connsiteY7" fmla="*/ 227656 h 797239"/>
                <a:gd name="connsiteX8" fmla="*/ 56161 w 690941"/>
                <a:gd name="connsiteY8" fmla="*/ 227656 h 797239"/>
                <a:gd name="connsiteX9" fmla="*/ 56161 w 690941"/>
                <a:gd name="connsiteY9" fmla="*/ 288246 h 797239"/>
                <a:gd name="connsiteX10" fmla="*/ 0 w 690941"/>
                <a:gd name="connsiteY10" fmla="*/ 288246 h 797239"/>
                <a:gd name="connsiteX11" fmla="*/ 0 w 690941"/>
                <a:gd name="connsiteY11" fmla="*/ 323679 h 797239"/>
                <a:gd name="connsiteX12" fmla="*/ 56161 w 690941"/>
                <a:gd name="connsiteY12" fmla="*/ 323679 h 797239"/>
                <a:gd name="connsiteX13" fmla="*/ 56161 w 690941"/>
                <a:gd name="connsiteY13" fmla="*/ 384270 h 797239"/>
                <a:gd name="connsiteX14" fmla="*/ 0 w 690941"/>
                <a:gd name="connsiteY14" fmla="*/ 384270 h 797239"/>
                <a:gd name="connsiteX15" fmla="*/ 0 w 690941"/>
                <a:gd name="connsiteY15" fmla="*/ 419702 h 797239"/>
                <a:gd name="connsiteX16" fmla="*/ 56161 w 690941"/>
                <a:gd name="connsiteY16" fmla="*/ 419702 h 797239"/>
                <a:gd name="connsiteX17" fmla="*/ 56161 w 690941"/>
                <a:gd name="connsiteY17" fmla="*/ 480293 h 797239"/>
                <a:gd name="connsiteX18" fmla="*/ 0 w 690941"/>
                <a:gd name="connsiteY18" fmla="*/ 480293 h 797239"/>
                <a:gd name="connsiteX19" fmla="*/ 0 w 690941"/>
                <a:gd name="connsiteY19" fmla="*/ 515726 h 797239"/>
                <a:gd name="connsiteX20" fmla="*/ 56161 w 690941"/>
                <a:gd name="connsiteY20" fmla="*/ 515726 h 797239"/>
                <a:gd name="connsiteX21" fmla="*/ 56161 w 690941"/>
                <a:gd name="connsiteY21" fmla="*/ 576316 h 797239"/>
                <a:gd name="connsiteX22" fmla="*/ 0 w 690941"/>
                <a:gd name="connsiteY22" fmla="*/ 576316 h 797239"/>
                <a:gd name="connsiteX23" fmla="*/ 0 w 690941"/>
                <a:gd name="connsiteY23" fmla="*/ 611749 h 797239"/>
                <a:gd name="connsiteX24" fmla="*/ 56161 w 690941"/>
                <a:gd name="connsiteY24" fmla="*/ 611749 h 797239"/>
                <a:gd name="connsiteX25" fmla="*/ 56161 w 690941"/>
                <a:gd name="connsiteY25" fmla="*/ 672516 h 797239"/>
                <a:gd name="connsiteX26" fmla="*/ 0 w 690941"/>
                <a:gd name="connsiteY26" fmla="*/ 672516 h 797239"/>
                <a:gd name="connsiteX27" fmla="*/ 0 w 690941"/>
                <a:gd name="connsiteY27" fmla="*/ 707949 h 797239"/>
                <a:gd name="connsiteX28" fmla="*/ 56161 w 690941"/>
                <a:gd name="connsiteY28" fmla="*/ 707949 h 797239"/>
                <a:gd name="connsiteX29" fmla="*/ 56161 w 690941"/>
                <a:gd name="connsiteY29" fmla="*/ 803972 h 797239"/>
                <a:gd name="connsiteX30" fmla="*/ 705823 w 690941"/>
                <a:gd name="connsiteY30" fmla="*/ 803972 h 797239"/>
                <a:gd name="connsiteX31" fmla="*/ 705823 w 690941"/>
                <a:gd name="connsiteY31" fmla="*/ 0 h 797239"/>
                <a:gd name="connsiteX32" fmla="*/ 670390 w 690941"/>
                <a:gd name="connsiteY32" fmla="*/ 768539 h 797239"/>
                <a:gd name="connsiteX33" fmla="*/ 91594 w 690941"/>
                <a:gd name="connsiteY33" fmla="*/ 768539 h 797239"/>
                <a:gd name="connsiteX34" fmla="*/ 91594 w 690941"/>
                <a:gd name="connsiteY34" fmla="*/ 707949 h 797239"/>
                <a:gd name="connsiteX35" fmla="*/ 147755 w 690941"/>
                <a:gd name="connsiteY35" fmla="*/ 707949 h 797239"/>
                <a:gd name="connsiteX36" fmla="*/ 147755 w 690941"/>
                <a:gd name="connsiteY36" fmla="*/ 672516 h 797239"/>
                <a:gd name="connsiteX37" fmla="*/ 91594 w 690941"/>
                <a:gd name="connsiteY37" fmla="*/ 672516 h 797239"/>
                <a:gd name="connsiteX38" fmla="*/ 91594 w 690941"/>
                <a:gd name="connsiteY38" fmla="*/ 611749 h 797239"/>
                <a:gd name="connsiteX39" fmla="*/ 147755 w 690941"/>
                <a:gd name="connsiteY39" fmla="*/ 611749 h 797239"/>
                <a:gd name="connsiteX40" fmla="*/ 147755 w 690941"/>
                <a:gd name="connsiteY40" fmla="*/ 576316 h 797239"/>
                <a:gd name="connsiteX41" fmla="*/ 91594 w 690941"/>
                <a:gd name="connsiteY41" fmla="*/ 576316 h 797239"/>
                <a:gd name="connsiteX42" fmla="*/ 91594 w 690941"/>
                <a:gd name="connsiteY42" fmla="*/ 515726 h 797239"/>
                <a:gd name="connsiteX43" fmla="*/ 147755 w 690941"/>
                <a:gd name="connsiteY43" fmla="*/ 515726 h 797239"/>
                <a:gd name="connsiteX44" fmla="*/ 147755 w 690941"/>
                <a:gd name="connsiteY44" fmla="*/ 480293 h 797239"/>
                <a:gd name="connsiteX45" fmla="*/ 91594 w 690941"/>
                <a:gd name="connsiteY45" fmla="*/ 480293 h 797239"/>
                <a:gd name="connsiteX46" fmla="*/ 91594 w 690941"/>
                <a:gd name="connsiteY46" fmla="*/ 419702 h 797239"/>
                <a:gd name="connsiteX47" fmla="*/ 147755 w 690941"/>
                <a:gd name="connsiteY47" fmla="*/ 419702 h 797239"/>
                <a:gd name="connsiteX48" fmla="*/ 147755 w 690941"/>
                <a:gd name="connsiteY48" fmla="*/ 384270 h 797239"/>
                <a:gd name="connsiteX49" fmla="*/ 91594 w 690941"/>
                <a:gd name="connsiteY49" fmla="*/ 384270 h 797239"/>
                <a:gd name="connsiteX50" fmla="*/ 91594 w 690941"/>
                <a:gd name="connsiteY50" fmla="*/ 323679 h 797239"/>
                <a:gd name="connsiteX51" fmla="*/ 147755 w 690941"/>
                <a:gd name="connsiteY51" fmla="*/ 323679 h 797239"/>
                <a:gd name="connsiteX52" fmla="*/ 147755 w 690941"/>
                <a:gd name="connsiteY52" fmla="*/ 288246 h 797239"/>
                <a:gd name="connsiteX53" fmla="*/ 91594 w 690941"/>
                <a:gd name="connsiteY53" fmla="*/ 288246 h 797239"/>
                <a:gd name="connsiteX54" fmla="*/ 91594 w 690941"/>
                <a:gd name="connsiteY54" fmla="*/ 227656 h 797239"/>
                <a:gd name="connsiteX55" fmla="*/ 147755 w 690941"/>
                <a:gd name="connsiteY55" fmla="*/ 227656 h 797239"/>
                <a:gd name="connsiteX56" fmla="*/ 147755 w 690941"/>
                <a:gd name="connsiteY56" fmla="*/ 192223 h 797239"/>
                <a:gd name="connsiteX57" fmla="*/ 91594 w 690941"/>
                <a:gd name="connsiteY57" fmla="*/ 192223 h 797239"/>
                <a:gd name="connsiteX58" fmla="*/ 91594 w 690941"/>
                <a:gd name="connsiteY58" fmla="*/ 131456 h 797239"/>
                <a:gd name="connsiteX59" fmla="*/ 147755 w 690941"/>
                <a:gd name="connsiteY59" fmla="*/ 131456 h 797239"/>
                <a:gd name="connsiteX60" fmla="*/ 147755 w 690941"/>
                <a:gd name="connsiteY60" fmla="*/ 96023 h 797239"/>
                <a:gd name="connsiteX61" fmla="*/ 91594 w 690941"/>
                <a:gd name="connsiteY61" fmla="*/ 96023 h 797239"/>
                <a:gd name="connsiteX62" fmla="*/ 91594 w 690941"/>
                <a:gd name="connsiteY62" fmla="*/ 35433 h 797239"/>
                <a:gd name="connsiteX63" fmla="*/ 670390 w 690941"/>
                <a:gd name="connsiteY63" fmla="*/ 35433 h 79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90941" h="797239">
                  <a:moveTo>
                    <a:pt x="56161" y="0"/>
                  </a:moveTo>
                  <a:lnTo>
                    <a:pt x="56161" y="96023"/>
                  </a:lnTo>
                  <a:lnTo>
                    <a:pt x="0" y="96023"/>
                  </a:lnTo>
                  <a:lnTo>
                    <a:pt x="0" y="131456"/>
                  </a:lnTo>
                  <a:lnTo>
                    <a:pt x="56161" y="131456"/>
                  </a:lnTo>
                  <a:lnTo>
                    <a:pt x="56161" y="192223"/>
                  </a:lnTo>
                  <a:lnTo>
                    <a:pt x="0" y="192223"/>
                  </a:lnTo>
                  <a:lnTo>
                    <a:pt x="0" y="227656"/>
                  </a:lnTo>
                  <a:lnTo>
                    <a:pt x="56161" y="227656"/>
                  </a:lnTo>
                  <a:lnTo>
                    <a:pt x="56161" y="288246"/>
                  </a:lnTo>
                  <a:lnTo>
                    <a:pt x="0" y="288246"/>
                  </a:lnTo>
                  <a:lnTo>
                    <a:pt x="0" y="323679"/>
                  </a:lnTo>
                  <a:lnTo>
                    <a:pt x="56161" y="323679"/>
                  </a:lnTo>
                  <a:lnTo>
                    <a:pt x="56161" y="384270"/>
                  </a:lnTo>
                  <a:lnTo>
                    <a:pt x="0" y="384270"/>
                  </a:lnTo>
                  <a:lnTo>
                    <a:pt x="0" y="419702"/>
                  </a:lnTo>
                  <a:lnTo>
                    <a:pt x="56161" y="419702"/>
                  </a:lnTo>
                  <a:lnTo>
                    <a:pt x="56161" y="480293"/>
                  </a:lnTo>
                  <a:lnTo>
                    <a:pt x="0" y="480293"/>
                  </a:lnTo>
                  <a:lnTo>
                    <a:pt x="0" y="515726"/>
                  </a:lnTo>
                  <a:lnTo>
                    <a:pt x="56161" y="515726"/>
                  </a:lnTo>
                  <a:lnTo>
                    <a:pt x="56161" y="576316"/>
                  </a:lnTo>
                  <a:lnTo>
                    <a:pt x="0" y="576316"/>
                  </a:lnTo>
                  <a:lnTo>
                    <a:pt x="0" y="611749"/>
                  </a:lnTo>
                  <a:lnTo>
                    <a:pt x="56161" y="611749"/>
                  </a:lnTo>
                  <a:lnTo>
                    <a:pt x="56161" y="672516"/>
                  </a:lnTo>
                  <a:lnTo>
                    <a:pt x="0" y="672516"/>
                  </a:lnTo>
                  <a:lnTo>
                    <a:pt x="0" y="707949"/>
                  </a:lnTo>
                  <a:lnTo>
                    <a:pt x="56161" y="707949"/>
                  </a:lnTo>
                  <a:lnTo>
                    <a:pt x="56161" y="803972"/>
                  </a:lnTo>
                  <a:lnTo>
                    <a:pt x="705823" y="803972"/>
                  </a:lnTo>
                  <a:lnTo>
                    <a:pt x="705823" y="0"/>
                  </a:lnTo>
                  <a:close/>
                  <a:moveTo>
                    <a:pt x="670390" y="768539"/>
                  </a:moveTo>
                  <a:lnTo>
                    <a:pt x="91594" y="768539"/>
                  </a:lnTo>
                  <a:lnTo>
                    <a:pt x="91594" y="707949"/>
                  </a:lnTo>
                  <a:lnTo>
                    <a:pt x="147755" y="707949"/>
                  </a:lnTo>
                  <a:lnTo>
                    <a:pt x="147755" y="672516"/>
                  </a:lnTo>
                  <a:lnTo>
                    <a:pt x="91594" y="672516"/>
                  </a:lnTo>
                  <a:lnTo>
                    <a:pt x="91594" y="611749"/>
                  </a:lnTo>
                  <a:lnTo>
                    <a:pt x="147755" y="611749"/>
                  </a:lnTo>
                  <a:lnTo>
                    <a:pt x="147755" y="576316"/>
                  </a:lnTo>
                  <a:lnTo>
                    <a:pt x="91594" y="576316"/>
                  </a:lnTo>
                  <a:lnTo>
                    <a:pt x="91594" y="515726"/>
                  </a:lnTo>
                  <a:lnTo>
                    <a:pt x="147755" y="515726"/>
                  </a:lnTo>
                  <a:lnTo>
                    <a:pt x="147755" y="480293"/>
                  </a:lnTo>
                  <a:lnTo>
                    <a:pt x="91594" y="480293"/>
                  </a:lnTo>
                  <a:lnTo>
                    <a:pt x="91594" y="419702"/>
                  </a:lnTo>
                  <a:lnTo>
                    <a:pt x="147755" y="419702"/>
                  </a:lnTo>
                  <a:lnTo>
                    <a:pt x="147755" y="384270"/>
                  </a:lnTo>
                  <a:lnTo>
                    <a:pt x="91594" y="384270"/>
                  </a:lnTo>
                  <a:lnTo>
                    <a:pt x="91594" y="323679"/>
                  </a:lnTo>
                  <a:lnTo>
                    <a:pt x="147755" y="323679"/>
                  </a:lnTo>
                  <a:lnTo>
                    <a:pt x="147755" y="288246"/>
                  </a:lnTo>
                  <a:lnTo>
                    <a:pt x="91594" y="288246"/>
                  </a:lnTo>
                  <a:lnTo>
                    <a:pt x="91594" y="227656"/>
                  </a:lnTo>
                  <a:lnTo>
                    <a:pt x="147755" y="227656"/>
                  </a:lnTo>
                  <a:lnTo>
                    <a:pt x="147755" y="192223"/>
                  </a:lnTo>
                  <a:lnTo>
                    <a:pt x="91594" y="192223"/>
                  </a:lnTo>
                  <a:lnTo>
                    <a:pt x="91594" y="131456"/>
                  </a:lnTo>
                  <a:lnTo>
                    <a:pt x="147755" y="131456"/>
                  </a:lnTo>
                  <a:lnTo>
                    <a:pt x="147755" y="96023"/>
                  </a:lnTo>
                  <a:lnTo>
                    <a:pt x="91594" y="96023"/>
                  </a:lnTo>
                  <a:lnTo>
                    <a:pt x="91594" y="35433"/>
                  </a:lnTo>
                  <a:lnTo>
                    <a:pt x="670390" y="35433"/>
                  </a:lnTo>
                  <a:close/>
                </a:path>
              </a:pathLst>
            </a:custGeom>
            <a:grpFill/>
            <a:ln w="17526" cap="flat">
              <a:noFill/>
              <a:prstDash val="solid"/>
              <a:miter/>
            </a:ln>
          </p:spPr>
          <p:txBody>
            <a:bodyPr rtlCol="0" anchor="ctr"/>
            <a:lstStyle/>
            <a:p>
              <a:endParaRPr lang="en-IN" dirty="0"/>
            </a:p>
          </p:txBody>
        </p:sp>
        <p:sp>
          <p:nvSpPr>
            <p:cNvPr id="110" name="Freeform: Shape 109">
              <a:extLst>
                <a:ext uri="{FF2B5EF4-FFF2-40B4-BE49-F238E27FC236}">
                  <a16:creationId xmlns:a16="http://schemas.microsoft.com/office/drawing/2014/main" id="{D1DD856E-169C-4757-A804-EA2E45C8D107}"/>
                </a:ext>
                <a:ext uri="{C183D7F6-B498-43B3-948B-1728B52AA6E4}">
                  <adec:decorative xmlns:adec="http://schemas.microsoft.com/office/drawing/2017/decorative" val="1"/>
                </a:ext>
              </a:extLst>
            </p:cNvPr>
            <p:cNvSpPr/>
            <p:nvPr/>
          </p:nvSpPr>
          <p:spPr>
            <a:xfrm>
              <a:off x="2898420" y="1967271"/>
              <a:ext cx="354329" cy="35433"/>
            </a:xfrm>
            <a:custGeom>
              <a:avLst/>
              <a:gdLst>
                <a:gd name="connsiteX0" fmla="*/ 0 w 354328"/>
                <a:gd name="connsiteY0" fmla="*/ 0 h 35432"/>
                <a:gd name="connsiteX1" fmla="*/ 357872 w 354328"/>
                <a:gd name="connsiteY1" fmla="*/ 0 h 35432"/>
                <a:gd name="connsiteX2" fmla="*/ 357872 w 354328"/>
                <a:gd name="connsiteY2" fmla="*/ 35433 h 35432"/>
                <a:gd name="connsiteX3" fmla="*/ 0 w 354328"/>
                <a:gd name="connsiteY3" fmla="*/ 35433 h 35432"/>
              </a:gdLst>
              <a:ahLst/>
              <a:cxnLst>
                <a:cxn ang="0">
                  <a:pos x="connsiteX0" y="connsiteY0"/>
                </a:cxn>
                <a:cxn ang="0">
                  <a:pos x="connsiteX1" y="connsiteY1"/>
                </a:cxn>
                <a:cxn ang="0">
                  <a:pos x="connsiteX2" y="connsiteY2"/>
                </a:cxn>
                <a:cxn ang="0">
                  <a:pos x="connsiteX3" y="connsiteY3"/>
                </a:cxn>
              </a:cxnLst>
              <a:rect l="l" t="t" r="r" b="b"/>
              <a:pathLst>
                <a:path w="354328" h="35432">
                  <a:moveTo>
                    <a:pt x="0" y="0"/>
                  </a:moveTo>
                  <a:lnTo>
                    <a:pt x="357872" y="0"/>
                  </a:lnTo>
                  <a:lnTo>
                    <a:pt x="357872" y="35433"/>
                  </a:lnTo>
                  <a:lnTo>
                    <a:pt x="0" y="35433"/>
                  </a:lnTo>
                  <a:close/>
                </a:path>
              </a:pathLst>
            </a:custGeom>
            <a:grpFill/>
            <a:ln w="17526" cap="flat">
              <a:noFill/>
              <a:prstDash val="solid"/>
              <a:miter/>
            </a:ln>
          </p:spPr>
          <p:txBody>
            <a:bodyPr rtlCol="0" anchor="ctr"/>
            <a:lstStyle/>
            <a:p>
              <a:endParaRPr lang="en-IN" dirty="0"/>
            </a:p>
          </p:txBody>
        </p:sp>
        <p:sp>
          <p:nvSpPr>
            <p:cNvPr id="111" name="Freeform: Shape 110">
              <a:extLst>
                <a:ext uri="{FF2B5EF4-FFF2-40B4-BE49-F238E27FC236}">
                  <a16:creationId xmlns:a16="http://schemas.microsoft.com/office/drawing/2014/main" id="{C8C5B728-9A50-40AB-A75A-FBB2024C7862}"/>
                </a:ext>
                <a:ext uri="{C183D7F6-B498-43B3-948B-1728B52AA6E4}">
                  <adec:decorative xmlns:adec="http://schemas.microsoft.com/office/drawing/2017/decorative" val="1"/>
                </a:ext>
              </a:extLst>
            </p:cNvPr>
            <p:cNvSpPr/>
            <p:nvPr/>
          </p:nvSpPr>
          <p:spPr>
            <a:xfrm>
              <a:off x="2898420" y="2199888"/>
              <a:ext cx="177164" cy="35433"/>
            </a:xfrm>
            <a:custGeom>
              <a:avLst/>
              <a:gdLst>
                <a:gd name="connsiteX0" fmla="*/ 0 w 177164"/>
                <a:gd name="connsiteY0" fmla="*/ 0 h 35432"/>
                <a:gd name="connsiteX1" fmla="*/ 178936 w 177164"/>
                <a:gd name="connsiteY1" fmla="*/ 0 h 35432"/>
                <a:gd name="connsiteX2" fmla="*/ 178936 w 177164"/>
                <a:gd name="connsiteY2" fmla="*/ 35433 h 35432"/>
                <a:gd name="connsiteX3" fmla="*/ 0 w 177164"/>
                <a:gd name="connsiteY3" fmla="*/ 35433 h 35432"/>
              </a:gdLst>
              <a:ahLst/>
              <a:cxnLst>
                <a:cxn ang="0">
                  <a:pos x="connsiteX0" y="connsiteY0"/>
                </a:cxn>
                <a:cxn ang="0">
                  <a:pos x="connsiteX1" y="connsiteY1"/>
                </a:cxn>
                <a:cxn ang="0">
                  <a:pos x="connsiteX2" y="connsiteY2"/>
                </a:cxn>
                <a:cxn ang="0">
                  <a:pos x="connsiteX3" y="connsiteY3"/>
                </a:cxn>
              </a:cxnLst>
              <a:rect l="l" t="t" r="r" b="b"/>
              <a:pathLst>
                <a:path w="177164" h="35432">
                  <a:moveTo>
                    <a:pt x="0" y="0"/>
                  </a:moveTo>
                  <a:lnTo>
                    <a:pt x="178936" y="0"/>
                  </a:lnTo>
                  <a:lnTo>
                    <a:pt x="178936" y="35433"/>
                  </a:lnTo>
                  <a:lnTo>
                    <a:pt x="0" y="35433"/>
                  </a:lnTo>
                  <a:close/>
                </a:path>
              </a:pathLst>
            </a:custGeom>
            <a:grpFill/>
            <a:ln w="17526" cap="flat">
              <a:noFill/>
              <a:prstDash val="solid"/>
              <a:miter/>
            </a:ln>
          </p:spPr>
          <p:txBody>
            <a:bodyPr rtlCol="0" anchor="ctr"/>
            <a:lstStyle/>
            <a:p>
              <a:endParaRPr lang="en-IN" dirty="0"/>
            </a:p>
          </p:txBody>
        </p:sp>
        <p:sp>
          <p:nvSpPr>
            <p:cNvPr id="112" name="Freeform: Shape 111">
              <a:extLst>
                <a:ext uri="{FF2B5EF4-FFF2-40B4-BE49-F238E27FC236}">
                  <a16:creationId xmlns:a16="http://schemas.microsoft.com/office/drawing/2014/main" id="{59BBA6E0-C7A0-4972-ACEF-45413FADBC8F}"/>
                </a:ext>
                <a:ext uri="{C183D7F6-B498-43B3-948B-1728B52AA6E4}">
                  <adec:decorative xmlns:adec="http://schemas.microsoft.com/office/drawing/2017/decorative" val="1"/>
                </a:ext>
              </a:extLst>
            </p:cNvPr>
            <p:cNvSpPr/>
            <p:nvPr/>
          </p:nvSpPr>
          <p:spPr>
            <a:xfrm>
              <a:off x="2898420" y="1850874"/>
              <a:ext cx="354329" cy="35433"/>
            </a:xfrm>
            <a:custGeom>
              <a:avLst/>
              <a:gdLst>
                <a:gd name="connsiteX0" fmla="*/ 0 w 354328"/>
                <a:gd name="connsiteY0" fmla="*/ 0 h 35432"/>
                <a:gd name="connsiteX1" fmla="*/ 357872 w 354328"/>
                <a:gd name="connsiteY1" fmla="*/ 0 h 35432"/>
                <a:gd name="connsiteX2" fmla="*/ 357872 w 354328"/>
                <a:gd name="connsiteY2" fmla="*/ 35433 h 35432"/>
                <a:gd name="connsiteX3" fmla="*/ 0 w 354328"/>
                <a:gd name="connsiteY3" fmla="*/ 35433 h 35432"/>
              </a:gdLst>
              <a:ahLst/>
              <a:cxnLst>
                <a:cxn ang="0">
                  <a:pos x="connsiteX0" y="connsiteY0"/>
                </a:cxn>
                <a:cxn ang="0">
                  <a:pos x="connsiteX1" y="connsiteY1"/>
                </a:cxn>
                <a:cxn ang="0">
                  <a:pos x="connsiteX2" y="connsiteY2"/>
                </a:cxn>
                <a:cxn ang="0">
                  <a:pos x="connsiteX3" y="connsiteY3"/>
                </a:cxn>
              </a:cxnLst>
              <a:rect l="l" t="t" r="r" b="b"/>
              <a:pathLst>
                <a:path w="354328" h="35432">
                  <a:moveTo>
                    <a:pt x="0" y="0"/>
                  </a:moveTo>
                  <a:lnTo>
                    <a:pt x="357872" y="0"/>
                  </a:lnTo>
                  <a:lnTo>
                    <a:pt x="357872" y="35433"/>
                  </a:lnTo>
                  <a:lnTo>
                    <a:pt x="0" y="35433"/>
                  </a:lnTo>
                  <a:close/>
                </a:path>
              </a:pathLst>
            </a:custGeom>
            <a:grpFill/>
            <a:ln w="17526" cap="flat">
              <a:noFill/>
              <a:prstDash val="solid"/>
              <a:miter/>
            </a:ln>
          </p:spPr>
          <p:txBody>
            <a:bodyPr rtlCol="0" anchor="ctr"/>
            <a:lstStyle/>
            <a:p>
              <a:endParaRPr lang="en-IN" dirty="0"/>
            </a:p>
          </p:txBody>
        </p:sp>
        <p:sp>
          <p:nvSpPr>
            <p:cNvPr id="113" name="Freeform: Shape 112">
              <a:extLst>
                <a:ext uri="{FF2B5EF4-FFF2-40B4-BE49-F238E27FC236}">
                  <a16:creationId xmlns:a16="http://schemas.microsoft.com/office/drawing/2014/main" id="{A4207DE7-6ACD-46A9-9456-1CE101974E4C}"/>
                </a:ext>
                <a:ext uri="{C183D7F6-B498-43B3-948B-1728B52AA6E4}">
                  <adec:decorative xmlns:adec="http://schemas.microsoft.com/office/drawing/2017/decorative" val="1"/>
                </a:ext>
              </a:extLst>
            </p:cNvPr>
            <p:cNvSpPr/>
            <p:nvPr/>
          </p:nvSpPr>
          <p:spPr>
            <a:xfrm>
              <a:off x="2898420" y="2083668"/>
              <a:ext cx="354329" cy="35433"/>
            </a:xfrm>
            <a:custGeom>
              <a:avLst/>
              <a:gdLst>
                <a:gd name="connsiteX0" fmla="*/ 0 w 354328"/>
                <a:gd name="connsiteY0" fmla="*/ 0 h 35432"/>
                <a:gd name="connsiteX1" fmla="*/ 357872 w 354328"/>
                <a:gd name="connsiteY1" fmla="*/ 0 h 35432"/>
                <a:gd name="connsiteX2" fmla="*/ 357872 w 354328"/>
                <a:gd name="connsiteY2" fmla="*/ 35433 h 35432"/>
                <a:gd name="connsiteX3" fmla="*/ 0 w 354328"/>
                <a:gd name="connsiteY3" fmla="*/ 35433 h 35432"/>
              </a:gdLst>
              <a:ahLst/>
              <a:cxnLst>
                <a:cxn ang="0">
                  <a:pos x="connsiteX0" y="connsiteY0"/>
                </a:cxn>
                <a:cxn ang="0">
                  <a:pos x="connsiteX1" y="connsiteY1"/>
                </a:cxn>
                <a:cxn ang="0">
                  <a:pos x="connsiteX2" y="connsiteY2"/>
                </a:cxn>
                <a:cxn ang="0">
                  <a:pos x="connsiteX3" y="connsiteY3"/>
                </a:cxn>
              </a:cxnLst>
              <a:rect l="l" t="t" r="r" b="b"/>
              <a:pathLst>
                <a:path w="354328" h="35432">
                  <a:moveTo>
                    <a:pt x="0" y="0"/>
                  </a:moveTo>
                  <a:lnTo>
                    <a:pt x="357872" y="0"/>
                  </a:lnTo>
                  <a:lnTo>
                    <a:pt x="357872" y="35433"/>
                  </a:lnTo>
                  <a:lnTo>
                    <a:pt x="0" y="35433"/>
                  </a:lnTo>
                  <a:close/>
                </a:path>
              </a:pathLst>
            </a:custGeom>
            <a:grpFill/>
            <a:ln w="17526" cap="flat">
              <a:noFill/>
              <a:prstDash val="solid"/>
              <a:miter/>
            </a:ln>
          </p:spPr>
          <p:txBody>
            <a:bodyPr rtlCol="0" anchor="ctr"/>
            <a:lstStyle/>
            <a:p>
              <a:endParaRPr lang="en-IN" dirty="0"/>
            </a:p>
          </p:txBody>
        </p:sp>
      </p:grpSp>
      <p:sp>
        <p:nvSpPr>
          <p:cNvPr id="9" name="Can 8">
            <a:extLst>
              <a:ext uri="{FF2B5EF4-FFF2-40B4-BE49-F238E27FC236}">
                <a16:creationId xmlns:a16="http://schemas.microsoft.com/office/drawing/2014/main" id="{FC5EAD72-8C0A-CE4D-B9FC-EA274C353C8A}"/>
              </a:ext>
              <a:ext uri="{C183D7F6-B498-43B3-948B-1728B52AA6E4}">
                <adec:decorative xmlns:adec="http://schemas.microsoft.com/office/drawing/2017/decorative" val="1"/>
              </a:ext>
            </a:extLst>
          </p:cNvPr>
          <p:cNvSpPr/>
          <p:nvPr/>
        </p:nvSpPr>
        <p:spPr>
          <a:xfrm>
            <a:off x="6551110" y="5538835"/>
            <a:ext cx="2060526" cy="1077775"/>
          </a:xfrm>
          <a:prstGeom prst="rect">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Objective metric: Area under the curve</a:t>
            </a:r>
            <a:endParaRPr lang="en-US" sz="3200" dirty="0">
              <a:solidFill>
                <a:schemeClr val="tx1"/>
              </a:solidFill>
            </a:endParaRPr>
          </a:p>
        </p:txBody>
      </p:sp>
      <p:sp>
        <p:nvSpPr>
          <p:cNvPr id="55" name="Oval 54">
            <a:extLst>
              <a:ext uri="{FF2B5EF4-FFF2-40B4-BE49-F238E27FC236}">
                <a16:creationId xmlns:a16="http://schemas.microsoft.com/office/drawing/2014/main" id="{5FE94A4F-17D1-4278-8364-A726489D4BDE}"/>
              </a:ext>
              <a:ext uri="{C183D7F6-B498-43B3-948B-1728B52AA6E4}">
                <adec:decorative xmlns:adec="http://schemas.microsoft.com/office/drawing/2017/decorative" val="1"/>
              </a:ext>
            </a:extLst>
          </p:cNvPr>
          <p:cNvSpPr/>
          <p:nvPr/>
        </p:nvSpPr>
        <p:spPr>
          <a:xfrm>
            <a:off x="10175586" y="1829045"/>
            <a:ext cx="1056409" cy="1056409"/>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6" name="TextBox 55">
            <a:extLst>
              <a:ext uri="{FF2B5EF4-FFF2-40B4-BE49-F238E27FC236}">
                <a16:creationId xmlns:a16="http://schemas.microsoft.com/office/drawing/2014/main" id="{E450C997-476C-441E-9D30-BE6C00BE8D4E}"/>
              </a:ext>
            </a:extLst>
          </p:cNvPr>
          <p:cNvSpPr txBox="1"/>
          <p:nvPr/>
        </p:nvSpPr>
        <p:spPr>
          <a:xfrm>
            <a:off x="9857031" y="2896773"/>
            <a:ext cx="1693518" cy="400110"/>
          </a:xfrm>
          <a:prstGeom prst="rect">
            <a:avLst/>
          </a:prstGeom>
          <a:noFill/>
        </p:spPr>
        <p:txBody>
          <a:bodyPr wrap="square" rtlCol="0">
            <a:spAutoFit/>
          </a:bodyPr>
          <a:lstStyle>
            <a:defPPr>
              <a:defRPr lang="en-US"/>
            </a:defPPr>
            <a:lvl1pPr algn="ctr">
              <a:defRPr sz="14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solidFill>
                  <a:schemeClr val="tx1">
                    <a:lumMod val="65000"/>
                    <a:lumOff val="35000"/>
                  </a:schemeClr>
                </a:solidFill>
              </a:rPr>
              <a:t>Training job</a:t>
            </a:r>
          </a:p>
        </p:txBody>
      </p:sp>
      <p:grpSp>
        <p:nvGrpSpPr>
          <p:cNvPr id="57" name="Group 56">
            <a:extLst>
              <a:ext uri="{FF2B5EF4-FFF2-40B4-BE49-F238E27FC236}">
                <a16:creationId xmlns:a16="http://schemas.microsoft.com/office/drawing/2014/main" id="{83E37245-A4E1-4D00-A48D-A407D619A66B}"/>
              </a:ext>
              <a:ext uri="{C183D7F6-B498-43B3-948B-1728B52AA6E4}">
                <adec:decorative xmlns:adec="http://schemas.microsoft.com/office/drawing/2017/decorative" val="1"/>
              </a:ext>
            </a:extLst>
          </p:cNvPr>
          <p:cNvGrpSpPr/>
          <p:nvPr/>
        </p:nvGrpSpPr>
        <p:grpSpPr>
          <a:xfrm>
            <a:off x="10390618" y="2036110"/>
            <a:ext cx="626344" cy="506405"/>
            <a:chOff x="8901484" y="2007082"/>
            <a:chExt cx="626344" cy="506405"/>
          </a:xfrm>
          <a:solidFill>
            <a:schemeClr val="bg1"/>
          </a:solidFill>
        </p:grpSpPr>
        <p:sp>
          <p:nvSpPr>
            <p:cNvPr id="59" name="Freeform: Shape 42">
              <a:extLst>
                <a:ext uri="{FF2B5EF4-FFF2-40B4-BE49-F238E27FC236}">
                  <a16:creationId xmlns:a16="http://schemas.microsoft.com/office/drawing/2014/main" id="{E6059B56-8146-4317-9723-833779A9D3AA}"/>
                </a:ext>
                <a:ext uri="{C183D7F6-B498-43B3-948B-1728B52AA6E4}">
                  <adec:decorative xmlns:adec="http://schemas.microsoft.com/office/drawing/2017/decorative" val="1"/>
                </a:ext>
              </a:extLst>
            </p:cNvPr>
            <p:cNvSpPr/>
            <p:nvPr/>
          </p:nvSpPr>
          <p:spPr>
            <a:xfrm>
              <a:off x="8968516" y="2420640"/>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60" name="Freeform: Shape 43">
              <a:extLst>
                <a:ext uri="{FF2B5EF4-FFF2-40B4-BE49-F238E27FC236}">
                  <a16:creationId xmlns:a16="http://schemas.microsoft.com/office/drawing/2014/main" id="{81885D1A-FB31-44EB-8C18-868A3CBAC7C0}"/>
                </a:ext>
                <a:ext uri="{C183D7F6-B498-43B3-948B-1728B52AA6E4}">
                  <adec:decorative xmlns:adec="http://schemas.microsoft.com/office/drawing/2017/decorative" val="1"/>
                </a:ext>
              </a:extLst>
            </p:cNvPr>
            <p:cNvSpPr/>
            <p:nvPr/>
          </p:nvSpPr>
          <p:spPr>
            <a:xfrm>
              <a:off x="8968516" y="2341481"/>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61" name="Freeform: Shape 44">
              <a:extLst>
                <a:ext uri="{FF2B5EF4-FFF2-40B4-BE49-F238E27FC236}">
                  <a16:creationId xmlns:a16="http://schemas.microsoft.com/office/drawing/2014/main" id="{CE9FFE23-6066-45CB-8281-DBB7B96EAB0F}"/>
                </a:ext>
                <a:ext uri="{C183D7F6-B498-43B3-948B-1728B52AA6E4}">
                  <adec:decorative xmlns:adec="http://schemas.microsoft.com/office/drawing/2017/decorative" val="1"/>
                </a:ext>
              </a:extLst>
            </p:cNvPr>
            <p:cNvSpPr/>
            <p:nvPr/>
          </p:nvSpPr>
          <p:spPr>
            <a:xfrm>
              <a:off x="8901484" y="2007082"/>
              <a:ext cx="626344" cy="506405"/>
            </a:xfrm>
            <a:custGeom>
              <a:avLst/>
              <a:gdLst>
                <a:gd name="connsiteX0" fmla="*/ 615283 w 626343"/>
                <a:gd name="connsiteY0" fmla="*/ 346926 h 506405"/>
                <a:gd name="connsiteX1" fmla="*/ 512802 w 626343"/>
                <a:gd name="connsiteY1" fmla="*/ 244446 h 506405"/>
                <a:gd name="connsiteX2" fmla="*/ 486149 w 626343"/>
                <a:gd name="connsiteY2" fmla="*/ 48014 h 506405"/>
                <a:gd name="connsiteX3" fmla="*/ 255469 w 626343"/>
                <a:gd name="connsiteY3" fmla="*/ 47538 h 506405"/>
                <a:gd name="connsiteX4" fmla="*/ 208026 w 626343"/>
                <a:gd name="connsiteY4" fmla="*/ 176747 h 506405"/>
                <a:gd name="connsiteX5" fmla="*/ 0 w 626343"/>
                <a:gd name="connsiteY5" fmla="*/ 176747 h 506405"/>
                <a:gd name="connsiteX6" fmla="*/ 0 w 626343"/>
                <a:gd name="connsiteY6" fmla="*/ 518837 h 506405"/>
                <a:gd name="connsiteX7" fmla="*/ 419250 w 626343"/>
                <a:gd name="connsiteY7" fmla="*/ 518837 h 506405"/>
                <a:gd name="connsiteX8" fmla="*/ 419250 w 626343"/>
                <a:gd name="connsiteY8" fmla="*/ 319607 h 506405"/>
                <a:gd name="connsiteX9" fmla="*/ 451767 w 626343"/>
                <a:gd name="connsiteY9" fmla="*/ 305481 h 506405"/>
                <a:gd name="connsiteX10" fmla="*/ 553848 w 626343"/>
                <a:gd name="connsiteY10" fmla="*/ 407961 h 506405"/>
                <a:gd name="connsiteX11" fmla="*/ 614883 w 626343"/>
                <a:gd name="connsiteY11" fmla="*/ 407961 h 506405"/>
                <a:gd name="connsiteX12" fmla="*/ 615444 w 626343"/>
                <a:gd name="connsiteY12" fmla="*/ 347090 h 506405"/>
                <a:gd name="connsiteX13" fmla="*/ 615283 w 626343"/>
                <a:gd name="connsiteY13" fmla="*/ 346926 h 506405"/>
                <a:gd name="connsiteX14" fmla="*/ 273992 w 626343"/>
                <a:gd name="connsiteY14" fmla="*/ 66937 h 506405"/>
                <a:gd name="connsiteX15" fmla="*/ 467357 w 626343"/>
                <a:gd name="connsiteY15" fmla="*/ 67119 h 506405"/>
                <a:gd name="connsiteX16" fmla="*/ 484817 w 626343"/>
                <a:gd name="connsiteY16" fmla="*/ 238848 h 506405"/>
                <a:gd name="connsiteX17" fmla="*/ 484817 w 626343"/>
                <a:gd name="connsiteY17" fmla="*/ 238849 h 506405"/>
                <a:gd name="connsiteX18" fmla="*/ 468025 w 626343"/>
                <a:gd name="connsiteY18" fmla="*/ 259505 h 506405"/>
                <a:gd name="connsiteX19" fmla="*/ 468025 w 626343"/>
                <a:gd name="connsiteY19" fmla="*/ 259505 h 506405"/>
                <a:gd name="connsiteX20" fmla="*/ 457764 w 626343"/>
                <a:gd name="connsiteY20" fmla="*/ 268700 h 506405"/>
                <a:gd name="connsiteX21" fmla="*/ 451767 w 626343"/>
                <a:gd name="connsiteY21" fmla="*/ 273231 h 506405"/>
                <a:gd name="connsiteX22" fmla="*/ 402592 w 626343"/>
                <a:gd name="connsiteY22" fmla="*/ 295753 h 506405"/>
                <a:gd name="connsiteX23" fmla="*/ 369409 w 626343"/>
                <a:gd name="connsiteY23" fmla="*/ 299351 h 506405"/>
                <a:gd name="connsiteX24" fmla="*/ 365145 w 626343"/>
                <a:gd name="connsiteY24" fmla="*/ 299351 h 506405"/>
                <a:gd name="connsiteX25" fmla="*/ 354217 w 626343"/>
                <a:gd name="connsiteY25" fmla="*/ 298418 h 506405"/>
                <a:gd name="connsiteX26" fmla="*/ 347954 w 626343"/>
                <a:gd name="connsiteY26" fmla="*/ 297485 h 506405"/>
                <a:gd name="connsiteX27" fmla="*/ 338892 w 626343"/>
                <a:gd name="connsiteY27" fmla="*/ 295619 h 506405"/>
                <a:gd name="connsiteX28" fmla="*/ 332762 w 626343"/>
                <a:gd name="connsiteY28" fmla="*/ 294020 h 506405"/>
                <a:gd name="connsiteX29" fmla="*/ 319435 w 626343"/>
                <a:gd name="connsiteY29" fmla="*/ 289356 h 506405"/>
                <a:gd name="connsiteX30" fmla="*/ 313705 w 626343"/>
                <a:gd name="connsiteY30" fmla="*/ 286691 h 506405"/>
                <a:gd name="connsiteX31" fmla="*/ 305176 w 626343"/>
                <a:gd name="connsiteY31" fmla="*/ 282426 h 506405"/>
                <a:gd name="connsiteX32" fmla="*/ 299712 w 626343"/>
                <a:gd name="connsiteY32" fmla="*/ 279228 h 506405"/>
                <a:gd name="connsiteX33" fmla="*/ 291183 w 626343"/>
                <a:gd name="connsiteY33" fmla="*/ 273497 h 506405"/>
                <a:gd name="connsiteX34" fmla="*/ 286785 w 626343"/>
                <a:gd name="connsiteY34" fmla="*/ 270166 h 506405"/>
                <a:gd name="connsiteX35" fmla="*/ 274792 w 626343"/>
                <a:gd name="connsiteY35" fmla="*/ 259638 h 506405"/>
                <a:gd name="connsiteX36" fmla="*/ 266396 w 626343"/>
                <a:gd name="connsiteY36" fmla="*/ 250309 h 506405"/>
                <a:gd name="connsiteX37" fmla="*/ 263997 w 626343"/>
                <a:gd name="connsiteY37" fmla="*/ 247377 h 506405"/>
                <a:gd name="connsiteX38" fmla="*/ 258800 w 626343"/>
                <a:gd name="connsiteY38" fmla="*/ 240181 h 506405"/>
                <a:gd name="connsiteX39" fmla="*/ 256534 w 626343"/>
                <a:gd name="connsiteY39" fmla="*/ 236850 h 506405"/>
                <a:gd name="connsiteX40" fmla="*/ 251337 w 626343"/>
                <a:gd name="connsiteY40" fmla="*/ 228187 h 506405"/>
                <a:gd name="connsiteX41" fmla="*/ 250271 w 626343"/>
                <a:gd name="connsiteY41" fmla="*/ 226188 h 506405"/>
                <a:gd name="connsiteX42" fmla="*/ 245473 w 626343"/>
                <a:gd name="connsiteY42" fmla="*/ 215794 h 506405"/>
                <a:gd name="connsiteX43" fmla="*/ 243608 w 626343"/>
                <a:gd name="connsiteY43" fmla="*/ 211129 h 506405"/>
                <a:gd name="connsiteX44" fmla="*/ 241342 w 626343"/>
                <a:gd name="connsiteY44" fmla="*/ 204600 h 506405"/>
                <a:gd name="connsiteX45" fmla="*/ 239743 w 626343"/>
                <a:gd name="connsiteY45" fmla="*/ 199269 h 506405"/>
                <a:gd name="connsiteX46" fmla="*/ 238277 w 626343"/>
                <a:gd name="connsiteY46" fmla="*/ 193005 h 506405"/>
                <a:gd name="connsiteX47" fmla="*/ 237078 w 626343"/>
                <a:gd name="connsiteY47" fmla="*/ 187675 h 506405"/>
                <a:gd name="connsiteX48" fmla="*/ 273992 w 626343"/>
                <a:gd name="connsiteY48" fmla="*/ 66937 h 506405"/>
                <a:gd name="connsiteX49" fmla="*/ 392598 w 626343"/>
                <a:gd name="connsiteY49" fmla="*/ 326137 h 506405"/>
                <a:gd name="connsiteX50" fmla="*/ 392598 w 626343"/>
                <a:gd name="connsiteY50" fmla="*/ 492185 h 506405"/>
                <a:gd name="connsiteX51" fmla="*/ 26653 w 626343"/>
                <a:gd name="connsiteY51" fmla="*/ 492185 h 506405"/>
                <a:gd name="connsiteX52" fmla="*/ 26653 w 626343"/>
                <a:gd name="connsiteY52" fmla="*/ 203400 h 506405"/>
                <a:gd name="connsiteX53" fmla="*/ 213223 w 626343"/>
                <a:gd name="connsiteY53" fmla="*/ 203400 h 506405"/>
                <a:gd name="connsiteX54" fmla="*/ 213890 w 626343"/>
                <a:gd name="connsiteY54" fmla="*/ 205399 h 506405"/>
                <a:gd name="connsiteX55" fmla="*/ 219620 w 626343"/>
                <a:gd name="connsiteY55" fmla="*/ 223523 h 506405"/>
                <a:gd name="connsiteX56" fmla="*/ 219620 w 626343"/>
                <a:gd name="connsiteY56" fmla="*/ 224589 h 506405"/>
                <a:gd name="connsiteX57" fmla="*/ 228149 w 626343"/>
                <a:gd name="connsiteY57" fmla="*/ 242447 h 506405"/>
                <a:gd name="connsiteX58" fmla="*/ 230814 w 626343"/>
                <a:gd name="connsiteY58" fmla="*/ 246978 h 506405"/>
                <a:gd name="connsiteX59" fmla="*/ 236012 w 626343"/>
                <a:gd name="connsiteY59" fmla="*/ 255240 h 506405"/>
                <a:gd name="connsiteX60" fmla="*/ 67032 w 626343"/>
                <a:gd name="connsiteY60" fmla="*/ 255240 h 506405"/>
                <a:gd name="connsiteX61" fmla="*/ 67032 w 626343"/>
                <a:gd name="connsiteY61" fmla="*/ 281893 h 506405"/>
                <a:gd name="connsiteX62" fmla="*/ 258400 w 626343"/>
                <a:gd name="connsiteY62" fmla="*/ 281893 h 506405"/>
                <a:gd name="connsiteX63" fmla="*/ 268795 w 626343"/>
                <a:gd name="connsiteY63" fmla="*/ 291088 h 506405"/>
                <a:gd name="connsiteX64" fmla="*/ 274125 w 626343"/>
                <a:gd name="connsiteY64" fmla="*/ 294953 h 506405"/>
                <a:gd name="connsiteX65" fmla="*/ 283054 w 626343"/>
                <a:gd name="connsiteY65" fmla="*/ 301216 h 506405"/>
                <a:gd name="connsiteX66" fmla="*/ 289984 w 626343"/>
                <a:gd name="connsiteY66" fmla="*/ 305348 h 506405"/>
                <a:gd name="connsiteX67" fmla="*/ 297980 w 626343"/>
                <a:gd name="connsiteY67" fmla="*/ 309745 h 506405"/>
                <a:gd name="connsiteX68" fmla="*/ 305976 w 626343"/>
                <a:gd name="connsiteY68" fmla="*/ 313477 h 506405"/>
                <a:gd name="connsiteX69" fmla="*/ 313572 w 626343"/>
                <a:gd name="connsiteY69" fmla="*/ 316409 h 506405"/>
                <a:gd name="connsiteX70" fmla="*/ 322234 w 626343"/>
                <a:gd name="connsiteY70" fmla="*/ 319474 h 506405"/>
                <a:gd name="connsiteX71" fmla="*/ 329963 w 626343"/>
                <a:gd name="connsiteY71" fmla="*/ 321606 h 506405"/>
                <a:gd name="connsiteX72" fmla="*/ 338759 w 626343"/>
                <a:gd name="connsiteY72" fmla="*/ 323738 h 506405"/>
                <a:gd name="connsiteX73" fmla="*/ 349820 w 626343"/>
                <a:gd name="connsiteY73" fmla="*/ 325471 h 506405"/>
                <a:gd name="connsiteX74" fmla="*/ 357016 w 626343"/>
                <a:gd name="connsiteY74" fmla="*/ 326270 h 506405"/>
                <a:gd name="connsiteX75" fmla="*/ 370342 w 626343"/>
                <a:gd name="connsiteY75" fmla="*/ 326270 h 506405"/>
                <a:gd name="connsiteX76" fmla="*/ 376206 w 626343"/>
                <a:gd name="connsiteY76" fmla="*/ 326270 h 506405"/>
                <a:gd name="connsiteX77" fmla="*/ 390465 w 626343"/>
                <a:gd name="connsiteY77" fmla="*/ 325204 h 506405"/>
                <a:gd name="connsiteX78" fmla="*/ 596492 w 626343"/>
                <a:gd name="connsiteY78" fmla="*/ 389837 h 506405"/>
                <a:gd name="connsiteX79" fmla="*/ 573171 w 626343"/>
                <a:gd name="connsiteY79" fmla="*/ 389837 h 506405"/>
                <a:gd name="connsiteX80" fmla="*/ 473889 w 626343"/>
                <a:gd name="connsiteY80" fmla="*/ 290289 h 506405"/>
                <a:gd name="connsiteX81" fmla="*/ 484817 w 626343"/>
                <a:gd name="connsiteY81" fmla="*/ 280427 h 506405"/>
                <a:gd name="connsiteX82" fmla="*/ 486149 w 626343"/>
                <a:gd name="connsiteY82" fmla="*/ 279094 h 506405"/>
                <a:gd name="connsiteX83" fmla="*/ 486149 w 626343"/>
                <a:gd name="connsiteY83" fmla="*/ 279094 h 506405"/>
                <a:gd name="connsiteX84" fmla="*/ 486149 w 626343"/>
                <a:gd name="connsiteY84" fmla="*/ 279094 h 506405"/>
                <a:gd name="connsiteX85" fmla="*/ 496944 w 626343"/>
                <a:gd name="connsiteY85" fmla="*/ 267367 h 506405"/>
                <a:gd name="connsiteX86" fmla="*/ 496944 w 626343"/>
                <a:gd name="connsiteY86" fmla="*/ 267367 h 506405"/>
                <a:gd name="connsiteX87" fmla="*/ 596492 w 626343"/>
                <a:gd name="connsiteY87" fmla="*/ 366116 h 506405"/>
                <a:gd name="connsiteX88" fmla="*/ 596492 w 626343"/>
                <a:gd name="connsiteY88" fmla="*/ 389171 h 5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26343" h="506405">
                  <a:moveTo>
                    <a:pt x="615283" y="346926"/>
                  </a:moveTo>
                  <a:lnTo>
                    <a:pt x="512802" y="244446"/>
                  </a:lnTo>
                  <a:cubicBezTo>
                    <a:pt x="549383" y="180479"/>
                    <a:pt x="538452" y="99920"/>
                    <a:pt x="486149" y="48014"/>
                  </a:cubicBezTo>
                  <a:cubicBezTo>
                    <a:pt x="422580" y="-15818"/>
                    <a:pt x="319301" y="-16031"/>
                    <a:pt x="255469" y="47538"/>
                  </a:cubicBezTo>
                  <a:cubicBezTo>
                    <a:pt x="221367" y="81499"/>
                    <a:pt x="204004" y="128787"/>
                    <a:pt x="208026" y="176747"/>
                  </a:cubicBezTo>
                  <a:lnTo>
                    <a:pt x="0" y="176747"/>
                  </a:lnTo>
                  <a:lnTo>
                    <a:pt x="0" y="518837"/>
                  </a:lnTo>
                  <a:lnTo>
                    <a:pt x="419250" y="518837"/>
                  </a:lnTo>
                  <a:lnTo>
                    <a:pt x="419250" y="319607"/>
                  </a:lnTo>
                  <a:cubicBezTo>
                    <a:pt x="430560" y="316066"/>
                    <a:pt x="441461" y="311331"/>
                    <a:pt x="451767" y="305481"/>
                  </a:cubicBezTo>
                  <a:lnTo>
                    <a:pt x="553848" y="407961"/>
                  </a:lnTo>
                  <a:cubicBezTo>
                    <a:pt x="570707" y="424805"/>
                    <a:pt x="598024" y="424805"/>
                    <a:pt x="614883" y="407961"/>
                  </a:cubicBezTo>
                  <a:cubicBezTo>
                    <a:pt x="631847" y="391307"/>
                    <a:pt x="632098" y="364054"/>
                    <a:pt x="615444" y="347090"/>
                  </a:cubicBezTo>
                  <a:cubicBezTo>
                    <a:pt x="615391" y="347035"/>
                    <a:pt x="615337" y="346981"/>
                    <a:pt x="615283" y="346926"/>
                  </a:cubicBezTo>
                  <a:close/>
                  <a:moveTo>
                    <a:pt x="273992" y="66937"/>
                  </a:moveTo>
                  <a:cubicBezTo>
                    <a:pt x="327438" y="13591"/>
                    <a:pt x="414011" y="13672"/>
                    <a:pt x="467357" y="67119"/>
                  </a:cubicBezTo>
                  <a:cubicBezTo>
                    <a:pt x="513141" y="112989"/>
                    <a:pt x="520432" y="184702"/>
                    <a:pt x="484817" y="238848"/>
                  </a:cubicBezTo>
                  <a:lnTo>
                    <a:pt x="484817" y="238849"/>
                  </a:lnTo>
                  <a:cubicBezTo>
                    <a:pt x="479923" y="246277"/>
                    <a:pt x="474298" y="253197"/>
                    <a:pt x="468025" y="259505"/>
                  </a:cubicBezTo>
                  <a:lnTo>
                    <a:pt x="468025" y="259505"/>
                  </a:lnTo>
                  <a:cubicBezTo>
                    <a:pt x="464800" y="262781"/>
                    <a:pt x="461373" y="265852"/>
                    <a:pt x="457764" y="268700"/>
                  </a:cubicBezTo>
                  <a:cubicBezTo>
                    <a:pt x="455898" y="270299"/>
                    <a:pt x="453766" y="271765"/>
                    <a:pt x="451767" y="273231"/>
                  </a:cubicBezTo>
                  <a:cubicBezTo>
                    <a:pt x="437033" y="283928"/>
                    <a:pt x="420317" y="291584"/>
                    <a:pt x="402592" y="295753"/>
                  </a:cubicBezTo>
                  <a:cubicBezTo>
                    <a:pt x="391712" y="298258"/>
                    <a:pt x="380574" y="299466"/>
                    <a:pt x="369409" y="299351"/>
                  </a:cubicBezTo>
                  <a:lnTo>
                    <a:pt x="365145" y="299351"/>
                  </a:lnTo>
                  <a:cubicBezTo>
                    <a:pt x="361414" y="299351"/>
                    <a:pt x="357815" y="299351"/>
                    <a:pt x="354217" y="298418"/>
                  </a:cubicBezTo>
                  <a:lnTo>
                    <a:pt x="347954" y="297485"/>
                  </a:lnTo>
                  <a:lnTo>
                    <a:pt x="338892" y="295619"/>
                  </a:lnTo>
                  <a:cubicBezTo>
                    <a:pt x="336893" y="295619"/>
                    <a:pt x="334761" y="294686"/>
                    <a:pt x="332762" y="294020"/>
                  </a:cubicBezTo>
                  <a:cubicBezTo>
                    <a:pt x="328234" y="292720"/>
                    <a:pt x="323785" y="291163"/>
                    <a:pt x="319435" y="289356"/>
                  </a:cubicBezTo>
                  <a:lnTo>
                    <a:pt x="313705" y="286691"/>
                  </a:lnTo>
                  <a:cubicBezTo>
                    <a:pt x="310906" y="285358"/>
                    <a:pt x="307974" y="284025"/>
                    <a:pt x="305176" y="282426"/>
                  </a:cubicBezTo>
                  <a:lnTo>
                    <a:pt x="299712" y="279228"/>
                  </a:lnTo>
                  <a:lnTo>
                    <a:pt x="291183" y="273497"/>
                  </a:lnTo>
                  <a:lnTo>
                    <a:pt x="286785" y="270166"/>
                  </a:lnTo>
                  <a:cubicBezTo>
                    <a:pt x="282568" y="266914"/>
                    <a:pt x="278562" y="263398"/>
                    <a:pt x="274792" y="259638"/>
                  </a:cubicBezTo>
                  <a:cubicBezTo>
                    <a:pt x="271819" y="256690"/>
                    <a:pt x="269015" y="253575"/>
                    <a:pt x="266396" y="250309"/>
                  </a:cubicBezTo>
                  <a:lnTo>
                    <a:pt x="263997" y="247377"/>
                  </a:lnTo>
                  <a:cubicBezTo>
                    <a:pt x="262131" y="244979"/>
                    <a:pt x="260399" y="242580"/>
                    <a:pt x="258800" y="240181"/>
                  </a:cubicBezTo>
                  <a:cubicBezTo>
                    <a:pt x="257969" y="239124"/>
                    <a:pt x="257212" y="238011"/>
                    <a:pt x="256534" y="236850"/>
                  </a:cubicBezTo>
                  <a:cubicBezTo>
                    <a:pt x="254669" y="234051"/>
                    <a:pt x="252936" y="231119"/>
                    <a:pt x="251337" y="228187"/>
                  </a:cubicBezTo>
                  <a:cubicBezTo>
                    <a:pt x="250930" y="227550"/>
                    <a:pt x="250574" y="226881"/>
                    <a:pt x="250271" y="226188"/>
                  </a:cubicBezTo>
                  <a:cubicBezTo>
                    <a:pt x="248405" y="222723"/>
                    <a:pt x="246939" y="219259"/>
                    <a:pt x="245473" y="215794"/>
                  </a:cubicBezTo>
                  <a:cubicBezTo>
                    <a:pt x="244807" y="214328"/>
                    <a:pt x="244274" y="212729"/>
                    <a:pt x="243608" y="211129"/>
                  </a:cubicBezTo>
                  <a:cubicBezTo>
                    <a:pt x="242941" y="209530"/>
                    <a:pt x="242009" y="206865"/>
                    <a:pt x="241342" y="204600"/>
                  </a:cubicBezTo>
                  <a:lnTo>
                    <a:pt x="239743" y="199269"/>
                  </a:lnTo>
                  <a:cubicBezTo>
                    <a:pt x="239743" y="197270"/>
                    <a:pt x="238677" y="195138"/>
                    <a:pt x="238277" y="193005"/>
                  </a:cubicBezTo>
                  <a:cubicBezTo>
                    <a:pt x="237877" y="190873"/>
                    <a:pt x="237344" y="189407"/>
                    <a:pt x="237078" y="187675"/>
                  </a:cubicBezTo>
                  <a:cubicBezTo>
                    <a:pt x="228975" y="143818"/>
                    <a:pt x="242750" y="98765"/>
                    <a:pt x="273992" y="66937"/>
                  </a:cubicBezTo>
                  <a:close/>
                  <a:moveTo>
                    <a:pt x="392598" y="326137"/>
                  </a:moveTo>
                  <a:lnTo>
                    <a:pt x="392598" y="492185"/>
                  </a:lnTo>
                  <a:lnTo>
                    <a:pt x="26653" y="492185"/>
                  </a:lnTo>
                  <a:lnTo>
                    <a:pt x="26653" y="203400"/>
                  </a:lnTo>
                  <a:lnTo>
                    <a:pt x="213223" y="203400"/>
                  </a:lnTo>
                  <a:cubicBezTo>
                    <a:pt x="213385" y="204085"/>
                    <a:pt x="213608" y="204754"/>
                    <a:pt x="213890" y="205399"/>
                  </a:cubicBezTo>
                  <a:cubicBezTo>
                    <a:pt x="215457" y="211543"/>
                    <a:pt x="217370" y="217594"/>
                    <a:pt x="219620" y="223523"/>
                  </a:cubicBezTo>
                  <a:lnTo>
                    <a:pt x="219620" y="224589"/>
                  </a:lnTo>
                  <a:cubicBezTo>
                    <a:pt x="222109" y="230704"/>
                    <a:pt x="224957" y="236667"/>
                    <a:pt x="228149" y="242447"/>
                  </a:cubicBezTo>
                  <a:lnTo>
                    <a:pt x="230814" y="246978"/>
                  </a:lnTo>
                  <a:cubicBezTo>
                    <a:pt x="232547" y="249776"/>
                    <a:pt x="234146" y="252575"/>
                    <a:pt x="236012" y="255240"/>
                  </a:cubicBezTo>
                  <a:lnTo>
                    <a:pt x="67032" y="255240"/>
                  </a:lnTo>
                  <a:lnTo>
                    <a:pt x="67032" y="281893"/>
                  </a:lnTo>
                  <a:lnTo>
                    <a:pt x="258400" y="281893"/>
                  </a:lnTo>
                  <a:cubicBezTo>
                    <a:pt x="261865" y="285091"/>
                    <a:pt x="265197" y="288290"/>
                    <a:pt x="268795" y="291088"/>
                  </a:cubicBezTo>
                  <a:lnTo>
                    <a:pt x="274125" y="294953"/>
                  </a:lnTo>
                  <a:cubicBezTo>
                    <a:pt x="276983" y="297204"/>
                    <a:pt x="279964" y="299296"/>
                    <a:pt x="283054" y="301216"/>
                  </a:cubicBezTo>
                  <a:lnTo>
                    <a:pt x="289984" y="305348"/>
                  </a:lnTo>
                  <a:lnTo>
                    <a:pt x="297980" y="309745"/>
                  </a:lnTo>
                  <a:lnTo>
                    <a:pt x="305976" y="313477"/>
                  </a:lnTo>
                  <a:lnTo>
                    <a:pt x="313572" y="316409"/>
                  </a:lnTo>
                  <a:lnTo>
                    <a:pt x="322234" y="319474"/>
                  </a:lnTo>
                  <a:lnTo>
                    <a:pt x="329963" y="321606"/>
                  </a:lnTo>
                  <a:lnTo>
                    <a:pt x="338759" y="323738"/>
                  </a:lnTo>
                  <a:lnTo>
                    <a:pt x="349820" y="325471"/>
                  </a:lnTo>
                  <a:lnTo>
                    <a:pt x="357016" y="326270"/>
                  </a:lnTo>
                  <a:cubicBezTo>
                    <a:pt x="361680" y="326270"/>
                    <a:pt x="366211" y="326270"/>
                    <a:pt x="370342" y="326270"/>
                  </a:cubicBezTo>
                  <a:lnTo>
                    <a:pt x="376206" y="326270"/>
                  </a:lnTo>
                  <a:cubicBezTo>
                    <a:pt x="381004" y="326270"/>
                    <a:pt x="385668" y="326270"/>
                    <a:pt x="390465" y="325204"/>
                  </a:cubicBezTo>
                  <a:close/>
                  <a:moveTo>
                    <a:pt x="596492" y="389837"/>
                  </a:moveTo>
                  <a:cubicBezTo>
                    <a:pt x="590045" y="396258"/>
                    <a:pt x="579619" y="396258"/>
                    <a:pt x="573171" y="389837"/>
                  </a:cubicBezTo>
                  <a:lnTo>
                    <a:pt x="473889" y="290289"/>
                  </a:lnTo>
                  <a:cubicBezTo>
                    <a:pt x="477754" y="287090"/>
                    <a:pt x="481352" y="283892"/>
                    <a:pt x="484817" y="280427"/>
                  </a:cubicBezTo>
                  <a:lnTo>
                    <a:pt x="486149" y="279094"/>
                  </a:lnTo>
                  <a:lnTo>
                    <a:pt x="486149" y="279094"/>
                  </a:lnTo>
                  <a:lnTo>
                    <a:pt x="486149" y="279094"/>
                  </a:lnTo>
                  <a:cubicBezTo>
                    <a:pt x="490014" y="275363"/>
                    <a:pt x="493479" y="271365"/>
                    <a:pt x="496944" y="267367"/>
                  </a:cubicBezTo>
                  <a:lnTo>
                    <a:pt x="496944" y="267367"/>
                  </a:lnTo>
                  <a:lnTo>
                    <a:pt x="596492" y="366116"/>
                  </a:lnTo>
                  <a:cubicBezTo>
                    <a:pt x="602739" y="372532"/>
                    <a:pt x="602739" y="382755"/>
                    <a:pt x="596492" y="389171"/>
                  </a:cubicBezTo>
                  <a:close/>
                </a:path>
              </a:pathLst>
            </a:custGeom>
            <a:grpFill/>
            <a:ln w="13145" cap="flat">
              <a:noFill/>
              <a:prstDash val="solid"/>
              <a:miter/>
            </a:ln>
          </p:spPr>
          <p:txBody>
            <a:bodyPr rtlCol="0" anchor="ctr"/>
            <a:lstStyle/>
            <a:p>
              <a:endParaRPr lang="en-IN" dirty="0"/>
            </a:p>
          </p:txBody>
        </p:sp>
        <p:sp>
          <p:nvSpPr>
            <p:cNvPr id="62" name="Freeform: Shape 45">
              <a:extLst>
                <a:ext uri="{FF2B5EF4-FFF2-40B4-BE49-F238E27FC236}">
                  <a16:creationId xmlns:a16="http://schemas.microsoft.com/office/drawing/2014/main" id="{E437545E-7B45-49A1-BBCB-BDECDE033AB6}"/>
                </a:ext>
                <a:ext uri="{C183D7F6-B498-43B3-948B-1728B52AA6E4}">
                  <adec:decorative xmlns:adec="http://schemas.microsoft.com/office/drawing/2017/decorative" val="1"/>
                </a:ext>
              </a:extLst>
            </p:cNvPr>
            <p:cNvSpPr/>
            <p:nvPr/>
          </p:nvSpPr>
          <p:spPr>
            <a:xfrm>
              <a:off x="9186804" y="2107469"/>
              <a:ext cx="159918" cy="133265"/>
            </a:xfrm>
            <a:custGeom>
              <a:avLst/>
              <a:gdLst>
                <a:gd name="connsiteX0" fmla="*/ 172045 w 159917"/>
                <a:gd name="connsiteY0" fmla="*/ 18790 h 133264"/>
                <a:gd name="connsiteX1" fmla="*/ 153121 w 159917"/>
                <a:gd name="connsiteY1" fmla="*/ 0 h 133264"/>
                <a:gd name="connsiteX2" fmla="*/ 55438 w 159917"/>
                <a:gd name="connsiteY2" fmla="*/ 98882 h 133264"/>
                <a:gd name="connsiteX3" fmla="*/ 17324 w 159917"/>
                <a:gd name="connsiteY3" fmla="*/ 66233 h 133264"/>
                <a:gd name="connsiteX4" fmla="*/ 0 w 159917"/>
                <a:gd name="connsiteY4" fmla="*/ 86489 h 133264"/>
                <a:gd name="connsiteX5" fmla="*/ 56904 w 159917"/>
                <a:gd name="connsiteY5" fmla="*/ 135264 h 133264"/>
                <a:gd name="connsiteX6" fmla="*/ 172045 w 159917"/>
                <a:gd name="connsiteY6" fmla="*/ 18790 h 13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917" h="133264">
                  <a:moveTo>
                    <a:pt x="172045" y="18790"/>
                  </a:moveTo>
                  <a:lnTo>
                    <a:pt x="153121" y="0"/>
                  </a:lnTo>
                  <a:lnTo>
                    <a:pt x="55438" y="98882"/>
                  </a:lnTo>
                  <a:lnTo>
                    <a:pt x="17324" y="66233"/>
                  </a:lnTo>
                  <a:lnTo>
                    <a:pt x="0" y="86489"/>
                  </a:lnTo>
                  <a:lnTo>
                    <a:pt x="56904" y="135264"/>
                  </a:lnTo>
                  <a:lnTo>
                    <a:pt x="172045" y="18790"/>
                  </a:lnTo>
                  <a:close/>
                </a:path>
              </a:pathLst>
            </a:custGeom>
            <a:grpFill/>
            <a:ln w="13145" cap="flat">
              <a:noFill/>
              <a:prstDash val="solid"/>
              <a:miter/>
            </a:ln>
          </p:spPr>
          <p:txBody>
            <a:bodyPr rtlCol="0" anchor="ctr"/>
            <a:lstStyle/>
            <a:p>
              <a:endParaRPr lang="en-IN" dirty="0"/>
            </a:p>
          </p:txBody>
        </p:sp>
      </p:grpSp>
      <p:sp>
        <p:nvSpPr>
          <p:cNvPr id="63" name="Oval 62">
            <a:extLst>
              <a:ext uri="{FF2B5EF4-FFF2-40B4-BE49-F238E27FC236}">
                <a16:creationId xmlns:a16="http://schemas.microsoft.com/office/drawing/2014/main" id="{5C29A2D5-9CFF-41F5-9095-8BD379B8FE6C}"/>
              </a:ext>
              <a:ext uri="{C183D7F6-B498-43B3-948B-1728B52AA6E4}">
                <adec:decorative xmlns:adec="http://schemas.microsoft.com/office/drawing/2017/decorative" val="1"/>
              </a:ext>
            </a:extLst>
          </p:cNvPr>
          <p:cNvSpPr/>
          <p:nvPr/>
        </p:nvSpPr>
        <p:spPr>
          <a:xfrm>
            <a:off x="10175586" y="3373518"/>
            <a:ext cx="1056409" cy="1056409"/>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4" name="TextBox 63">
            <a:extLst>
              <a:ext uri="{FF2B5EF4-FFF2-40B4-BE49-F238E27FC236}">
                <a16:creationId xmlns:a16="http://schemas.microsoft.com/office/drawing/2014/main" id="{D986900E-7CC7-451C-B487-9C066569D44E}"/>
              </a:ext>
            </a:extLst>
          </p:cNvPr>
          <p:cNvSpPr txBox="1"/>
          <p:nvPr/>
        </p:nvSpPr>
        <p:spPr>
          <a:xfrm>
            <a:off x="9759052" y="4441246"/>
            <a:ext cx="1889477" cy="400110"/>
          </a:xfrm>
          <a:prstGeom prst="rect">
            <a:avLst/>
          </a:prstGeom>
          <a:noFill/>
        </p:spPr>
        <p:txBody>
          <a:bodyPr wrap="square" rtlCol="0">
            <a:spAutoFit/>
          </a:bodyPr>
          <a:lstStyle>
            <a:defPPr>
              <a:defRPr lang="en-US"/>
            </a:defPPr>
            <a:lvl1pPr algn="ctr">
              <a:defRPr sz="14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solidFill>
                  <a:schemeClr val="tx1">
                    <a:lumMod val="65000"/>
                    <a:lumOff val="35000"/>
                  </a:schemeClr>
                </a:solidFill>
              </a:rPr>
              <a:t>Training job</a:t>
            </a:r>
          </a:p>
        </p:txBody>
      </p:sp>
      <p:grpSp>
        <p:nvGrpSpPr>
          <p:cNvPr id="65" name="Group 64">
            <a:extLst>
              <a:ext uri="{FF2B5EF4-FFF2-40B4-BE49-F238E27FC236}">
                <a16:creationId xmlns:a16="http://schemas.microsoft.com/office/drawing/2014/main" id="{74934249-6AEC-4FE5-B3DE-BD7634AFB683}"/>
              </a:ext>
              <a:ext uri="{C183D7F6-B498-43B3-948B-1728B52AA6E4}">
                <adec:decorative xmlns:adec="http://schemas.microsoft.com/office/drawing/2017/decorative" val="1"/>
              </a:ext>
            </a:extLst>
          </p:cNvPr>
          <p:cNvGrpSpPr/>
          <p:nvPr/>
        </p:nvGrpSpPr>
        <p:grpSpPr>
          <a:xfrm>
            <a:off x="10390618" y="3632679"/>
            <a:ext cx="626344" cy="506405"/>
            <a:chOff x="8901484" y="2007082"/>
            <a:chExt cx="626344" cy="506405"/>
          </a:xfrm>
          <a:solidFill>
            <a:schemeClr val="bg1"/>
          </a:solidFill>
        </p:grpSpPr>
        <p:sp>
          <p:nvSpPr>
            <p:cNvPr id="66" name="Freeform: Shape 76">
              <a:extLst>
                <a:ext uri="{FF2B5EF4-FFF2-40B4-BE49-F238E27FC236}">
                  <a16:creationId xmlns:a16="http://schemas.microsoft.com/office/drawing/2014/main" id="{0C080E85-5DA5-4C74-AAF6-FBD05FC1F29E}"/>
                </a:ext>
                <a:ext uri="{C183D7F6-B498-43B3-948B-1728B52AA6E4}">
                  <adec:decorative xmlns:adec="http://schemas.microsoft.com/office/drawing/2017/decorative" val="1"/>
                </a:ext>
              </a:extLst>
            </p:cNvPr>
            <p:cNvSpPr/>
            <p:nvPr/>
          </p:nvSpPr>
          <p:spPr>
            <a:xfrm>
              <a:off x="8968516" y="2420640"/>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67" name="Freeform: Shape 77">
              <a:extLst>
                <a:ext uri="{FF2B5EF4-FFF2-40B4-BE49-F238E27FC236}">
                  <a16:creationId xmlns:a16="http://schemas.microsoft.com/office/drawing/2014/main" id="{1BCAF937-66BB-4F77-9544-7E8686D768A1}"/>
                </a:ext>
                <a:ext uri="{C183D7F6-B498-43B3-948B-1728B52AA6E4}">
                  <adec:decorative xmlns:adec="http://schemas.microsoft.com/office/drawing/2017/decorative" val="1"/>
                </a:ext>
              </a:extLst>
            </p:cNvPr>
            <p:cNvSpPr/>
            <p:nvPr/>
          </p:nvSpPr>
          <p:spPr>
            <a:xfrm>
              <a:off x="8968516" y="2341481"/>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68" name="Freeform: Shape 78">
              <a:extLst>
                <a:ext uri="{FF2B5EF4-FFF2-40B4-BE49-F238E27FC236}">
                  <a16:creationId xmlns:a16="http://schemas.microsoft.com/office/drawing/2014/main" id="{DD9B3793-71BF-4449-8497-D94DC8F5D770}"/>
                </a:ext>
                <a:ext uri="{C183D7F6-B498-43B3-948B-1728B52AA6E4}">
                  <adec:decorative xmlns:adec="http://schemas.microsoft.com/office/drawing/2017/decorative" val="1"/>
                </a:ext>
              </a:extLst>
            </p:cNvPr>
            <p:cNvSpPr/>
            <p:nvPr/>
          </p:nvSpPr>
          <p:spPr>
            <a:xfrm>
              <a:off x="8901484" y="2007082"/>
              <a:ext cx="626344" cy="506405"/>
            </a:xfrm>
            <a:custGeom>
              <a:avLst/>
              <a:gdLst>
                <a:gd name="connsiteX0" fmla="*/ 615283 w 626343"/>
                <a:gd name="connsiteY0" fmla="*/ 346926 h 506405"/>
                <a:gd name="connsiteX1" fmla="*/ 512802 w 626343"/>
                <a:gd name="connsiteY1" fmla="*/ 244446 h 506405"/>
                <a:gd name="connsiteX2" fmla="*/ 486149 w 626343"/>
                <a:gd name="connsiteY2" fmla="*/ 48014 h 506405"/>
                <a:gd name="connsiteX3" fmla="*/ 255469 w 626343"/>
                <a:gd name="connsiteY3" fmla="*/ 47538 h 506405"/>
                <a:gd name="connsiteX4" fmla="*/ 208026 w 626343"/>
                <a:gd name="connsiteY4" fmla="*/ 176747 h 506405"/>
                <a:gd name="connsiteX5" fmla="*/ 0 w 626343"/>
                <a:gd name="connsiteY5" fmla="*/ 176747 h 506405"/>
                <a:gd name="connsiteX6" fmla="*/ 0 w 626343"/>
                <a:gd name="connsiteY6" fmla="*/ 518837 h 506405"/>
                <a:gd name="connsiteX7" fmla="*/ 419250 w 626343"/>
                <a:gd name="connsiteY7" fmla="*/ 518837 h 506405"/>
                <a:gd name="connsiteX8" fmla="*/ 419250 w 626343"/>
                <a:gd name="connsiteY8" fmla="*/ 319607 h 506405"/>
                <a:gd name="connsiteX9" fmla="*/ 451767 w 626343"/>
                <a:gd name="connsiteY9" fmla="*/ 305481 h 506405"/>
                <a:gd name="connsiteX10" fmla="*/ 553848 w 626343"/>
                <a:gd name="connsiteY10" fmla="*/ 407961 h 506405"/>
                <a:gd name="connsiteX11" fmla="*/ 614883 w 626343"/>
                <a:gd name="connsiteY11" fmla="*/ 407961 h 506405"/>
                <a:gd name="connsiteX12" fmla="*/ 615444 w 626343"/>
                <a:gd name="connsiteY12" fmla="*/ 347090 h 506405"/>
                <a:gd name="connsiteX13" fmla="*/ 615283 w 626343"/>
                <a:gd name="connsiteY13" fmla="*/ 346926 h 506405"/>
                <a:gd name="connsiteX14" fmla="*/ 273992 w 626343"/>
                <a:gd name="connsiteY14" fmla="*/ 66937 h 506405"/>
                <a:gd name="connsiteX15" fmla="*/ 467357 w 626343"/>
                <a:gd name="connsiteY15" fmla="*/ 67119 h 506405"/>
                <a:gd name="connsiteX16" fmla="*/ 484817 w 626343"/>
                <a:gd name="connsiteY16" fmla="*/ 238848 h 506405"/>
                <a:gd name="connsiteX17" fmla="*/ 484817 w 626343"/>
                <a:gd name="connsiteY17" fmla="*/ 238849 h 506405"/>
                <a:gd name="connsiteX18" fmla="*/ 468025 w 626343"/>
                <a:gd name="connsiteY18" fmla="*/ 259505 h 506405"/>
                <a:gd name="connsiteX19" fmla="*/ 468025 w 626343"/>
                <a:gd name="connsiteY19" fmla="*/ 259505 h 506405"/>
                <a:gd name="connsiteX20" fmla="*/ 457764 w 626343"/>
                <a:gd name="connsiteY20" fmla="*/ 268700 h 506405"/>
                <a:gd name="connsiteX21" fmla="*/ 451767 w 626343"/>
                <a:gd name="connsiteY21" fmla="*/ 273231 h 506405"/>
                <a:gd name="connsiteX22" fmla="*/ 402592 w 626343"/>
                <a:gd name="connsiteY22" fmla="*/ 295753 h 506405"/>
                <a:gd name="connsiteX23" fmla="*/ 369409 w 626343"/>
                <a:gd name="connsiteY23" fmla="*/ 299351 h 506405"/>
                <a:gd name="connsiteX24" fmla="*/ 365145 w 626343"/>
                <a:gd name="connsiteY24" fmla="*/ 299351 h 506405"/>
                <a:gd name="connsiteX25" fmla="*/ 354217 w 626343"/>
                <a:gd name="connsiteY25" fmla="*/ 298418 h 506405"/>
                <a:gd name="connsiteX26" fmla="*/ 347954 w 626343"/>
                <a:gd name="connsiteY26" fmla="*/ 297485 h 506405"/>
                <a:gd name="connsiteX27" fmla="*/ 338892 w 626343"/>
                <a:gd name="connsiteY27" fmla="*/ 295619 h 506405"/>
                <a:gd name="connsiteX28" fmla="*/ 332762 w 626343"/>
                <a:gd name="connsiteY28" fmla="*/ 294020 h 506405"/>
                <a:gd name="connsiteX29" fmla="*/ 319435 w 626343"/>
                <a:gd name="connsiteY29" fmla="*/ 289356 h 506405"/>
                <a:gd name="connsiteX30" fmla="*/ 313705 w 626343"/>
                <a:gd name="connsiteY30" fmla="*/ 286691 h 506405"/>
                <a:gd name="connsiteX31" fmla="*/ 305176 w 626343"/>
                <a:gd name="connsiteY31" fmla="*/ 282426 h 506405"/>
                <a:gd name="connsiteX32" fmla="*/ 299712 w 626343"/>
                <a:gd name="connsiteY32" fmla="*/ 279228 h 506405"/>
                <a:gd name="connsiteX33" fmla="*/ 291183 w 626343"/>
                <a:gd name="connsiteY33" fmla="*/ 273497 h 506405"/>
                <a:gd name="connsiteX34" fmla="*/ 286785 w 626343"/>
                <a:gd name="connsiteY34" fmla="*/ 270166 h 506405"/>
                <a:gd name="connsiteX35" fmla="*/ 274792 w 626343"/>
                <a:gd name="connsiteY35" fmla="*/ 259638 h 506405"/>
                <a:gd name="connsiteX36" fmla="*/ 266396 w 626343"/>
                <a:gd name="connsiteY36" fmla="*/ 250309 h 506405"/>
                <a:gd name="connsiteX37" fmla="*/ 263997 w 626343"/>
                <a:gd name="connsiteY37" fmla="*/ 247377 h 506405"/>
                <a:gd name="connsiteX38" fmla="*/ 258800 w 626343"/>
                <a:gd name="connsiteY38" fmla="*/ 240181 h 506405"/>
                <a:gd name="connsiteX39" fmla="*/ 256534 w 626343"/>
                <a:gd name="connsiteY39" fmla="*/ 236850 h 506405"/>
                <a:gd name="connsiteX40" fmla="*/ 251337 w 626343"/>
                <a:gd name="connsiteY40" fmla="*/ 228187 h 506405"/>
                <a:gd name="connsiteX41" fmla="*/ 250271 w 626343"/>
                <a:gd name="connsiteY41" fmla="*/ 226188 h 506405"/>
                <a:gd name="connsiteX42" fmla="*/ 245473 w 626343"/>
                <a:gd name="connsiteY42" fmla="*/ 215794 h 506405"/>
                <a:gd name="connsiteX43" fmla="*/ 243608 w 626343"/>
                <a:gd name="connsiteY43" fmla="*/ 211129 h 506405"/>
                <a:gd name="connsiteX44" fmla="*/ 241342 w 626343"/>
                <a:gd name="connsiteY44" fmla="*/ 204600 h 506405"/>
                <a:gd name="connsiteX45" fmla="*/ 239743 w 626343"/>
                <a:gd name="connsiteY45" fmla="*/ 199269 h 506405"/>
                <a:gd name="connsiteX46" fmla="*/ 238277 w 626343"/>
                <a:gd name="connsiteY46" fmla="*/ 193005 h 506405"/>
                <a:gd name="connsiteX47" fmla="*/ 237078 w 626343"/>
                <a:gd name="connsiteY47" fmla="*/ 187675 h 506405"/>
                <a:gd name="connsiteX48" fmla="*/ 273992 w 626343"/>
                <a:gd name="connsiteY48" fmla="*/ 66937 h 506405"/>
                <a:gd name="connsiteX49" fmla="*/ 392598 w 626343"/>
                <a:gd name="connsiteY49" fmla="*/ 326137 h 506405"/>
                <a:gd name="connsiteX50" fmla="*/ 392598 w 626343"/>
                <a:gd name="connsiteY50" fmla="*/ 492185 h 506405"/>
                <a:gd name="connsiteX51" fmla="*/ 26653 w 626343"/>
                <a:gd name="connsiteY51" fmla="*/ 492185 h 506405"/>
                <a:gd name="connsiteX52" fmla="*/ 26653 w 626343"/>
                <a:gd name="connsiteY52" fmla="*/ 203400 h 506405"/>
                <a:gd name="connsiteX53" fmla="*/ 213223 w 626343"/>
                <a:gd name="connsiteY53" fmla="*/ 203400 h 506405"/>
                <a:gd name="connsiteX54" fmla="*/ 213890 w 626343"/>
                <a:gd name="connsiteY54" fmla="*/ 205399 h 506405"/>
                <a:gd name="connsiteX55" fmla="*/ 219620 w 626343"/>
                <a:gd name="connsiteY55" fmla="*/ 223523 h 506405"/>
                <a:gd name="connsiteX56" fmla="*/ 219620 w 626343"/>
                <a:gd name="connsiteY56" fmla="*/ 224589 h 506405"/>
                <a:gd name="connsiteX57" fmla="*/ 228149 w 626343"/>
                <a:gd name="connsiteY57" fmla="*/ 242447 h 506405"/>
                <a:gd name="connsiteX58" fmla="*/ 230814 w 626343"/>
                <a:gd name="connsiteY58" fmla="*/ 246978 h 506405"/>
                <a:gd name="connsiteX59" fmla="*/ 236012 w 626343"/>
                <a:gd name="connsiteY59" fmla="*/ 255240 h 506405"/>
                <a:gd name="connsiteX60" fmla="*/ 67032 w 626343"/>
                <a:gd name="connsiteY60" fmla="*/ 255240 h 506405"/>
                <a:gd name="connsiteX61" fmla="*/ 67032 w 626343"/>
                <a:gd name="connsiteY61" fmla="*/ 281893 h 506405"/>
                <a:gd name="connsiteX62" fmla="*/ 258400 w 626343"/>
                <a:gd name="connsiteY62" fmla="*/ 281893 h 506405"/>
                <a:gd name="connsiteX63" fmla="*/ 268795 w 626343"/>
                <a:gd name="connsiteY63" fmla="*/ 291088 h 506405"/>
                <a:gd name="connsiteX64" fmla="*/ 274125 w 626343"/>
                <a:gd name="connsiteY64" fmla="*/ 294953 h 506405"/>
                <a:gd name="connsiteX65" fmla="*/ 283054 w 626343"/>
                <a:gd name="connsiteY65" fmla="*/ 301216 h 506405"/>
                <a:gd name="connsiteX66" fmla="*/ 289984 w 626343"/>
                <a:gd name="connsiteY66" fmla="*/ 305348 h 506405"/>
                <a:gd name="connsiteX67" fmla="*/ 297980 w 626343"/>
                <a:gd name="connsiteY67" fmla="*/ 309745 h 506405"/>
                <a:gd name="connsiteX68" fmla="*/ 305976 w 626343"/>
                <a:gd name="connsiteY68" fmla="*/ 313477 h 506405"/>
                <a:gd name="connsiteX69" fmla="*/ 313572 w 626343"/>
                <a:gd name="connsiteY69" fmla="*/ 316409 h 506405"/>
                <a:gd name="connsiteX70" fmla="*/ 322234 w 626343"/>
                <a:gd name="connsiteY70" fmla="*/ 319474 h 506405"/>
                <a:gd name="connsiteX71" fmla="*/ 329963 w 626343"/>
                <a:gd name="connsiteY71" fmla="*/ 321606 h 506405"/>
                <a:gd name="connsiteX72" fmla="*/ 338759 w 626343"/>
                <a:gd name="connsiteY72" fmla="*/ 323738 h 506405"/>
                <a:gd name="connsiteX73" fmla="*/ 349820 w 626343"/>
                <a:gd name="connsiteY73" fmla="*/ 325471 h 506405"/>
                <a:gd name="connsiteX74" fmla="*/ 357016 w 626343"/>
                <a:gd name="connsiteY74" fmla="*/ 326270 h 506405"/>
                <a:gd name="connsiteX75" fmla="*/ 370342 w 626343"/>
                <a:gd name="connsiteY75" fmla="*/ 326270 h 506405"/>
                <a:gd name="connsiteX76" fmla="*/ 376206 w 626343"/>
                <a:gd name="connsiteY76" fmla="*/ 326270 h 506405"/>
                <a:gd name="connsiteX77" fmla="*/ 390465 w 626343"/>
                <a:gd name="connsiteY77" fmla="*/ 325204 h 506405"/>
                <a:gd name="connsiteX78" fmla="*/ 596492 w 626343"/>
                <a:gd name="connsiteY78" fmla="*/ 389837 h 506405"/>
                <a:gd name="connsiteX79" fmla="*/ 573171 w 626343"/>
                <a:gd name="connsiteY79" fmla="*/ 389837 h 506405"/>
                <a:gd name="connsiteX80" fmla="*/ 473889 w 626343"/>
                <a:gd name="connsiteY80" fmla="*/ 290289 h 506405"/>
                <a:gd name="connsiteX81" fmla="*/ 484817 w 626343"/>
                <a:gd name="connsiteY81" fmla="*/ 280427 h 506405"/>
                <a:gd name="connsiteX82" fmla="*/ 486149 w 626343"/>
                <a:gd name="connsiteY82" fmla="*/ 279094 h 506405"/>
                <a:gd name="connsiteX83" fmla="*/ 486149 w 626343"/>
                <a:gd name="connsiteY83" fmla="*/ 279094 h 506405"/>
                <a:gd name="connsiteX84" fmla="*/ 486149 w 626343"/>
                <a:gd name="connsiteY84" fmla="*/ 279094 h 506405"/>
                <a:gd name="connsiteX85" fmla="*/ 496944 w 626343"/>
                <a:gd name="connsiteY85" fmla="*/ 267367 h 506405"/>
                <a:gd name="connsiteX86" fmla="*/ 496944 w 626343"/>
                <a:gd name="connsiteY86" fmla="*/ 267367 h 506405"/>
                <a:gd name="connsiteX87" fmla="*/ 596492 w 626343"/>
                <a:gd name="connsiteY87" fmla="*/ 366116 h 506405"/>
                <a:gd name="connsiteX88" fmla="*/ 596492 w 626343"/>
                <a:gd name="connsiteY88" fmla="*/ 389171 h 5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26343" h="506405">
                  <a:moveTo>
                    <a:pt x="615283" y="346926"/>
                  </a:moveTo>
                  <a:lnTo>
                    <a:pt x="512802" y="244446"/>
                  </a:lnTo>
                  <a:cubicBezTo>
                    <a:pt x="549383" y="180479"/>
                    <a:pt x="538452" y="99920"/>
                    <a:pt x="486149" y="48014"/>
                  </a:cubicBezTo>
                  <a:cubicBezTo>
                    <a:pt x="422580" y="-15818"/>
                    <a:pt x="319301" y="-16031"/>
                    <a:pt x="255469" y="47538"/>
                  </a:cubicBezTo>
                  <a:cubicBezTo>
                    <a:pt x="221367" y="81499"/>
                    <a:pt x="204004" y="128787"/>
                    <a:pt x="208026" y="176747"/>
                  </a:cubicBezTo>
                  <a:lnTo>
                    <a:pt x="0" y="176747"/>
                  </a:lnTo>
                  <a:lnTo>
                    <a:pt x="0" y="518837"/>
                  </a:lnTo>
                  <a:lnTo>
                    <a:pt x="419250" y="518837"/>
                  </a:lnTo>
                  <a:lnTo>
                    <a:pt x="419250" y="319607"/>
                  </a:lnTo>
                  <a:cubicBezTo>
                    <a:pt x="430560" y="316066"/>
                    <a:pt x="441461" y="311331"/>
                    <a:pt x="451767" y="305481"/>
                  </a:cubicBezTo>
                  <a:lnTo>
                    <a:pt x="553848" y="407961"/>
                  </a:lnTo>
                  <a:cubicBezTo>
                    <a:pt x="570707" y="424805"/>
                    <a:pt x="598024" y="424805"/>
                    <a:pt x="614883" y="407961"/>
                  </a:cubicBezTo>
                  <a:cubicBezTo>
                    <a:pt x="631847" y="391307"/>
                    <a:pt x="632098" y="364054"/>
                    <a:pt x="615444" y="347090"/>
                  </a:cubicBezTo>
                  <a:cubicBezTo>
                    <a:pt x="615391" y="347035"/>
                    <a:pt x="615337" y="346981"/>
                    <a:pt x="615283" y="346926"/>
                  </a:cubicBezTo>
                  <a:close/>
                  <a:moveTo>
                    <a:pt x="273992" y="66937"/>
                  </a:moveTo>
                  <a:cubicBezTo>
                    <a:pt x="327438" y="13591"/>
                    <a:pt x="414011" y="13672"/>
                    <a:pt x="467357" y="67119"/>
                  </a:cubicBezTo>
                  <a:cubicBezTo>
                    <a:pt x="513141" y="112989"/>
                    <a:pt x="520432" y="184702"/>
                    <a:pt x="484817" y="238848"/>
                  </a:cubicBezTo>
                  <a:lnTo>
                    <a:pt x="484817" y="238849"/>
                  </a:lnTo>
                  <a:cubicBezTo>
                    <a:pt x="479923" y="246277"/>
                    <a:pt x="474298" y="253197"/>
                    <a:pt x="468025" y="259505"/>
                  </a:cubicBezTo>
                  <a:lnTo>
                    <a:pt x="468025" y="259505"/>
                  </a:lnTo>
                  <a:cubicBezTo>
                    <a:pt x="464800" y="262781"/>
                    <a:pt x="461373" y="265852"/>
                    <a:pt x="457764" y="268700"/>
                  </a:cubicBezTo>
                  <a:cubicBezTo>
                    <a:pt x="455898" y="270299"/>
                    <a:pt x="453766" y="271765"/>
                    <a:pt x="451767" y="273231"/>
                  </a:cubicBezTo>
                  <a:cubicBezTo>
                    <a:pt x="437033" y="283928"/>
                    <a:pt x="420317" y="291584"/>
                    <a:pt x="402592" y="295753"/>
                  </a:cubicBezTo>
                  <a:cubicBezTo>
                    <a:pt x="391712" y="298258"/>
                    <a:pt x="380574" y="299466"/>
                    <a:pt x="369409" y="299351"/>
                  </a:cubicBezTo>
                  <a:lnTo>
                    <a:pt x="365145" y="299351"/>
                  </a:lnTo>
                  <a:cubicBezTo>
                    <a:pt x="361414" y="299351"/>
                    <a:pt x="357815" y="299351"/>
                    <a:pt x="354217" y="298418"/>
                  </a:cubicBezTo>
                  <a:lnTo>
                    <a:pt x="347954" y="297485"/>
                  </a:lnTo>
                  <a:lnTo>
                    <a:pt x="338892" y="295619"/>
                  </a:lnTo>
                  <a:cubicBezTo>
                    <a:pt x="336893" y="295619"/>
                    <a:pt x="334761" y="294686"/>
                    <a:pt x="332762" y="294020"/>
                  </a:cubicBezTo>
                  <a:cubicBezTo>
                    <a:pt x="328234" y="292720"/>
                    <a:pt x="323785" y="291163"/>
                    <a:pt x="319435" y="289356"/>
                  </a:cubicBezTo>
                  <a:lnTo>
                    <a:pt x="313705" y="286691"/>
                  </a:lnTo>
                  <a:cubicBezTo>
                    <a:pt x="310906" y="285358"/>
                    <a:pt x="307974" y="284025"/>
                    <a:pt x="305176" y="282426"/>
                  </a:cubicBezTo>
                  <a:lnTo>
                    <a:pt x="299712" y="279228"/>
                  </a:lnTo>
                  <a:lnTo>
                    <a:pt x="291183" y="273497"/>
                  </a:lnTo>
                  <a:lnTo>
                    <a:pt x="286785" y="270166"/>
                  </a:lnTo>
                  <a:cubicBezTo>
                    <a:pt x="282568" y="266914"/>
                    <a:pt x="278562" y="263398"/>
                    <a:pt x="274792" y="259638"/>
                  </a:cubicBezTo>
                  <a:cubicBezTo>
                    <a:pt x="271819" y="256690"/>
                    <a:pt x="269015" y="253575"/>
                    <a:pt x="266396" y="250309"/>
                  </a:cubicBezTo>
                  <a:lnTo>
                    <a:pt x="263997" y="247377"/>
                  </a:lnTo>
                  <a:cubicBezTo>
                    <a:pt x="262131" y="244979"/>
                    <a:pt x="260399" y="242580"/>
                    <a:pt x="258800" y="240181"/>
                  </a:cubicBezTo>
                  <a:cubicBezTo>
                    <a:pt x="257969" y="239124"/>
                    <a:pt x="257212" y="238011"/>
                    <a:pt x="256534" y="236850"/>
                  </a:cubicBezTo>
                  <a:cubicBezTo>
                    <a:pt x="254669" y="234051"/>
                    <a:pt x="252936" y="231119"/>
                    <a:pt x="251337" y="228187"/>
                  </a:cubicBezTo>
                  <a:cubicBezTo>
                    <a:pt x="250930" y="227550"/>
                    <a:pt x="250574" y="226881"/>
                    <a:pt x="250271" y="226188"/>
                  </a:cubicBezTo>
                  <a:cubicBezTo>
                    <a:pt x="248405" y="222723"/>
                    <a:pt x="246939" y="219259"/>
                    <a:pt x="245473" y="215794"/>
                  </a:cubicBezTo>
                  <a:cubicBezTo>
                    <a:pt x="244807" y="214328"/>
                    <a:pt x="244274" y="212729"/>
                    <a:pt x="243608" y="211129"/>
                  </a:cubicBezTo>
                  <a:cubicBezTo>
                    <a:pt x="242941" y="209530"/>
                    <a:pt x="242009" y="206865"/>
                    <a:pt x="241342" y="204600"/>
                  </a:cubicBezTo>
                  <a:lnTo>
                    <a:pt x="239743" y="199269"/>
                  </a:lnTo>
                  <a:cubicBezTo>
                    <a:pt x="239743" y="197270"/>
                    <a:pt x="238677" y="195138"/>
                    <a:pt x="238277" y="193005"/>
                  </a:cubicBezTo>
                  <a:cubicBezTo>
                    <a:pt x="237877" y="190873"/>
                    <a:pt x="237344" y="189407"/>
                    <a:pt x="237078" y="187675"/>
                  </a:cubicBezTo>
                  <a:cubicBezTo>
                    <a:pt x="228975" y="143818"/>
                    <a:pt x="242750" y="98765"/>
                    <a:pt x="273992" y="66937"/>
                  </a:cubicBezTo>
                  <a:close/>
                  <a:moveTo>
                    <a:pt x="392598" y="326137"/>
                  </a:moveTo>
                  <a:lnTo>
                    <a:pt x="392598" y="492185"/>
                  </a:lnTo>
                  <a:lnTo>
                    <a:pt x="26653" y="492185"/>
                  </a:lnTo>
                  <a:lnTo>
                    <a:pt x="26653" y="203400"/>
                  </a:lnTo>
                  <a:lnTo>
                    <a:pt x="213223" y="203400"/>
                  </a:lnTo>
                  <a:cubicBezTo>
                    <a:pt x="213385" y="204085"/>
                    <a:pt x="213608" y="204754"/>
                    <a:pt x="213890" y="205399"/>
                  </a:cubicBezTo>
                  <a:cubicBezTo>
                    <a:pt x="215457" y="211543"/>
                    <a:pt x="217370" y="217594"/>
                    <a:pt x="219620" y="223523"/>
                  </a:cubicBezTo>
                  <a:lnTo>
                    <a:pt x="219620" y="224589"/>
                  </a:lnTo>
                  <a:cubicBezTo>
                    <a:pt x="222109" y="230704"/>
                    <a:pt x="224957" y="236667"/>
                    <a:pt x="228149" y="242447"/>
                  </a:cubicBezTo>
                  <a:lnTo>
                    <a:pt x="230814" y="246978"/>
                  </a:lnTo>
                  <a:cubicBezTo>
                    <a:pt x="232547" y="249776"/>
                    <a:pt x="234146" y="252575"/>
                    <a:pt x="236012" y="255240"/>
                  </a:cubicBezTo>
                  <a:lnTo>
                    <a:pt x="67032" y="255240"/>
                  </a:lnTo>
                  <a:lnTo>
                    <a:pt x="67032" y="281893"/>
                  </a:lnTo>
                  <a:lnTo>
                    <a:pt x="258400" y="281893"/>
                  </a:lnTo>
                  <a:cubicBezTo>
                    <a:pt x="261865" y="285091"/>
                    <a:pt x="265197" y="288290"/>
                    <a:pt x="268795" y="291088"/>
                  </a:cubicBezTo>
                  <a:lnTo>
                    <a:pt x="274125" y="294953"/>
                  </a:lnTo>
                  <a:cubicBezTo>
                    <a:pt x="276983" y="297204"/>
                    <a:pt x="279964" y="299296"/>
                    <a:pt x="283054" y="301216"/>
                  </a:cubicBezTo>
                  <a:lnTo>
                    <a:pt x="289984" y="305348"/>
                  </a:lnTo>
                  <a:lnTo>
                    <a:pt x="297980" y="309745"/>
                  </a:lnTo>
                  <a:lnTo>
                    <a:pt x="305976" y="313477"/>
                  </a:lnTo>
                  <a:lnTo>
                    <a:pt x="313572" y="316409"/>
                  </a:lnTo>
                  <a:lnTo>
                    <a:pt x="322234" y="319474"/>
                  </a:lnTo>
                  <a:lnTo>
                    <a:pt x="329963" y="321606"/>
                  </a:lnTo>
                  <a:lnTo>
                    <a:pt x="338759" y="323738"/>
                  </a:lnTo>
                  <a:lnTo>
                    <a:pt x="349820" y="325471"/>
                  </a:lnTo>
                  <a:lnTo>
                    <a:pt x="357016" y="326270"/>
                  </a:lnTo>
                  <a:cubicBezTo>
                    <a:pt x="361680" y="326270"/>
                    <a:pt x="366211" y="326270"/>
                    <a:pt x="370342" y="326270"/>
                  </a:cubicBezTo>
                  <a:lnTo>
                    <a:pt x="376206" y="326270"/>
                  </a:lnTo>
                  <a:cubicBezTo>
                    <a:pt x="381004" y="326270"/>
                    <a:pt x="385668" y="326270"/>
                    <a:pt x="390465" y="325204"/>
                  </a:cubicBezTo>
                  <a:close/>
                  <a:moveTo>
                    <a:pt x="596492" y="389837"/>
                  </a:moveTo>
                  <a:cubicBezTo>
                    <a:pt x="590045" y="396258"/>
                    <a:pt x="579619" y="396258"/>
                    <a:pt x="573171" y="389837"/>
                  </a:cubicBezTo>
                  <a:lnTo>
                    <a:pt x="473889" y="290289"/>
                  </a:lnTo>
                  <a:cubicBezTo>
                    <a:pt x="477754" y="287090"/>
                    <a:pt x="481352" y="283892"/>
                    <a:pt x="484817" y="280427"/>
                  </a:cubicBezTo>
                  <a:lnTo>
                    <a:pt x="486149" y="279094"/>
                  </a:lnTo>
                  <a:lnTo>
                    <a:pt x="486149" y="279094"/>
                  </a:lnTo>
                  <a:lnTo>
                    <a:pt x="486149" y="279094"/>
                  </a:lnTo>
                  <a:cubicBezTo>
                    <a:pt x="490014" y="275363"/>
                    <a:pt x="493479" y="271365"/>
                    <a:pt x="496944" y="267367"/>
                  </a:cubicBezTo>
                  <a:lnTo>
                    <a:pt x="496944" y="267367"/>
                  </a:lnTo>
                  <a:lnTo>
                    <a:pt x="596492" y="366116"/>
                  </a:lnTo>
                  <a:cubicBezTo>
                    <a:pt x="602739" y="372532"/>
                    <a:pt x="602739" y="382755"/>
                    <a:pt x="596492" y="389171"/>
                  </a:cubicBezTo>
                  <a:close/>
                </a:path>
              </a:pathLst>
            </a:custGeom>
            <a:grpFill/>
            <a:ln w="13145" cap="flat">
              <a:noFill/>
              <a:prstDash val="solid"/>
              <a:miter/>
            </a:ln>
          </p:spPr>
          <p:txBody>
            <a:bodyPr rtlCol="0" anchor="ctr"/>
            <a:lstStyle/>
            <a:p>
              <a:endParaRPr lang="en-IN" dirty="0"/>
            </a:p>
          </p:txBody>
        </p:sp>
        <p:sp>
          <p:nvSpPr>
            <p:cNvPr id="69" name="Freeform: Shape 79">
              <a:extLst>
                <a:ext uri="{FF2B5EF4-FFF2-40B4-BE49-F238E27FC236}">
                  <a16:creationId xmlns:a16="http://schemas.microsoft.com/office/drawing/2014/main" id="{129AB78E-24DD-458F-931D-06610C1197D9}"/>
                </a:ext>
                <a:ext uri="{C183D7F6-B498-43B3-948B-1728B52AA6E4}">
                  <adec:decorative xmlns:adec="http://schemas.microsoft.com/office/drawing/2017/decorative" val="1"/>
                </a:ext>
              </a:extLst>
            </p:cNvPr>
            <p:cNvSpPr/>
            <p:nvPr/>
          </p:nvSpPr>
          <p:spPr>
            <a:xfrm>
              <a:off x="9186804" y="2107469"/>
              <a:ext cx="159918" cy="133265"/>
            </a:xfrm>
            <a:custGeom>
              <a:avLst/>
              <a:gdLst>
                <a:gd name="connsiteX0" fmla="*/ 172045 w 159917"/>
                <a:gd name="connsiteY0" fmla="*/ 18790 h 133264"/>
                <a:gd name="connsiteX1" fmla="*/ 153121 w 159917"/>
                <a:gd name="connsiteY1" fmla="*/ 0 h 133264"/>
                <a:gd name="connsiteX2" fmla="*/ 55438 w 159917"/>
                <a:gd name="connsiteY2" fmla="*/ 98882 h 133264"/>
                <a:gd name="connsiteX3" fmla="*/ 17324 w 159917"/>
                <a:gd name="connsiteY3" fmla="*/ 66233 h 133264"/>
                <a:gd name="connsiteX4" fmla="*/ 0 w 159917"/>
                <a:gd name="connsiteY4" fmla="*/ 86489 h 133264"/>
                <a:gd name="connsiteX5" fmla="*/ 56904 w 159917"/>
                <a:gd name="connsiteY5" fmla="*/ 135264 h 133264"/>
                <a:gd name="connsiteX6" fmla="*/ 172045 w 159917"/>
                <a:gd name="connsiteY6" fmla="*/ 18790 h 13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917" h="133264">
                  <a:moveTo>
                    <a:pt x="172045" y="18790"/>
                  </a:moveTo>
                  <a:lnTo>
                    <a:pt x="153121" y="0"/>
                  </a:lnTo>
                  <a:lnTo>
                    <a:pt x="55438" y="98882"/>
                  </a:lnTo>
                  <a:lnTo>
                    <a:pt x="17324" y="66233"/>
                  </a:lnTo>
                  <a:lnTo>
                    <a:pt x="0" y="86489"/>
                  </a:lnTo>
                  <a:lnTo>
                    <a:pt x="56904" y="135264"/>
                  </a:lnTo>
                  <a:lnTo>
                    <a:pt x="172045" y="18790"/>
                  </a:lnTo>
                  <a:close/>
                </a:path>
              </a:pathLst>
            </a:custGeom>
            <a:grpFill/>
            <a:ln w="13145" cap="flat">
              <a:noFill/>
              <a:prstDash val="solid"/>
              <a:miter/>
            </a:ln>
          </p:spPr>
          <p:txBody>
            <a:bodyPr rtlCol="0" anchor="ctr"/>
            <a:lstStyle/>
            <a:p>
              <a:endParaRPr lang="en-IN" dirty="0"/>
            </a:p>
          </p:txBody>
        </p:sp>
      </p:grpSp>
      <p:sp>
        <p:nvSpPr>
          <p:cNvPr id="70" name="Oval 69">
            <a:extLst>
              <a:ext uri="{FF2B5EF4-FFF2-40B4-BE49-F238E27FC236}">
                <a16:creationId xmlns:a16="http://schemas.microsoft.com/office/drawing/2014/main" id="{F1509DC0-5201-4D4F-B24F-A7484EFCF40C}"/>
              </a:ext>
              <a:ext uri="{C183D7F6-B498-43B3-948B-1728B52AA6E4}">
                <adec:decorative xmlns:adec="http://schemas.microsoft.com/office/drawing/2017/decorative" val="1"/>
              </a:ext>
            </a:extLst>
          </p:cNvPr>
          <p:cNvSpPr/>
          <p:nvPr/>
        </p:nvSpPr>
        <p:spPr>
          <a:xfrm>
            <a:off x="10175586" y="4917991"/>
            <a:ext cx="1056409" cy="1056409"/>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71" name="TextBox 70">
            <a:extLst>
              <a:ext uri="{FF2B5EF4-FFF2-40B4-BE49-F238E27FC236}">
                <a16:creationId xmlns:a16="http://schemas.microsoft.com/office/drawing/2014/main" id="{0B68D397-05F9-45E0-912B-CDD4C033D7EE}"/>
              </a:ext>
            </a:extLst>
          </p:cNvPr>
          <p:cNvSpPr txBox="1"/>
          <p:nvPr/>
        </p:nvSpPr>
        <p:spPr>
          <a:xfrm>
            <a:off x="9853621" y="5985718"/>
            <a:ext cx="1700339" cy="400110"/>
          </a:xfrm>
          <a:prstGeom prst="rect">
            <a:avLst/>
          </a:prstGeom>
          <a:noFill/>
        </p:spPr>
        <p:txBody>
          <a:bodyPr wrap="square" rtlCol="0">
            <a:spAutoFit/>
          </a:bodyPr>
          <a:lstStyle>
            <a:defPPr>
              <a:defRPr lang="en-US"/>
            </a:defPPr>
            <a:lvl1pPr algn="ctr">
              <a:defRPr sz="14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solidFill>
                  <a:schemeClr val="tx1">
                    <a:lumMod val="65000"/>
                    <a:lumOff val="35000"/>
                  </a:schemeClr>
                </a:solidFill>
              </a:rPr>
              <a:t>Training job</a:t>
            </a:r>
          </a:p>
        </p:txBody>
      </p:sp>
      <p:grpSp>
        <p:nvGrpSpPr>
          <p:cNvPr id="72" name="Group 71">
            <a:extLst>
              <a:ext uri="{FF2B5EF4-FFF2-40B4-BE49-F238E27FC236}">
                <a16:creationId xmlns:a16="http://schemas.microsoft.com/office/drawing/2014/main" id="{B440BD07-3842-49BD-B682-109F94B16A2F}"/>
              </a:ext>
              <a:ext uri="{C183D7F6-B498-43B3-948B-1728B52AA6E4}">
                <adec:decorative xmlns:adec="http://schemas.microsoft.com/office/drawing/2017/decorative" val="1"/>
              </a:ext>
            </a:extLst>
          </p:cNvPr>
          <p:cNvGrpSpPr/>
          <p:nvPr/>
        </p:nvGrpSpPr>
        <p:grpSpPr>
          <a:xfrm>
            <a:off x="10390618" y="5196598"/>
            <a:ext cx="626344" cy="506405"/>
            <a:chOff x="8901484" y="2007082"/>
            <a:chExt cx="626344" cy="506405"/>
          </a:xfrm>
          <a:solidFill>
            <a:schemeClr val="bg1"/>
          </a:solidFill>
        </p:grpSpPr>
        <p:sp>
          <p:nvSpPr>
            <p:cNvPr id="73" name="Freeform: Shape 83">
              <a:extLst>
                <a:ext uri="{FF2B5EF4-FFF2-40B4-BE49-F238E27FC236}">
                  <a16:creationId xmlns:a16="http://schemas.microsoft.com/office/drawing/2014/main" id="{DDA3130B-F02B-4BA2-AFDA-DDCCCC43E0A3}"/>
                </a:ext>
                <a:ext uri="{C183D7F6-B498-43B3-948B-1728B52AA6E4}">
                  <adec:decorative xmlns:adec="http://schemas.microsoft.com/office/drawing/2017/decorative" val="1"/>
                </a:ext>
              </a:extLst>
            </p:cNvPr>
            <p:cNvSpPr/>
            <p:nvPr/>
          </p:nvSpPr>
          <p:spPr>
            <a:xfrm>
              <a:off x="8968516" y="2420640"/>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88" name="Freeform: Shape 84">
              <a:extLst>
                <a:ext uri="{FF2B5EF4-FFF2-40B4-BE49-F238E27FC236}">
                  <a16:creationId xmlns:a16="http://schemas.microsoft.com/office/drawing/2014/main" id="{D5792ED5-3917-42E6-AEF2-BFAF92E3B7D8}"/>
                </a:ext>
                <a:ext uri="{C183D7F6-B498-43B3-948B-1728B52AA6E4}">
                  <adec:decorative xmlns:adec="http://schemas.microsoft.com/office/drawing/2017/decorative" val="1"/>
                </a:ext>
              </a:extLst>
            </p:cNvPr>
            <p:cNvSpPr/>
            <p:nvPr/>
          </p:nvSpPr>
          <p:spPr>
            <a:xfrm>
              <a:off x="8968516" y="2341481"/>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89" name="Freeform: Shape 85">
              <a:extLst>
                <a:ext uri="{FF2B5EF4-FFF2-40B4-BE49-F238E27FC236}">
                  <a16:creationId xmlns:a16="http://schemas.microsoft.com/office/drawing/2014/main" id="{BDAE6028-2447-47EC-A080-6D405CC1FF19}"/>
                </a:ext>
                <a:ext uri="{C183D7F6-B498-43B3-948B-1728B52AA6E4}">
                  <adec:decorative xmlns:adec="http://schemas.microsoft.com/office/drawing/2017/decorative" val="1"/>
                </a:ext>
              </a:extLst>
            </p:cNvPr>
            <p:cNvSpPr/>
            <p:nvPr/>
          </p:nvSpPr>
          <p:spPr>
            <a:xfrm>
              <a:off x="8901484" y="2007082"/>
              <a:ext cx="626344" cy="506405"/>
            </a:xfrm>
            <a:custGeom>
              <a:avLst/>
              <a:gdLst>
                <a:gd name="connsiteX0" fmla="*/ 615283 w 626343"/>
                <a:gd name="connsiteY0" fmla="*/ 346926 h 506405"/>
                <a:gd name="connsiteX1" fmla="*/ 512802 w 626343"/>
                <a:gd name="connsiteY1" fmla="*/ 244446 h 506405"/>
                <a:gd name="connsiteX2" fmla="*/ 486149 w 626343"/>
                <a:gd name="connsiteY2" fmla="*/ 48014 h 506405"/>
                <a:gd name="connsiteX3" fmla="*/ 255469 w 626343"/>
                <a:gd name="connsiteY3" fmla="*/ 47538 h 506405"/>
                <a:gd name="connsiteX4" fmla="*/ 208026 w 626343"/>
                <a:gd name="connsiteY4" fmla="*/ 176747 h 506405"/>
                <a:gd name="connsiteX5" fmla="*/ 0 w 626343"/>
                <a:gd name="connsiteY5" fmla="*/ 176747 h 506405"/>
                <a:gd name="connsiteX6" fmla="*/ 0 w 626343"/>
                <a:gd name="connsiteY6" fmla="*/ 518837 h 506405"/>
                <a:gd name="connsiteX7" fmla="*/ 419250 w 626343"/>
                <a:gd name="connsiteY7" fmla="*/ 518837 h 506405"/>
                <a:gd name="connsiteX8" fmla="*/ 419250 w 626343"/>
                <a:gd name="connsiteY8" fmla="*/ 319607 h 506405"/>
                <a:gd name="connsiteX9" fmla="*/ 451767 w 626343"/>
                <a:gd name="connsiteY9" fmla="*/ 305481 h 506405"/>
                <a:gd name="connsiteX10" fmla="*/ 553848 w 626343"/>
                <a:gd name="connsiteY10" fmla="*/ 407961 h 506405"/>
                <a:gd name="connsiteX11" fmla="*/ 614883 w 626343"/>
                <a:gd name="connsiteY11" fmla="*/ 407961 h 506405"/>
                <a:gd name="connsiteX12" fmla="*/ 615444 w 626343"/>
                <a:gd name="connsiteY12" fmla="*/ 347090 h 506405"/>
                <a:gd name="connsiteX13" fmla="*/ 615283 w 626343"/>
                <a:gd name="connsiteY13" fmla="*/ 346926 h 506405"/>
                <a:gd name="connsiteX14" fmla="*/ 273992 w 626343"/>
                <a:gd name="connsiteY14" fmla="*/ 66937 h 506405"/>
                <a:gd name="connsiteX15" fmla="*/ 467357 w 626343"/>
                <a:gd name="connsiteY15" fmla="*/ 67119 h 506405"/>
                <a:gd name="connsiteX16" fmla="*/ 484817 w 626343"/>
                <a:gd name="connsiteY16" fmla="*/ 238848 h 506405"/>
                <a:gd name="connsiteX17" fmla="*/ 484817 w 626343"/>
                <a:gd name="connsiteY17" fmla="*/ 238849 h 506405"/>
                <a:gd name="connsiteX18" fmla="*/ 468025 w 626343"/>
                <a:gd name="connsiteY18" fmla="*/ 259505 h 506405"/>
                <a:gd name="connsiteX19" fmla="*/ 468025 w 626343"/>
                <a:gd name="connsiteY19" fmla="*/ 259505 h 506405"/>
                <a:gd name="connsiteX20" fmla="*/ 457764 w 626343"/>
                <a:gd name="connsiteY20" fmla="*/ 268700 h 506405"/>
                <a:gd name="connsiteX21" fmla="*/ 451767 w 626343"/>
                <a:gd name="connsiteY21" fmla="*/ 273231 h 506405"/>
                <a:gd name="connsiteX22" fmla="*/ 402592 w 626343"/>
                <a:gd name="connsiteY22" fmla="*/ 295753 h 506405"/>
                <a:gd name="connsiteX23" fmla="*/ 369409 w 626343"/>
                <a:gd name="connsiteY23" fmla="*/ 299351 h 506405"/>
                <a:gd name="connsiteX24" fmla="*/ 365145 w 626343"/>
                <a:gd name="connsiteY24" fmla="*/ 299351 h 506405"/>
                <a:gd name="connsiteX25" fmla="*/ 354217 w 626343"/>
                <a:gd name="connsiteY25" fmla="*/ 298418 h 506405"/>
                <a:gd name="connsiteX26" fmla="*/ 347954 w 626343"/>
                <a:gd name="connsiteY26" fmla="*/ 297485 h 506405"/>
                <a:gd name="connsiteX27" fmla="*/ 338892 w 626343"/>
                <a:gd name="connsiteY27" fmla="*/ 295619 h 506405"/>
                <a:gd name="connsiteX28" fmla="*/ 332762 w 626343"/>
                <a:gd name="connsiteY28" fmla="*/ 294020 h 506405"/>
                <a:gd name="connsiteX29" fmla="*/ 319435 w 626343"/>
                <a:gd name="connsiteY29" fmla="*/ 289356 h 506405"/>
                <a:gd name="connsiteX30" fmla="*/ 313705 w 626343"/>
                <a:gd name="connsiteY30" fmla="*/ 286691 h 506405"/>
                <a:gd name="connsiteX31" fmla="*/ 305176 w 626343"/>
                <a:gd name="connsiteY31" fmla="*/ 282426 h 506405"/>
                <a:gd name="connsiteX32" fmla="*/ 299712 w 626343"/>
                <a:gd name="connsiteY32" fmla="*/ 279228 h 506405"/>
                <a:gd name="connsiteX33" fmla="*/ 291183 w 626343"/>
                <a:gd name="connsiteY33" fmla="*/ 273497 h 506405"/>
                <a:gd name="connsiteX34" fmla="*/ 286785 w 626343"/>
                <a:gd name="connsiteY34" fmla="*/ 270166 h 506405"/>
                <a:gd name="connsiteX35" fmla="*/ 274792 w 626343"/>
                <a:gd name="connsiteY35" fmla="*/ 259638 h 506405"/>
                <a:gd name="connsiteX36" fmla="*/ 266396 w 626343"/>
                <a:gd name="connsiteY36" fmla="*/ 250309 h 506405"/>
                <a:gd name="connsiteX37" fmla="*/ 263997 w 626343"/>
                <a:gd name="connsiteY37" fmla="*/ 247377 h 506405"/>
                <a:gd name="connsiteX38" fmla="*/ 258800 w 626343"/>
                <a:gd name="connsiteY38" fmla="*/ 240181 h 506405"/>
                <a:gd name="connsiteX39" fmla="*/ 256534 w 626343"/>
                <a:gd name="connsiteY39" fmla="*/ 236850 h 506405"/>
                <a:gd name="connsiteX40" fmla="*/ 251337 w 626343"/>
                <a:gd name="connsiteY40" fmla="*/ 228187 h 506405"/>
                <a:gd name="connsiteX41" fmla="*/ 250271 w 626343"/>
                <a:gd name="connsiteY41" fmla="*/ 226188 h 506405"/>
                <a:gd name="connsiteX42" fmla="*/ 245473 w 626343"/>
                <a:gd name="connsiteY42" fmla="*/ 215794 h 506405"/>
                <a:gd name="connsiteX43" fmla="*/ 243608 w 626343"/>
                <a:gd name="connsiteY43" fmla="*/ 211129 h 506405"/>
                <a:gd name="connsiteX44" fmla="*/ 241342 w 626343"/>
                <a:gd name="connsiteY44" fmla="*/ 204600 h 506405"/>
                <a:gd name="connsiteX45" fmla="*/ 239743 w 626343"/>
                <a:gd name="connsiteY45" fmla="*/ 199269 h 506405"/>
                <a:gd name="connsiteX46" fmla="*/ 238277 w 626343"/>
                <a:gd name="connsiteY46" fmla="*/ 193005 h 506405"/>
                <a:gd name="connsiteX47" fmla="*/ 237078 w 626343"/>
                <a:gd name="connsiteY47" fmla="*/ 187675 h 506405"/>
                <a:gd name="connsiteX48" fmla="*/ 273992 w 626343"/>
                <a:gd name="connsiteY48" fmla="*/ 66937 h 506405"/>
                <a:gd name="connsiteX49" fmla="*/ 392598 w 626343"/>
                <a:gd name="connsiteY49" fmla="*/ 326137 h 506405"/>
                <a:gd name="connsiteX50" fmla="*/ 392598 w 626343"/>
                <a:gd name="connsiteY50" fmla="*/ 492185 h 506405"/>
                <a:gd name="connsiteX51" fmla="*/ 26653 w 626343"/>
                <a:gd name="connsiteY51" fmla="*/ 492185 h 506405"/>
                <a:gd name="connsiteX52" fmla="*/ 26653 w 626343"/>
                <a:gd name="connsiteY52" fmla="*/ 203400 h 506405"/>
                <a:gd name="connsiteX53" fmla="*/ 213223 w 626343"/>
                <a:gd name="connsiteY53" fmla="*/ 203400 h 506405"/>
                <a:gd name="connsiteX54" fmla="*/ 213890 w 626343"/>
                <a:gd name="connsiteY54" fmla="*/ 205399 h 506405"/>
                <a:gd name="connsiteX55" fmla="*/ 219620 w 626343"/>
                <a:gd name="connsiteY55" fmla="*/ 223523 h 506405"/>
                <a:gd name="connsiteX56" fmla="*/ 219620 w 626343"/>
                <a:gd name="connsiteY56" fmla="*/ 224589 h 506405"/>
                <a:gd name="connsiteX57" fmla="*/ 228149 w 626343"/>
                <a:gd name="connsiteY57" fmla="*/ 242447 h 506405"/>
                <a:gd name="connsiteX58" fmla="*/ 230814 w 626343"/>
                <a:gd name="connsiteY58" fmla="*/ 246978 h 506405"/>
                <a:gd name="connsiteX59" fmla="*/ 236012 w 626343"/>
                <a:gd name="connsiteY59" fmla="*/ 255240 h 506405"/>
                <a:gd name="connsiteX60" fmla="*/ 67032 w 626343"/>
                <a:gd name="connsiteY60" fmla="*/ 255240 h 506405"/>
                <a:gd name="connsiteX61" fmla="*/ 67032 w 626343"/>
                <a:gd name="connsiteY61" fmla="*/ 281893 h 506405"/>
                <a:gd name="connsiteX62" fmla="*/ 258400 w 626343"/>
                <a:gd name="connsiteY62" fmla="*/ 281893 h 506405"/>
                <a:gd name="connsiteX63" fmla="*/ 268795 w 626343"/>
                <a:gd name="connsiteY63" fmla="*/ 291088 h 506405"/>
                <a:gd name="connsiteX64" fmla="*/ 274125 w 626343"/>
                <a:gd name="connsiteY64" fmla="*/ 294953 h 506405"/>
                <a:gd name="connsiteX65" fmla="*/ 283054 w 626343"/>
                <a:gd name="connsiteY65" fmla="*/ 301216 h 506405"/>
                <a:gd name="connsiteX66" fmla="*/ 289984 w 626343"/>
                <a:gd name="connsiteY66" fmla="*/ 305348 h 506405"/>
                <a:gd name="connsiteX67" fmla="*/ 297980 w 626343"/>
                <a:gd name="connsiteY67" fmla="*/ 309745 h 506405"/>
                <a:gd name="connsiteX68" fmla="*/ 305976 w 626343"/>
                <a:gd name="connsiteY68" fmla="*/ 313477 h 506405"/>
                <a:gd name="connsiteX69" fmla="*/ 313572 w 626343"/>
                <a:gd name="connsiteY69" fmla="*/ 316409 h 506405"/>
                <a:gd name="connsiteX70" fmla="*/ 322234 w 626343"/>
                <a:gd name="connsiteY70" fmla="*/ 319474 h 506405"/>
                <a:gd name="connsiteX71" fmla="*/ 329963 w 626343"/>
                <a:gd name="connsiteY71" fmla="*/ 321606 h 506405"/>
                <a:gd name="connsiteX72" fmla="*/ 338759 w 626343"/>
                <a:gd name="connsiteY72" fmla="*/ 323738 h 506405"/>
                <a:gd name="connsiteX73" fmla="*/ 349820 w 626343"/>
                <a:gd name="connsiteY73" fmla="*/ 325471 h 506405"/>
                <a:gd name="connsiteX74" fmla="*/ 357016 w 626343"/>
                <a:gd name="connsiteY74" fmla="*/ 326270 h 506405"/>
                <a:gd name="connsiteX75" fmla="*/ 370342 w 626343"/>
                <a:gd name="connsiteY75" fmla="*/ 326270 h 506405"/>
                <a:gd name="connsiteX76" fmla="*/ 376206 w 626343"/>
                <a:gd name="connsiteY76" fmla="*/ 326270 h 506405"/>
                <a:gd name="connsiteX77" fmla="*/ 390465 w 626343"/>
                <a:gd name="connsiteY77" fmla="*/ 325204 h 506405"/>
                <a:gd name="connsiteX78" fmla="*/ 596492 w 626343"/>
                <a:gd name="connsiteY78" fmla="*/ 389837 h 506405"/>
                <a:gd name="connsiteX79" fmla="*/ 573171 w 626343"/>
                <a:gd name="connsiteY79" fmla="*/ 389837 h 506405"/>
                <a:gd name="connsiteX80" fmla="*/ 473889 w 626343"/>
                <a:gd name="connsiteY80" fmla="*/ 290289 h 506405"/>
                <a:gd name="connsiteX81" fmla="*/ 484817 w 626343"/>
                <a:gd name="connsiteY81" fmla="*/ 280427 h 506405"/>
                <a:gd name="connsiteX82" fmla="*/ 486149 w 626343"/>
                <a:gd name="connsiteY82" fmla="*/ 279094 h 506405"/>
                <a:gd name="connsiteX83" fmla="*/ 486149 w 626343"/>
                <a:gd name="connsiteY83" fmla="*/ 279094 h 506405"/>
                <a:gd name="connsiteX84" fmla="*/ 486149 w 626343"/>
                <a:gd name="connsiteY84" fmla="*/ 279094 h 506405"/>
                <a:gd name="connsiteX85" fmla="*/ 496944 w 626343"/>
                <a:gd name="connsiteY85" fmla="*/ 267367 h 506405"/>
                <a:gd name="connsiteX86" fmla="*/ 496944 w 626343"/>
                <a:gd name="connsiteY86" fmla="*/ 267367 h 506405"/>
                <a:gd name="connsiteX87" fmla="*/ 596492 w 626343"/>
                <a:gd name="connsiteY87" fmla="*/ 366116 h 506405"/>
                <a:gd name="connsiteX88" fmla="*/ 596492 w 626343"/>
                <a:gd name="connsiteY88" fmla="*/ 389171 h 5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26343" h="506405">
                  <a:moveTo>
                    <a:pt x="615283" y="346926"/>
                  </a:moveTo>
                  <a:lnTo>
                    <a:pt x="512802" y="244446"/>
                  </a:lnTo>
                  <a:cubicBezTo>
                    <a:pt x="549383" y="180479"/>
                    <a:pt x="538452" y="99920"/>
                    <a:pt x="486149" y="48014"/>
                  </a:cubicBezTo>
                  <a:cubicBezTo>
                    <a:pt x="422580" y="-15818"/>
                    <a:pt x="319301" y="-16031"/>
                    <a:pt x="255469" y="47538"/>
                  </a:cubicBezTo>
                  <a:cubicBezTo>
                    <a:pt x="221367" y="81499"/>
                    <a:pt x="204004" y="128787"/>
                    <a:pt x="208026" y="176747"/>
                  </a:cubicBezTo>
                  <a:lnTo>
                    <a:pt x="0" y="176747"/>
                  </a:lnTo>
                  <a:lnTo>
                    <a:pt x="0" y="518837"/>
                  </a:lnTo>
                  <a:lnTo>
                    <a:pt x="419250" y="518837"/>
                  </a:lnTo>
                  <a:lnTo>
                    <a:pt x="419250" y="319607"/>
                  </a:lnTo>
                  <a:cubicBezTo>
                    <a:pt x="430560" y="316066"/>
                    <a:pt x="441461" y="311331"/>
                    <a:pt x="451767" y="305481"/>
                  </a:cubicBezTo>
                  <a:lnTo>
                    <a:pt x="553848" y="407961"/>
                  </a:lnTo>
                  <a:cubicBezTo>
                    <a:pt x="570707" y="424805"/>
                    <a:pt x="598024" y="424805"/>
                    <a:pt x="614883" y="407961"/>
                  </a:cubicBezTo>
                  <a:cubicBezTo>
                    <a:pt x="631847" y="391307"/>
                    <a:pt x="632098" y="364054"/>
                    <a:pt x="615444" y="347090"/>
                  </a:cubicBezTo>
                  <a:cubicBezTo>
                    <a:pt x="615391" y="347035"/>
                    <a:pt x="615337" y="346981"/>
                    <a:pt x="615283" y="346926"/>
                  </a:cubicBezTo>
                  <a:close/>
                  <a:moveTo>
                    <a:pt x="273992" y="66937"/>
                  </a:moveTo>
                  <a:cubicBezTo>
                    <a:pt x="327438" y="13591"/>
                    <a:pt x="414011" y="13672"/>
                    <a:pt x="467357" y="67119"/>
                  </a:cubicBezTo>
                  <a:cubicBezTo>
                    <a:pt x="513141" y="112989"/>
                    <a:pt x="520432" y="184702"/>
                    <a:pt x="484817" y="238848"/>
                  </a:cubicBezTo>
                  <a:lnTo>
                    <a:pt x="484817" y="238849"/>
                  </a:lnTo>
                  <a:cubicBezTo>
                    <a:pt x="479923" y="246277"/>
                    <a:pt x="474298" y="253197"/>
                    <a:pt x="468025" y="259505"/>
                  </a:cubicBezTo>
                  <a:lnTo>
                    <a:pt x="468025" y="259505"/>
                  </a:lnTo>
                  <a:cubicBezTo>
                    <a:pt x="464800" y="262781"/>
                    <a:pt x="461373" y="265852"/>
                    <a:pt x="457764" y="268700"/>
                  </a:cubicBezTo>
                  <a:cubicBezTo>
                    <a:pt x="455898" y="270299"/>
                    <a:pt x="453766" y="271765"/>
                    <a:pt x="451767" y="273231"/>
                  </a:cubicBezTo>
                  <a:cubicBezTo>
                    <a:pt x="437033" y="283928"/>
                    <a:pt x="420317" y="291584"/>
                    <a:pt x="402592" y="295753"/>
                  </a:cubicBezTo>
                  <a:cubicBezTo>
                    <a:pt x="391712" y="298258"/>
                    <a:pt x="380574" y="299466"/>
                    <a:pt x="369409" y="299351"/>
                  </a:cubicBezTo>
                  <a:lnTo>
                    <a:pt x="365145" y="299351"/>
                  </a:lnTo>
                  <a:cubicBezTo>
                    <a:pt x="361414" y="299351"/>
                    <a:pt x="357815" y="299351"/>
                    <a:pt x="354217" y="298418"/>
                  </a:cubicBezTo>
                  <a:lnTo>
                    <a:pt x="347954" y="297485"/>
                  </a:lnTo>
                  <a:lnTo>
                    <a:pt x="338892" y="295619"/>
                  </a:lnTo>
                  <a:cubicBezTo>
                    <a:pt x="336893" y="295619"/>
                    <a:pt x="334761" y="294686"/>
                    <a:pt x="332762" y="294020"/>
                  </a:cubicBezTo>
                  <a:cubicBezTo>
                    <a:pt x="328234" y="292720"/>
                    <a:pt x="323785" y="291163"/>
                    <a:pt x="319435" y="289356"/>
                  </a:cubicBezTo>
                  <a:lnTo>
                    <a:pt x="313705" y="286691"/>
                  </a:lnTo>
                  <a:cubicBezTo>
                    <a:pt x="310906" y="285358"/>
                    <a:pt x="307974" y="284025"/>
                    <a:pt x="305176" y="282426"/>
                  </a:cubicBezTo>
                  <a:lnTo>
                    <a:pt x="299712" y="279228"/>
                  </a:lnTo>
                  <a:lnTo>
                    <a:pt x="291183" y="273497"/>
                  </a:lnTo>
                  <a:lnTo>
                    <a:pt x="286785" y="270166"/>
                  </a:lnTo>
                  <a:cubicBezTo>
                    <a:pt x="282568" y="266914"/>
                    <a:pt x="278562" y="263398"/>
                    <a:pt x="274792" y="259638"/>
                  </a:cubicBezTo>
                  <a:cubicBezTo>
                    <a:pt x="271819" y="256690"/>
                    <a:pt x="269015" y="253575"/>
                    <a:pt x="266396" y="250309"/>
                  </a:cubicBezTo>
                  <a:lnTo>
                    <a:pt x="263997" y="247377"/>
                  </a:lnTo>
                  <a:cubicBezTo>
                    <a:pt x="262131" y="244979"/>
                    <a:pt x="260399" y="242580"/>
                    <a:pt x="258800" y="240181"/>
                  </a:cubicBezTo>
                  <a:cubicBezTo>
                    <a:pt x="257969" y="239124"/>
                    <a:pt x="257212" y="238011"/>
                    <a:pt x="256534" y="236850"/>
                  </a:cubicBezTo>
                  <a:cubicBezTo>
                    <a:pt x="254669" y="234051"/>
                    <a:pt x="252936" y="231119"/>
                    <a:pt x="251337" y="228187"/>
                  </a:cubicBezTo>
                  <a:cubicBezTo>
                    <a:pt x="250930" y="227550"/>
                    <a:pt x="250574" y="226881"/>
                    <a:pt x="250271" y="226188"/>
                  </a:cubicBezTo>
                  <a:cubicBezTo>
                    <a:pt x="248405" y="222723"/>
                    <a:pt x="246939" y="219259"/>
                    <a:pt x="245473" y="215794"/>
                  </a:cubicBezTo>
                  <a:cubicBezTo>
                    <a:pt x="244807" y="214328"/>
                    <a:pt x="244274" y="212729"/>
                    <a:pt x="243608" y="211129"/>
                  </a:cubicBezTo>
                  <a:cubicBezTo>
                    <a:pt x="242941" y="209530"/>
                    <a:pt x="242009" y="206865"/>
                    <a:pt x="241342" y="204600"/>
                  </a:cubicBezTo>
                  <a:lnTo>
                    <a:pt x="239743" y="199269"/>
                  </a:lnTo>
                  <a:cubicBezTo>
                    <a:pt x="239743" y="197270"/>
                    <a:pt x="238677" y="195138"/>
                    <a:pt x="238277" y="193005"/>
                  </a:cubicBezTo>
                  <a:cubicBezTo>
                    <a:pt x="237877" y="190873"/>
                    <a:pt x="237344" y="189407"/>
                    <a:pt x="237078" y="187675"/>
                  </a:cubicBezTo>
                  <a:cubicBezTo>
                    <a:pt x="228975" y="143818"/>
                    <a:pt x="242750" y="98765"/>
                    <a:pt x="273992" y="66937"/>
                  </a:cubicBezTo>
                  <a:close/>
                  <a:moveTo>
                    <a:pt x="392598" y="326137"/>
                  </a:moveTo>
                  <a:lnTo>
                    <a:pt x="392598" y="492185"/>
                  </a:lnTo>
                  <a:lnTo>
                    <a:pt x="26653" y="492185"/>
                  </a:lnTo>
                  <a:lnTo>
                    <a:pt x="26653" y="203400"/>
                  </a:lnTo>
                  <a:lnTo>
                    <a:pt x="213223" y="203400"/>
                  </a:lnTo>
                  <a:cubicBezTo>
                    <a:pt x="213385" y="204085"/>
                    <a:pt x="213608" y="204754"/>
                    <a:pt x="213890" y="205399"/>
                  </a:cubicBezTo>
                  <a:cubicBezTo>
                    <a:pt x="215457" y="211543"/>
                    <a:pt x="217370" y="217594"/>
                    <a:pt x="219620" y="223523"/>
                  </a:cubicBezTo>
                  <a:lnTo>
                    <a:pt x="219620" y="224589"/>
                  </a:lnTo>
                  <a:cubicBezTo>
                    <a:pt x="222109" y="230704"/>
                    <a:pt x="224957" y="236667"/>
                    <a:pt x="228149" y="242447"/>
                  </a:cubicBezTo>
                  <a:lnTo>
                    <a:pt x="230814" y="246978"/>
                  </a:lnTo>
                  <a:cubicBezTo>
                    <a:pt x="232547" y="249776"/>
                    <a:pt x="234146" y="252575"/>
                    <a:pt x="236012" y="255240"/>
                  </a:cubicBezTo>
                  <a:lnTo>
                    <a:pt x="67032" y="255240"/>
                  </a:lnTo>
                  <a:lnTo>
                    <a:pt x="67032" y="281893"/>
                  </a:lnTo>
                  <a:lnTo>
                    <a:pt x="258400" y="281893"/>
                  </a:lnTo>
                  <a:cubicBezTo>
                    <a:pt x="261865" y="285091"/>
                    <a:pt x="265197" y="288290"/>
                    <a:pt x="268795" y="291088"/>
                  </a:cubicBezTo>
                  <a:lnTo>
                    <a:pt x="274125" y="294953"/>
                  </a:lnTo>
                  <a:cubicBezTo>
                    <a:pt x="276983" y="297204"/>
                    <a:pt x="279964" y="299296"/>
                    <a:pt x="283054" y="301216"/>
                  </a:cubicBezTo>
                  <a:lnTo>
                    <a:pt x="289984" y="305348"/>
                  </a:lnTo>
                  <a:lnTo>
                    <a:pt x="297980" y="309745"/>
                  </a:lnTo>
                  <a:lnTo>
                    <a:pt x="305976" y="313477"/>
                  </a:lnTo>
                  <a:lnTo>
                    <a:pt x="313572" y="316409"/>
                  </a:lnTo>
                  <a:lnTo>
                    <a:pt x="322234" y="319474"/>
                  </a:lnTo>
                  <a:lnTo>
                    <a:pt x="329963" y="321606"/>
                  </a:lnTo>
                  <a:lnTo>
                    <a:pt x="338759" y="323738"/>
                  </a:lnTo>
                  <a:lnTo>
                    <a:pt x="349820" y="325471"/>
                  </a:lnTo>
                  <a:lnTo>
                    <a:pt x="357016" y="326270"/>
                  </a:lnTo>
                  <a:cubicBezTo>
                    <a:pt x="361680" y="326270"/>
                    <a:pt x="366211" y="326270"/>
                    <a:pt x="370342" y="326270"/>
                  </a:cubicBezTo>
                  <a:lnTo>
                    <a:pt x="376206" y="326270"/>
                  </a:lnTo>
                  <a:cubicBezTo>
                    <a:pt x="381004" y="326270"/>
                    <a:pt x="385668" y="326270"/>
                    <a:pt x="390465" y="325204"/>
                  </a:cubicBezTo>
                  <a:close/>
                  <a:moveTo>
                    <a:pt x="596492" y="389837"/>
                  </a:moveTo>
                  <a:cubicBezTo>
                    <a:pt x="590045" y="396258"/>
                    <a:pt x="579619" y="396258"/>
                    <a:pt x="573171" y="389837"/>
                  </a:cubicBezTo>
                  <a:lnTo>
                    <a:pt x="473889" y="290289"/>
                  </a:lnTo>
                  <a:cubicBezTo>
                    <a:pt x="477754" y="287090"/>
                    <a:pt x="481352" y="283892"/>
                    <a:pt x="484817" y="280427"/>
                  </a:cubicBezTo>
                  <a:lnTo>
                    <a:pt x="486149" y="279094"/>
                  </a:lnTo>
                  <a:lnTo>
                    <a:pt x="486149" y="279094"/>
                  </a:lnTo>
                  <a:lnTo>
                    <a:pt x="486149" y="279094"/>
                  </a:lnTo>
                  <a:cubicBezTo>
                    <a:pt x="490014" y="275363"/>
                    <a:pt x="493479" y="271365"/>
                    <a:pt x="496944" y="267367"/>
                  </a:cubicBezTo>
                  <a:lnTo>
                    <a:pt x="496944" y="267367"/>
                  </a:lnTo>
                  <a:lnTo>
                    <a:pt x="596492" y="366116"/>
                  </a:lnTo>
                  <a:cubicBezTo>
                    <a:pt x="602739" y="372532"/>
                    <a:pt x="602739" y="382755"/>
                    <a:pt x="596492" y="389171"/>
                  </a:cubicBezTo>
                  <a:close/>
                </a:path>
              </a:pathLst>
            </a:custGeom>
            <a:grpFill/>
            <a:ln w="13145" cap="flat">
              <a:noFill/>
              <a:prstDash val="solid"/>
              <a:miter/>
            </a:ln>
          </p:spPr>
          <p:txBody>
            <a:bodyPr rtlCol="0" anchor="ctr"/>
            <a:lstStyle/>
            <a:p>
              <a:endParaRPr lang="en-IN" dirty="0"/>
            </a:p>
          </p:txBody>
        </p:sp>
        <p:sp>
          <p:nvSpPr>
            <p:cNvPr id="90" name="Freeform: Shape 86">
              <a:extLst>
                <a:ext uri="{FF2B5EF4-FFF2-40B4-BE49-F238E27FC236}">
                  <a16:creationId xmlns:a16="http://schemas.microsoft.com/office/drawing/2014/main" id="{0DD542DD-FB19-4BB9-9B10-C1C339811880}"/>
                </a:ext>
                <a:ext uri="{C183D7F6-B498-43B3-948B-1728B52AA6E4}">
                  <adec:decorative xmlns:adec="http://schemas.microsoft.com/office/drawing/2017/decorative" val="1"/>
                </a:ext>
              </a:extLst>
            </p:cNvPr>
            <p:cNvSpPr/>
            <p:nvPr/>
          </p:nvSpPr>
          <p:spPr>
            <a:xfrm>
              <a:off x="9186804" y="2107469"/>
              <a:ext cx="159918" cy="133265"/>
            </a:xfrm>
            <a:custGeom>
              <a:avLst/>
              <a:gdLst>
                <a:gd name="connsiteX0" fmla="*/ 172045 w 159917"/>
                <a:gd name="connsiteY0" fmla="*/ 18790 h 133264"/>
                <a:gd name="connsiteX1" fmla="*/ 153121 w 159917"/>
                <a:gd name="connsiteY1" fmla="*/ 0 h 133264"/>
                <a:gd name="connsiteX2" fmla="*/ 55438 w 159917"/>
                <a:gd name="connsiteY2" fmla="*/ 98882 h 133264"/>
                <a:gd name="connsiteX3" fmla="*/ 17324 w 159917"/>
                <a:gd name="connsiteY3" fmla="*/ 66233 h 133264"/>
                <a:gd name="connsiteX4" fmla="*/ 0 w 159917"/>
                <a:gd name="connsiteY4" fmla="*/ 86489 h 133264"/>
                <a:gd name="connsiteX5" fmla="*/ 56904 w 159917"/>
                <a:gd name="connsiteY5" fmla="*/ 135264 h 133264"/>
                <a:gd name="connsiteX6" fmla="*/ 172045 w 159917"/>
                <a:gd name="connsiteY6" fmla="*/ 18790 h 13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917" h="133264">
                  <a:moveTo>
                    <a:pt x="172045" y="18790"/>
                  </a:moveTo>
                  <a:lnTo>
                    <a:pt x="153121" y="0"/>
                  </a:lnTo>
                  <a:lnTo>
                    <a:pt x="55438" y="98882"/>
                  </a:lnTo>
                  <a:lnTo>
                    <a:pt x="17324" y="66233"/>
                  </a:lnTo>
                  <a:lnTo>
                    <a:pt x="0" y="86489"/>
                  </a:lnTo>
                  <a:lnTo>
                    <a:pt x="56904" y="135264"/>
                  </a:lnTo>
                  <a:lnTo>
                    <a:pt x="172045" y="18790"/>
                  </a:lnTo>
                  <a:close/>
                </a:path>
              </a:pathLst>
            </a:custGeom>
            <a:grpFill/>
            <a:ln w="13145" cap="flat">
              <a:noFill/>
              <a:prstDash val="solid"/>
              <a:miter/>
            </a:ln>
          </p:spPr>
          <p:txBody>
            <a:bodyPr rtlCol="0" anchor="ctr"/>
            <a:lstStyle/>
            <a:p>
              <a:endParaRPr lang="en-IN" dirty="0"/>
            </a:p>
          </p:txBody>
        </p:sp>
      </p:grpSp>
      <p:sp>
        <p:nvSpPr>
          <p:cNvPr id="5" name="Footer Placeholder 4">
            <a:extLst>
              <a:ext uri="{FF2B5EF4-FFF2-40B4-BE49-F238E27FC236}">
                <a16:creationId xmlns:a16="http://schemas.microsoft.com/office/drawing/2014/main" id="{2F94896C-D43A-5349-8300-D94B9BA1C275}"/>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119</a:t>
            </a:fld>
            <a:endParaRPr lang="en-US" dirty="0"/>
          </a:p>
        </p:txBody>
      </p:sp>
    </p:spTree>
    <p:custDataLst>
      <p:tags r:id="rId1"/>
    </p:custDataLst>
    <p:extLst>
      <p:ext uri="{BB962C8B-B14F-4D97-AF65-F5344CB8AC3E}">
        <p14:creationId xmlns:p14="http://schemas.microsoft.com/office/powerpoint/2010/main" val="377163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Wine quality dataset</a:t>
            </a:r>
          </a:p>
        </p:txBody>
      </p:sp>
      <p:sp>
        <p:nvSpPr>
          <p:cNvPr id="3" name="Content Placeholder 2"/>
          <p:cNvSpPr>
            <a:spLocks noGrp="1"/>
          </p:cNvSpPr>
          <p:nvPr>
            <p:ph idx="1"/>
          </p:nvPr>
        </p:nvSpPr>
        <p:spPr>
          <a:xfrm>
            <a:off x="419100" y="1528175"/>
            <a:ext cx="11521888" cy="4648788"/>
          </a:xfrm>
        </p:spPr>
        <p:txBody>
          <a:bodyPr/>
          <a:lstStyle/>
          <a:p>
            <a:pPr marL="0" indent="0">
              <a:buNone/>
            </a:pPr>
            <a:r>
              <a:rPr lang="en-US" sz="2200" dirty="0">
                <a:latin typeface="Amazon Ember" panose="02000000000000000000" pitchFamily="2" charset="0"/>
                <a:ea typeface="Amazon Ember" panose="02000000000000000000" pitchFamily="2" charset="0"/>
              </a:rPr>
              <a:t>Question: </a:t>
            </a:r>
            <a:r>
              <a:rPr lang="en-US" sz="2200" dirty="0"/>
              <a:t>Based on the composition of the wine, can you predict the quality and therefore the price?</a:t>
            </a:r>
          </a:p>
          <a:p>
            <a:pPr marL="0" indent="0">
              <a:lnSpc>
                <a:spcPct val="100000"/>
              </a:lnSpc>
              <a:spcBef>
                <a:spcPts val="0"/>
              </a:spcBef>
              <a:buNone/>
            </a:pPr>
            <a:endParaRPr lang="en-US" sz="1200" dirty="0"/>
          </a:p>
          <a:p>
            <a:pPr marL="0" indent="0">
              <a:buNone/>
            </a:pPr>
            <a:r>
              <a:rPr lang="en-US" sz="2200" dirty="0">
                <a:latin typeface="Amazon Ember" panose="02000000000000000000" pitchFamily="2" charset="0"/>
                <a:ea typeface="Amazon Ember" panose="02000000000000000000" pitchFamily="2" charset="0"/>
              </a:rPr>
              <a:t>Why:</a:t>
            </a:r>
          </a:p>
          <a:p>
            <a:r>
              <a:rPr lang="en-US" sz="2200" dirty="0"/>
              <a:t>View statistics</a:t>
            </a:r>
          </a:p>
          <a:p>
            <a:r>
              <a:rPr lang="en-US" sz="2200" dirty="0"/>
              <a:t>Deal with outliers</a:t>
            </a:r>
          </a:p>
          <a:p>
            <a:r>
              <a:rPr lang="en-US" sz="2200" dirty="0"/>
              <a:t>Scale numeric data</a:t>
            </a:r>
          </a:p>
          <a:p>
            <a:endParaRPr lang="en-US" sz="1100" dirty="0"/>
          </a:p>
          <a:p>
            <a:pPr marL="0" indent="0">
              <a:buNone/>
            </a:pPr>
            <a:r>
              <a:rPr lang="en-US" sz="1600" dirty="0">
                <a:latin typeface="Amazon Ember" panose="02000000000000000000" pitchFamily="2" charset="0"/>
                <a:ea typeface="Amazon Ember" panose="02000000000000000000" pitchFamily="2" charset="0"/>
              </a:rPr>
              <a:t>Citation</a:t>
            </a:r>
          </a:p>
          <a:p>
            <a:pPr marL="0" indent="0">
              <a:buNone/>
            </a:pPr>
            <a:r>
              <a:rPr lang="en-US" sz="1600" dirty="0">
                <a:latin typeface="+mn-lt"/>
              </a:rPr>
              <a:t>Source: </a:t>
            </a:r>
            <a:r>
              <a:rPr lang="en-US" sz="1600" dirty="0">
                <a:latin typeface="+mn-lt"/>
                <a:hlinkClick r:id="rId4"/>
              </a:rPr>
              <a:t>UCI Wine quality dataset</a:t>
            </a:r>
            <a:endParaRPr lang="en-US" sz="1600" dirty="0">
              <a:latin typeface="+mn-lt"/>
            </a:endParaRPr>
          </a:p>
          <a:p>
            <a:pPr marL="0" indent="0">
              <a:buNone/>
            </a:pPr>
            <a:r>
              <a:rPr lang="en-US" sz="1600" dirty="0">
                <a:latin typeface="+mn-lt"/>
              </a:rPr>
              <a:t>Dua, D. and Graff, C. (2019). UCI Machine Learning Repository [http://archive.ics.uci.edu/ml]. Irvine, CA: University of California, School of Information and Computer Science. </a:t>
            </a:r>
            <a:endParaRPr lang="en-US" sz="1600" b="1" dirty="0">
              <a:latin typeface="+mn-lt"/>
            </a:endParaRPr>
          </a:p>
          <a:p>
            <a:pPr marL="0" indent="0">
              <a:buNone/>
            </a:pPr>
            <a:r>
              <a:rPr lang="en-US" sz="1600" dirty="0">
                <a:latin typeface="+mn-lt"/>
              </a:rPr>
              <a:t>P. Cortez, A. Cerdeira, F. Almeida, T. Matos and J. Reis. </a:t>
            </a:r>
            <a:br>
              <a:rPr lang="en-US" sz="1600" dirty="0">
                <a:latin typeface="+mn-lt"/>
              </a:rPr>
            </a:br>
            <a:r>
              <a:rPr lang="en-US" sz="1600" dirty="0">
                <a:latin typeface="+mn-lt"/>
              </a:rPr>
              <a:t>Modeling wine preferences by data mining from physicochemical properties. In Decision Support Systems, Elsevier, 47(4):547-553, 2009.</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33511077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hyperparameter tuning</a:t>
            </a:r>
          </a:p>
        </p:txBody>
      </p:sp>
      <p:cxnSp>
        <p:nvCxnSpPr>
          <p:cNvPr id="5" name="Straight Arrow Connector 4">
            <a:extLst>
              <a:ext uri="{FF2B5EF4-FFF2-40B4-BE49-F238E27FC236}">
                <a16:creationId xmlns:a16="http://schemas.microsoft.com/office/drawing/2014/main" id="{B02B49BB-1FB8-AD4E-869B-3B8BCEEF754B}"/>
              </a:ext>
              <a:ext uri="{C183D7F6-B498-43B3-948B-1728B52AA6E4}">
                <adec:decorative xmlns:adec="http://schemas.microsoft.com/office/drawing/2017/decorative" val="1"/>
              </a:ext>
            </a:extLst>
          </p:cNvPr>
          <p:cNvCxnSpPr>
            <a:cxnSpLocks/>
          </p:cNvCxnSpPr>
          <p:nvPr/>
        </p:nvCxnSpPr>
        <p:spPr>
          <a:xfrm flipH="1" flipV="1">
            <a:off x="7573839" y="3438276"/>
            <a:ext cx="1" cy="36235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ADE146A-CA18-E748-B840-7BF2BE2A636B}"/>
                  </a:ext>
                </a:extLst>
              </p:cNvPr>
              <p:cNvGraphicFramePr>
                <a:graphicFrameLocks noGrp="1"/>
              </p:cNvGraphicFramePr>
              <p:nvPr>
                <p:extLst/>
              </p:nvPr>
            </p:nvGraphicFramePr>
            <p:xfrm>
              <a:off x="349935" y="3853942"/>
              <a:ext cx="5581098" cy="1889760"/>
            </p:xfrm>
            <a:graphic>
              <a:graphicData uri="http://schemas.openxmlformats.org/drawingml/2006/table">
                <a:tbl>
                  <a:tblPr firstRow="1" bandRow="1">
                    <a:effectLst>
                      <a:outerShdw blurRad="50800" dist="38100" dir="2700000" algn="tl" rotWithShape="0">
                        <a:prstClr val="black">
                          <a:alpha val="40000"/>
                        </a:prstClr>
                      </a:outerShdw>
                    </a:effectLst>
                    <a:tableStyleId>{EB9631B5-78F2-41C9-869B-9F39066F8104}</a:tableStyleId>
                  </a:tblPr>
                  <a:tblGrid>
                    <a:gridCol w="1116219">
                      <a:extLst>
                        <a:ext uri="{9D8B030D-6E8A-4147-A177-3AD203B41FA5}">
                          <a16:colId xmlns:a16="http://schemas.microsoft.com/office/drawing/2014/main" val="3770488269"/>
                        </a:ext>
                      </a:extLst>
                    </a:gridCol>
                    <a:gridCol w="1370320">
                      <a:extLst>
                        <a:ext uri="{9D8B030D-6E8A-4147-A177-3AD203B41FA5}">
                          <a16:colId xmlns:a16="http://schemas.microsoft.com/office/drawing/2014/main" val="1055331301"/>
                        </a:ext>
                      </a:extLst>
                    </a:gridCol>
                    <a:gridCol w="862120">
                      <a:extLst>
                        <a:ext uri="{9D8B030D-6E8A-4147-A177-3AD203B41FA5}">
                          <a16:colId xmlns:a16="http://schemas.microsoft.com/office/drawing/2014/main" val="834669873"/>
                        </a:ext>
                      </a:extLst>
                    </a:gridCol>
                    <a:gridCol w="1590553">
                      <a:extLst>
                        <a:ext uri="{9D8B030D-6E8A-4147-A177-3AD203B41FA5}">
                          <a16:colId xmlns:a16="http://schemas.microsoft.com/office/drawing/2014/main" val="2216093455"/>
                        </a:ext>
                      </a:extLst>
                    </a:gridCol>
                    <a:gridCol w="641886">
                      <a:extLst>
                        <a:ext uri="{9D8B030D-6E8A-4147-A177-3AD203B41FA5}">
                          <a16:colId xmlns:a16="http://schemas.microsoft.com/office/drawing/2014/main" val="2604946320"/>
                        </a:ext>
                      </a:extLst>
                    </a:gridCol>
                  </a:tblGrid>
                  <a:tr h="370840">
                    <a:tc>
                      <a:txBody>
                        <a:bodyPr/>
                        <a:lstStyle/>
                        <a:p>
                          <a:pPr algn="ctr"/>
                          <a:r>
                            <a:rPr lang="en-US" sz="2000" b="0" dirty="0">
                              <a:solidFill>
                                <a:schemeClr val="tx1"/>
                              </a:solidFill>
                              <a:latin typeface="+mn-lt"/>
                              <a:ea typeface="Amazon Ember" panose="020B0603020204020204" pitchFamily="34" charset="0"/>
                              <a:cs typeface="Amazon Ember" panose="020B0603020204020204" pitchFamily="34" charset="0"/>
                            </a:rPr>
                            <a:t>Model Name</a:t>
                          </a:r>
                        </a:p>
                      </a:txBody>
                      <a:tcPr anchor="b">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0" dirty="0">
                              <a:solidFill>
                                <a:schemeClr val="tx1"/>
                              </a:solidFill>
                              <a:latin typeface="+mn-lt"/>
                              <a:ea typeface="Amazon Ember" panose="020B0603020204020204" pitchFamily="34" charset="0"/>
                              <a:cs typeface="Amazon Ember" panose="020B0603020204020204" pitchFamily="34" charset="0"/>
                            </a:rPr>
                            <a:t>Objective Metric</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0" dirty="0">
                              <a:solidFill>
                                <a:schemeClr val="tx1"/>
                              </a:solidFill>
                              <a:latin typeface="+mn-lt"/>
                              <a:ea typeface="Amazon Ember" panose="020B0603020204020204" pitchFamily="34" charset="0"/>
                              <a:cs typeface="Amazon Ember" panose="020B0603020204020204" pitchFamily="34" charset="0"/>
                            </a:rPr>
                            <a:t>Eta</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0" dirty="0">
                              <a:solidFill>
                                <a:schemeClr val="tx1"/>
                              </a:solidFill>
                              <a:latin typeface="+mn-lt"/>
                              <a:ea typeface="Amazon Ember" panose="020B0603020204020204" pitchFamily="34" charset="0"/>
                              <a:cs typeface="Amazon Ember" panose="020B0603020204020204" pitchFamily="34" charset="0"/>
                            </a:rPr>
                            <a:t>Max_depth</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oMath>
                            </m:oMathPara>
                          </a14:m>
                          <a:endParaRPr lang="en-US" sz="2000" b="0" dirty="0">
                            <a:solidFill>
                              <a:schemeClr val="tx1"/>
                            </a:solidFill>
                            <a:latin typeface="+mn-lt"/>
                            <a:ea typeface="Amazon Ember" panose="020B0603020204020204" pitchFamily="34" charset="0"/>
                            <a:cs typeface="Amazon Ember" panose="020B0603020204020204" pitchFamily="34" charset="0"/>
                          </a:endParaRPr>
                        </a:p>
                      </a:txBody>
                      <a:tcPr anchor="b">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69410401"/>
                      </a:ext>
                    </a:extLst>
                  </a:tr>
                  <a:tr h="370840">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Model3</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0.7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98326042"/>
                      </a:ext>
                    </a:extLst>
                  </a:tr>
                  <a:tr h="370840">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Model1</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0.75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0.09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4921268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14510422"/>
                      </a:ext>
                    </a:extLst>
                  </a:tr>
                </a:tbl>
              </a:graphicData>
            </a:graphic>
          </p:graphicFrame>
        </mc:Choice>
        <mc:Fallback xmlns="">
          <p:graphicFrame>
            <p:nvGraphicFramePr>
              <p:cNvPr id="6" name="Table 5">
                <a:extLst>
                  <a:ext uri="{FF2B5EF4-FFF2-40B4-BE49-F238E27FC236}">
                    <a16:creationId xmlns:a16="http://schemas.microsoft.com/office/drawing/2014/main" id="{4ADE146A-CA18-E748-B840-7BF2BE2A636B}"/>
                  </a:ext>
                </a:extLst>
              </p:cNvPr>
              <p:cNvGraphicFramePr>
                <a:graphicFrameLocks noGrp="1"/>
              </p:cNvGraphicFramePr>
              <p:nvPr>
                <p:extLst>
                  <p:ext uri="{D42A27DB-BD31-4B8C-83A1-F6EECF244321}">
                    <p14:modId xmlns:p14="http://schemas.microsoft.com/office/powerpoint/2010/main" val="800308687"/>
                  </p:ext>
                </p:extLst>
              </p:nvPr>
            </p:nvGraphicFramePr>
            <p:xfrm>
              <a:off x="349935" y="3853942"/>
              <a:ext cx="5581098" cy="1889760"/>
            </p:xfrm>
            <a:graphic>
              <a:graphicData uri="http://schemas.openxmlformats.org/drawingml/2006/table">
                <a:tbl>
                  <a:tblPr firstRow="1" bandRow="1">
                    <a:effectLst>
                      <a:outerShdw blurRad="50800" dist="38100" dir="2700000" algn="tl" rotWithShape="0">
                        <a:prstClr val="black">
                          <a:alpha val="40000"/>
                        </a:prstClr>
                      </a:outerShdw>
                    </a:effectLst>
                    <a:tableStyleId>{EB9631B5-78F2-41C9-869B-9F39066F8104}</a:tableStyleId>
                  </a:tblPr>
                  <a:tblGrid>
                    <a:gridCol w="1116219">
                      <a:extLst>
                        <a:ext uri="{9D8B030D-6E8A-4147-A177-3AD203B41FA5}">
                          <a16:colId xmlns:a16="http://schemas.microsoft.com/office/drawing/2014/main" val="3770488269"/>
                        </a:ext>
                      </a:extLst>
                    </a:gridCol>
                    <a:gridCol w="1370320">
                      <a:extLst>
                        <a:ext uri="{9D8B030D-6E8A-4147-A177-3AD203B41FA5}">
                          <a16:colId xmlns:a16="http://schemas.microsoft.com/office/drawing/2014/main" val="1055331301"/>
                        </a:ext>
                      </a:extLst>
                    </a:gridCol>
                    <a:gridCol w="862120">
                      <a:extLst>
                        <a:ext uri="{9D8B030D-6E8A-4147-A177-3AD203B41FA5}">
                          <a16:colId xmlns:a16="http://schemas.microsoft.com/office/drawing/2014/main" val="834669873"/>
                        </a:ext>
                      </a:extLst>
                    </a:gridCol>
                    <a:gridCol w="1590553">
                      <a:extLst>
                        <a:ext uri="{9D8B030D-6E8A-4147-A177-3AD203B41FA5}">
                          <a16:colId xmlns:a16="http://schemas.microsoft.com/office/drawing/2014/main" val="2216093455"/>
                        </a:ext>
                      </a:extLst>
                    </a:gridCol>
                    <a:gridCol w="641886">
                      <a:extLst>
                        <a:ext uri="{9D8B030D-6E8A-4147-A177-3AD203B41FA5}">
                          <a16:colId xmlns:a16="http://schemas.microsoft.com/office/drawing/2014/main" val="2604946320"/>
                        </a:ext>
                      </a:extLst>
                    </a:gridCol>
                  </a:tblGrid>
                  <a:tr h="701040">
                    <a:tc>
                      <a:txBody>
                        <a:bodyPr/>
                        <a:lstStyle/>
                        <a:p>
                          <a:pPr algn="ctr"/>
                          <a:r>
                            <a:rPr lang="en-US" sz="2000" b="0" dirty="0">
                              <a:solidFill>
                                <a:schemeClr val="tx1"/>
                              </a:solidFill>
                              <a:latin typeface="+mn-lt"/>
                              <a:ea typeface="Amazon Ember" panose="020B0603020204020204" pitchFamily="34" charset="0"/>
                              <a:cs typeface="Amazon Ember" panose="020B0603020204020204" pitchFamily="34" charset="0"/>
                            </a:rPr>
                            <a:t>Model Name</a:t>
                          </a:r>
                        </a:p>
                      </a:txBody>
                      <a:tcPr anchor="b">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0" dirty="0">
                              <a:solidFill>
                                <a:schemeClr val="tx1"/>
                              </a:solidFill>
                              <a:latin typeface="+mn-lt"/>
                              <a:ea typeface="Amazon Ember" panose="020B0603020204020204" pitchFamily="34" charset="0"/>
                              <a:cs typeface="Amazon Ember" panose="020B0603020204020204" pitchFamily="34" charset="0"/>
                            </a:rPr>
                            <a:t>Objective Metric</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0" dirty="0">
                              <a:solidFill>
                                <a:schemeClr val="tx1"/>
                              </a:solidFill>
                              <a:latin typeface="+mn-lt"/>
                              <a:ea typeface="Amazon Ember" panose="020B0603020204020204" pitchFamily="34" charset="0"/>
                              <a:cs typeface="Amazon Ember" panose="020B0603020204020204" pitchFamily="34" charset="0"/>
                            </a:rPr>
                            <a:t>Eta</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0" dirty="0">
                              <a:solidFill>
                                <a:schemeClr val="tx1"/>
                              </a:solidFill>
                              <a:latin typeface="+mn-lt"/>
                              <a:ea typeface="Amazon Ember" panose="020B0603020204020204" pitchFamily="34" charset="0"/>
                              <a:cs typeface="Amazon Ember" panose="020B0603020204020204" pitchFamily="34" charset="0"/>
                            </a:rPr>
                            <a:t>Max_depth</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a:p>
                      </a:txBody>
                      <a:tcPr anchor="b">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776190" t="-4348" r="-13333" b="-182609"/>
                          </a:stretch>
                        </a:blipFill>
                      </a:tcPr>
                    </a:tc>
                    <a:extLst>
                      <a:ext uri="{0D108BD9-81ED-4DB2-BD59-A6C34878D82A}">
                        <a16:rowId xmlns:a16="http://schemas.microsoft.com/office/drawing/2014/main" val="3169410401"/>
                      </a:ext>
                    </a:extLst>
                  </a:tr>
                  <a:tr h="396240">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Model3</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0.7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776190" t="-181818" r="-13333" b="-218182"/>
                          </a:stretch>
                        </a:blipFill>
                      </a:tcPr>
                    </a:tc>
                    <a:extLst>
                      <a:ext uri="{0D108BD9-81ED-4DB2-BD59-A6C34878D82A}">
                        <a16:rowId xmlns:a16="http://schemas.microsoft.com/office/drawing/2014/main" val="3898326042"/>
                      </a:ext>
                    </a:extLst>
                  </a:tr>
                  <a:tr h="396240">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Model1</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0.75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0.09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776190" t="-286154" r="-13333" b="-121538"/>
                          </a:stretch>
                        </a:blipFill>
                      </a:tcPr>
                    </a:tc>
                    <a:extLst>
                      <a:ext uri="{0D108BD9-81ED-4DB2-BD59-A6C34878D82A}">
                        <a16:rowId xmlns:a16="http://schemas.microsoft.com/office/drawing/2014/main" val="2449212689"/>
                      </a:ext>
                    </a:extLst>
                  </a:tr>
                  <a:tr h="396240">
                    <a:tc>
                      <a:txBody>
                        <a:bodyPr/>
                        <a:lstStyle/>
                        <a:p>
                          <a:endParaRPr lang="en-US"/>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2186" t="-386154" r="-408197" b="-21538"/>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83111" t="-386154" r="-232000" b="-21538"/>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290141" t="-386154" r="-267606" b="-21538"/>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212261" t="-386154" r="-45594" b="-21538"/>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776190" t="-386154" r="-13333" b="-21538"/>
                          </a:stretch>
                        </a:blipFill>
                      </a:tcPr>
                    </a:tc>
                    <a:extLst>
                      <a:ext uri="{0D108BD9-81ED-4DB2-BD59-A6C34878D82A}">
                        <a16:rowId xmlns:a16="http://schemas.microsoft.com/office/drawing/2014/main" val="2714510422"/>
                      </a:ext>
                    </a:extLst>
                  </a:tr>
                </a:tbl>
              </a:graphicData>
            </a:graphic>
          </p:graphicFrame>
        </mc:Fallback>
      </mc:AlternateContent>
      <p:sp>
        <p:nvSpPr>
          <p:cNvPr id="7" name="Oval 6">
            <a:extLst>
              <a:ext uri="{FF2B5EF4-FFF2-40B4-BE49-F238E27FC236}">
                <a16:creationId xmlns:a16="http://schemas.microsoft.com/office/drawing/2014/main" id="{43F36D25-FEC2-4F9F-AD0E-00696FDDC439}"/>
              </a:ext>
              <a:ext uri="{C183D7F6-B498-43B3-948B-1728B52AA6E4}">
                <adec:decorative xmlns:adec="http://schemas.microsoft.com/office/drawing/2017/decorative" val="1"/>
              </a:ext>
            </a:extLst>
          </p:cNvPr>
          <p:cNvSpPr/>
          <p:nvPr/>
        </p:nvSpPr>
        <p:spPr>
          <a:xfrm>
            <a:off x="6982013" y="3731946"/>
            <a:ext cx="1198718" cy="119871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E85449CE-DD54-4ED3-9F87-668CA78E2B40}"/>
              </a:ext>
              <a:ext uri="{C183D7F6-B498-43B3-948B-1728B52AA6E4}">
                <adec:decorative xmlns:adec="http://schemas.microsoft.com/office/drawing/2017/decorative" val="1"/>
              </a:ext>
            </a:extLst>
          </p:cNvPr>
          <p:cNvSpPr/>
          <p:nvPr/>
        </p:nvSpPr>
        <p:spPr>
          <a:xfrm>
            <a:off x="10175586" y="1829045"/>
            <a:ext cx="1056409" cy="1056409"/>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cxnSp>
        <p:nvCxnSpPr>
          <p:cNvPr id="15" name="Straight Arrow Connector 14">
            <a:extLst>
              <a:ext uri="{FF2B5EF4-FFF2-40B4-BE49-F238E27FC236}">
                <a16:creationId xmlns:a16="http://schemas.microsoft.com/office/drawing/2014/main" id="{2B542B20-3E23-9849-AF10-9D61A3416E94}"/>
              </a:ext>
              <a:ext uri="{C183D7F6-B498-43B3-948B-1728B52AA6E4}">
                <adec:decorative xmlns:adec="http://schemas.microsoft.com/office/drawing/2017/decorative" val="1"/>
              </a:ext>
            </a:extLst>
          </p:cNvPr>
          <p:cNvCxnSpPr>
            <a:cxnSpLocks/>
          </p:cNvCxnSpPr>
          <p:nvPr/>
        </p:nvCxnSpPr>
        <p:spPr>
          <a:xfrm>
            <a:off x="3753372" y="2123446"/>
            <a:ext cx="2851457" cy="0"/>
          </a:xfrm>
          <a:prstGeom prst="straightConnector1">
            <a:avLst/>
          </a:prstGeom>
          <a:ln w="19050">
            <a:solidFill>
              <a:schemeClr val="accent2">
                <a:lumMod val="50000"/>
              </a:schemeClr>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B487CD7-10C4-8343-A0B3-EFBA837952C7}"/>
              </a:ext>
            </a:extLst>
          </p:cNvPr>
          <p:cNvSpPr txBox="1"/>
          <p:nvPr/>
        </p:nvSpPr>
        <p:spPr>
          <a:xfrm>
            <a:off x="1693313" y="2635055"/>
            <a:ext cx="2753678" cy="1323439"/>
          </a:xfrm>
          <a:prstGeom prst="rect">
            <a:avLst/>
          </a:prstGeom>
          <a:noFill/>
        </p:spPr>
        <p:txBody>
          <a:bodyPr wrap="square" rtlCol="0">
            <a:spAutoFit/>
          </a:bodyPr>
          <a:lstStyle/>
          <a:p>
            <a:pPr algn="ctr"/>
            <a:r>
              <a:rPr lang="en-US" sz="2000" dirty="0">
                <a:solidFill>
                  <a:schemeClr val="tx1">
                    <a:lumMod val="65000"/>
                    <a:lumOff val="35000"/>
                  </a:schemeClr>
                </a:solidFill>
              </a:rPr>
              <a:t>Clients </a:t>
            </a:r>
          </a:p>
          <a:p>
            <a:pPr algn="ctr"/>
            <a:r>
              <a:rPr lang="en-US" sz="2000" dirty="0">
                <a:solidFill>
                  <a:schemeClr val="tx1">
                    <a:lumMod val="65000"/>
                    <a:lumOff val="35000"/>
                  </a:schemeClr>
                </a:solidFill>
              </a:rPr>
              <a:t>(console, notebook, IDEs, AWS CLI)</a:t>
            </a:r>
          </a:p>
          <a:p>
            <a:endParaRPr lang="en-US" sz="2000" dirty="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TextBox 17">
            <a:extLst>
              <a:ext uri="{FF2B5EF4-FFF2-40B4-BE49-F238E27FC236}">
                <a16:creationId xmlns:a16="http://schemas.microsoft.com/office/drawing/2014/main" id="{E0B06DEC-08A8-4244-89F2-4AE58B086E12}"/>
              </a:ext>
            </a:extLst>
          </p:cNvPr>
          <p:cNvSpPr txBox="1"/>
          <p:nvPr/>
        </p:nvSpPr>
        <p:spPr>
          <a:xfrm>
            <a:off x="9857031" y="2896773"/>
            <a:ext cx="1693518" cy="400110"/>
          </a:xfrm>
          <a:prstGeom prst="rect">
            <a:avLst/>
          </a:prstGeom>
          <a:noFill/>
        </p:spPr>
        <p:txBody>
          <a:bodyPr wrap="square" rtlCol="0">
            <a:spAutoFit/>
          </a:bodyPr>
          <a:lstStyle>
            <a:defPPr>
              <a:defRPr lang="en-US"/>
            </a:defPPr>
            <a:lvl1pPr algn="ctr">
              <a:defRPr sz="14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solidFill>
                  <a:schemeClr val="tx1">
                    <a:lumMod val="65000"/>
                    <a:lumOff val="35000"/>
                  </a:schemeClr>
                </a:solidFill>
              </a:rPr>
              <a:t>Training job</a:t>
            </a:r>
          </a:p>
        </p:txBody>
      </p:sp>
      <p:grpSp>
        <p:nvGrpSpPr>
          <p:cNvPr id="19" name="Group 18">
            <a:extLst>
              <a:ext uri="{FF2B5EF4-FFF2-40B4-BE49-F238E27FC236}">
                <a16:creationId xmlns:a16="http://schemas.microsoft.com/office/drawing/2014/main" id="{3D5DDDE5-E241-EA49-AB9D-4A901BDEA1AE}"/>
              </a:ext>
              <a:ext uri="{C183D7F6-B498-43B3-948B-1728B52AA6E4}">
                <adec:decorative xmlns:adec="http://schemas.microsoft.com/office/drawing/2017/decorative" val="1"/>
              </a:ext>
            </a:extLst>
          </p:cNvPr>
          <p:cNvGrpSpPr/>
          <p:nvPr/>
        </p:nvGrpSpPr>
        <p:grpSpPr>
          <a:xfrm>
            <a:off x="7297422" y="4025868"/>
            <a:ext cx="567900" cy="577658"/>
            <a:chOff x="2619375" y="2066925"/>
            <a:chExt cx="923925" cy="939800"/>
          </a:xfrm>
          <a:noFill/>
        </p:grpSpPr>
        <p:sp>
          <p:nvSpPr>
            <p:cNvPr id="20" name="Freeform 19">
              <a:extLst>
                <a:ext uri="{FF2B5EF4-FFF2-40B4-BE49-F238E27FC236}">
                  <a16:creationId xmlns:a16="http://schemas.microsoft.com/office/drawing/2014/main" id="{83539D1F-40BB-8848-B804-78527013C7E2}"/>
                </a:ext>
                <a:ext uri="{C183D7F6-B498-43B3-948B-1728B52AA6E4}">
                  <adec:decorative xmlns:adec="http://schemas.microsoft.com/office/drawing/2017/decorative" val="1"/>
                </a:ext>
              </a:extLst>
            </p:cNvPr>
            <p:cNvSpPr/>
            <p:nvPr/>
          </p:nvSpPr>
          <p:spPr>
            <a:xfrm>
              <a:off x="2619375" y="2066925"/>
              <a:ext cx="923925" cy="939800"/>
            </a:xfrm>
            <a:custGeom>
              <a:avLst/>
              <a:gdLst>
                <a:gd name="connsiteX0" fmla="*/ 0 w 923925"/>
                <a:gd name="connsiteY0" fmla="*/ 479425 h 939800"/>
                <a:gd name="connsiteX1" fmla="*/ 130175 w 923925"/>
                <a:gd name="connsiteY1" fmla="*/ 527050 h 939800"/>
                <a:gd name="connsiteX2" fmla="*/ 168275 w 923925"/>
                <a:gd name="connsiteY2" fmla="*/ 641350 h 939800"/>
                <a:gd name="connsiteX3" fmla="*/ 82550 w 923925"/>
                <a:gd name="connsiteY3" fmla="*/ 742950 h 939800"/>
                <a:gd name="connsiteX4" fmla="*/ 149225 w 923925"/>
                <a:gd name="connsiteY4" fmla="*/ 819150 h 939800"/>
                <a:gd name="connsiteX5" fmla="*/ 273050 w 923925"/>
                <a:gd name="connsiteY5" fmla="*/ 746125 h 939800"/>
                <a:gd name="connsiteX6" fmla="*/ 368300 w 923925"/>
                <a:gd name="connsiteY6" fmla="*/ 803275 h 939800"/>
                <a:gd name="connsiteX7" fmla="*/ 390525 w 923925"/>
                <a:gd name="connsiteY7" fmla="*/ 930275 h 939800"/>
                <a:gd name="connsiteX8" fmla="*/ 482600 w 923925"/>
                <a:gd name="connsiteY8" fmla="*/ 939800 h 939800"/>
                <a:gd name="connsiteX9" fmla="*/ 527050 w 923925"/>
                <a:gd name="connsiteY9" fmla="*/ 790575 h 939800"/>
                <a:gd name="connsiteX10" fmla="*/ 628650 w 923925"/>
                <a:gd name="connsiteY10" fmla="*/ 762000 h 939800"/>
                <a:gd name="connsiteX11" fmla="*/ 733425 w 923925"/>
                <a:gd name="connsiteY11" fmla="*/ 841375 h 939800"/>
                <a:gd name="connsiteX12" fmla="*/ 800100 w 923925"/>
                <a:gd name="connsiteY12" fmla="*/ 784225 h 939800"/>
                <a:gd name="connsiteX13" fmla="*/ 736600 w 923925"/>
                <a:gd name="connsiteY13" fmla="*/ 657225 h 939800"/>
                <a:gd name="connsiteX14" fmla="*/ 777875 w 923925"/>
                <a:gd name="connsiteY14" fmla="*/ 568325 h 939800"/>
                <a:gd name="connsiteX15" fmla="*/ 923925 w 923925"/>
                <a:gd name="connsiteY15" fmla="*/ 533400 h 939800"/>
                <a:gd name="connsiteX16" fmla="*/ 923925 w 923925"/>
                <a:gd name="connsiteY16" fmla="*/ 450850 h 939800"/>
                <a:gd name="connsiteX17" fmla="*/ 800100 w 923925"/>
                <a:gd name="connsiteY17" fmla="*/ 406400 h 939800"/>
                <a:gd name="connsiteX18" fmla="*/ 758825 w 923925"/>
                <a:gd name="connsiteY18" fmla="*/ 304800 h 939800"/>
                <a:gd name="connsiteX19" fmla="*/ 828675 w 923925"/>
                <a:gd name="connsiteY19" fmla="*/ 187325 h 939800"/>
                <a:gd name="connsiteX20" fmla="*/ 777875 w 923925"/>
                <a:gd name="connsiteY20" fmla="*/ 136525 h 939800"/>
                <a:gd name="connsiteX21" fmla="*/ 654050 w 923925"/>
                <a:gd name="connsiteY21" fmla="*/ 187325 h 939800"/>
                <a:gd name="connsiteX22" fmla="*/ 549275 w 923925"/>
                <a:gd name="connsiteY22" fmla="*/ 142875 h 939800"/>
                <a:gd name="connsiteX23" fmla="*/ 530225 w 923925"/>
                <a:gd name="connsiteY23" fmla="*/ 6350 h 939800"/>
                <a:gd name="connsiteX24" fmla="*/ 457200 w 923925"/>
                <a:gd name="connsiteY24" fmla="*/ 0 h 939800"/>
                <a:gd name="connsiteX25" fmla="*/ 403225 w 923925"/>
                <a:gd name="connsiteY25" fmla="*/ 133350 h 939800"/>
                <a:gd name="connsiteX26" fmla="*/ 295275 w 923925"/>
                <a:gd name="connsiteY26" fmla="*/ 174625 h 939800"/>
                <a:gd name="connsiteX27" fmla="*/ 184150 w 923925"/>
                <a:gd name="connsiteY27" fmla="*/ 88900 h 939800"/>
                <a:gd name="connsiteX28" fmla="*/ 117475 w 923925"/>
                <a:gd name="connsiteY28" fmla="*/ 130175 h 939800"/>
                <a:gd name="connsiteX29" fmla="*/ 190500 w 923925"/>
                <a:gd name="connsiteY29" fmla="*/ 273050 h 939800"/>
                <a:gd name="connsiteX30" fmla="*/ 139700 w 923925"/>
                <a:gd name="connsiteY30" fmla="*/ 377825 h 939800"/>
                <a:gd name="connsiteX31" fmla="*/ 9525 w 923925"/>
                <a:gd name="connsiteY31" fmla="*/ 393700 h 939800"/>
                <a:gd name="connsiteX32" fmla="*/ 0 w 923925"/>
                <a:gd name="connsiteY32" fmla="*/ 479425 h 93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3925" h="939800">
                  <a:moveTo>
                    <a:pt x="0" y="479425"/>
                  </a:moveTo>
                  <a:lnTo>
                    <a:pt x="130175" y="527050"/>
                  </a:lnTo>
                  <a:lnTo>
                    <a:pt x="168275" y="641350"/>
                  </a:lnTo>
                  <a:lnTo>
                    <a:pt x="82550" y="742950"/>
                  </a:lnTo>
                  <a:lnTo>
                    <a:pt x="149225" y="819150"/>
                  </a:lnTo>
                  <a:lnTo>
                    <a:pt x="273050" y="746125"/>
                  </a:lnTo>
                  <a:lnTo>
                    <a:pt x="368300" y="803275"/>
                  </a:lnTo>
                  <a:lnTo>
                    <a:pt x="390525" y="930275"/>
                  </a:lnTo>
                  <a:lnTo>
                    <a:pt x="482600" y="939800"/>
                  </a:lnTo>
                  <a:lnTo>
                    <a:pt x="527050" y="790575"/>
                  </a:lnTo>
                  <a:lnTo>
                    <a:pt x="628650" y="762000"/>
                  </a:lnTo>
                  <a:lnTo>
                    <a:pt x="733425" y="841375"/>
                  </a:lnTo>
                  <a:lnTo>
                    <a:pt x="800100" y="784225"/>
                  </a:lnTo>
                  <a:lnTo>
                    <a:pt x="736600" y="657225"/>
                  </a:lnTo>
                  <a:lnTo>
                    <a:pt x="777875" y="568325"/>
                  </a:lnTo>
                  <a:lnTo>
                    <a:pt x="923925" y="533400"/>
                  </a:lnTo>
                  <a:lnTo>
                    <a:pt x="923925" y="450850"/>
                  </a:lnTo>
                  <a:lnTo>
                    <a:pt x="800100" y="406400"/>
                  </a:lnTo>
                  <a:lnTo>
                    <a:pt x="758825" y="304800"/>
                  </a:lnTo>
                  <a:lnTo>
                    <a:pt x="828675" y="187325"/>
                  </a:lnTo>
                  <a:lnTo>
                    <a:pt x="777875" y="136525"/>
                  </a:lnTo>
                  <a:lnTo>
                    <a:pt x="654050" y="187325"/>
                  </a:lnTo>
                  <a:lnTo>
                    <a:pt x="549275" y="142875"/>
                  </a:lnTo>
                  <a:lnTo>
                    <a:pt x="530225" y="6350"/>
                  </a:lnTo>
                  <a:lnTo>
                    <a:pt x="457200" y="0"/>
                  </a:lnTo>
                  <a:lnTo>
                    <a:pt x="403225" y="133350"/>
                  </a:lnTo>
                  <a:lnTo>
                    <a:pt x="295275" y="174625"/>
                  </a:lnTo>
                  <a:lnTo>
                    <a:pt x="184150" y="88900"/>
                  </a:lnTo>
                  <a:lnTo>
                    <a:pt x="117475" y="130175"/>
                  </a:lnTo>
                  <a:lnTo>
                    <a:pt x="190500" y="273050"/>
                  </a:lnTo>
                  <a:lnTo>
                    <a:pt x="139700" y="377825"/>
                  </a:lnTo>
                  <a:lnTo>
                    <a:pt x="9525" y="393700"/>
                  </a:lnTo>
                  <a:lnTo>
                    <a:pt x="0" y="479425"/>
                  </a:lnTo>
                  <a:close/>
                </a:path>
              </a:pathLst>
            </a:custGeom>
            <a:grp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4B6BE59-39A6-584A-89B0-5BEB94914DC7}"/>
                </a:ext>
                <a:ext uri="{C183D7F6-B498-43B3-948B-1728B52AA6E4}">
                  <adec:decorative xmlns:adec="http://schemas.microsoft.com/office/drawing/2017/decorative" val="1"/>
                </a:ext>
              </a:extLst>
            </p:cNvPr>
            <p:cNvSpPr/>
            <p:nvPr/>
          </p:nvSpPr>
          <p:spPr>
            <a:xfrm>
              <a:off x="2882901" y="2337081"/>
              <a:ext cx="390524" cy="396875"/>
            </a:xfrm>
            <a:prstGeom prst="ellipse">
              <a:avLst/>
            </a:prstGeom>
            <a:grp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D1C4F7CA-32C0-CF4F-B678-32A8BACCFA91}"/>
                </a:ext>
                <a:ext uri="{C183D7F6-B498-43B3-948B-1728B52AA6E4}">
                  <adec:decorative xmlns:adec="http://schemas.microsoft.com/office/drawing/2017/decorative" val="1"/>
                </a:ext>
              </a:extLst>
            </p:cNvPr>
            <p:cNvSpPr/>
            <p:nvPr/>
          </p:nvSpPr>
          <p:spPr>
            <a:xfrm>
              <a:off x="3016250" y="2473605"/>
              <a:ext cx="123825" cy="123825"/>
            </a:xfrm>
            <a:prstGeom prst="ellipse">
              <a:avLst/>
            </a:prstGeom>
            <a:grp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57ECEAD5-8476-4A40-A3B4-28DC2D98E16E}"/>
              </a:ext>
            </a:extLst>
          </p:cNvPr>
          <p:cNvSpPr txBox="1"/>
          <p:nvPr/>
        </p:nvSpPr>
        <p:spPr>
          <a:xfrm>
            <a:off x="6441847" y="2725742"/>
            <a:ext cx="2279051" cy="707886"/>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t>Hyperparameter tuning job</a:t>
            </a:r>
          </a:p>
        </p:txBody>
      </p:sp>
      <p:sp>
        <p:nvSpPr>
          <p:cNvPr id="24" name="TextBox 23">
            <a:extLst>
              <a:ext uri="{FF2B5EF4-FFF2-40B4-BE49-F238E27FC236}">
                <a16:creationId xmlns:a16="http://schemas.microsoft.com/office/drawing/2014/main" id="{C3EB059E-B26E-DA4B-865A-C5FAD94128C8}"/>
              </a:ext>
            </a:extLst>
          </p:cNvPr>
          <p:cNvSpPr txBox="1"/>
          <p:nvPr/>
        </p:nvSpPr>
        <p:spPr>
          <a:xfrm>
            <a:off x="6551109" y="4909824"/>
            <a:ext cx="2060527" cy="40011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t>Tuning strategy</a:t>
            </a:r>
          </a:p>
        </p:txBody>
      </p:sp>
      <p:cxnSp>
        <p:nvCxnSpPr>
          <p:cNvPr id="25" name="Straight Arrow Connector 24">
            <a:extLst>
              <a:ext uri="{FF2B5EF4-FFF2-40B4-BE49-F238E27FC236}">
                <a16:creationId xmlns:a16="http://schemas.microsoft.com/office/drawing/2014/main" id="{B02B49BB-1FB8-AD4E-869B-3B8BCEEF754B}"/>
              </a:ext>
              <a:ext uri="{C183D7F6-B498-43B3-948B-1728B52AA6E4}">
                <adec:decorative xmlns:adec="http://schemas.microsoft.com/office/drawing/2017/decorative" val="1"/>
              </a:ext>
            </a:extLst>
          </p:cNvPr>
          <p:cNvCxnSpPr>
            <a:cxnSpLocks/>
          </p:cNvCxnSpPr>
          <p:nvPr/>
        </p:nvCxnSpPr>
        <p:spPr>
          <a:xfrm flipH="1" flipV="1">
            <a:off x="7581372" y="5285314"/>
            <a:ext cx="1" cy="36235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B8C4E83-3326-428A-A41A-BDFC57CE9827}"/>
              </a:ext>
              <a:ext uri="{C183D7F6-B498-43B3-948B-1728B52AA6E4}">
                <adec:decorative xmlns:adec="http://schemas.microsoft.com/office/drawing/2017/decorative" val="1"/>
              </a:ext>
            </a:extLst>
          </p:cNvPr>
          <p:cNvGrpSpPr/>
          <p:nvPr/>
        </p:nvGrpSpPr>
        <p:grpSpPr>
          <a:xfrm>
            <a:off x="10390618" y="2036110"/>
            <a:ext cx="626344" cy="506405"/>
            <a:chOff x="8901484" y="2007082"/>
            <a:chExt cx="626344" cy="506405"/>
          </a:xfrm>
          <a:solidFill>
            <a:schemeClr val="bg1"/>
          </a:solidFill>
        </p:grpSpPr>
        <p:sp>
          <p:nvSpPr>
            <p:cNvPr id="27" name="Freeform: Shape 42">
              <a:extLst>
                <a:ext uri="{FF2B5EF4-FFF2-40B4-BE49-F238E27FC236}">
                  <a16:creationId xmlns:a16="http://schemas.microsoft.com/office/drawing/2014/main" id="{9D2F9F4E-2EDA-41B6-917A-8EC9A0FBB44E}"/>
                </a:ext>
                <a:ext uri="{C183D7F6-B498-43B3-948B-1728B52AA6E4}">
                  <adec:decorative xmlns:adec="http://schemas.microsoft.com/office/drawing/2017/decorative" val="1"/>
                </a:ext>
              </a:extLst>
            </p:cNvPr>
            <p:cNvSpPr/>
            <p:nvPr/>
          </p:nvSpPr>
          <p:spPr>
            <a:xfrm>
              <a:off x="8968516" y="2420640"/>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28" name="Freeform: Shape 43">
              <a:extLst>
                <a:ext uri="{FF2B5EF4-FFF2-40B4-BE49-F238E27FC236}">
                  <a16:creationId xmlns:a16="http://schemas.microsoft.com/office/drawing/2014/main" id="{9F716D04-18C9-4B02-8388-326206E0FD07}"/>
                </a:ext>
                <a:ext uri="{C183D7F6-B498-43B3-948B-1728B52AA6E4}">
                  <adec:decorative xmlns:adec="http://schemas.microsoft.com/office/drawing/2017/decorative" val="1"/>
                </a:ext>
              </a:extLst>
            </p:cNvPr>
            <p:cNvSpPr/>
            <p:nvPr/>
          </p:nvSpPr>
          <p:spPr>
            <a:xfrm>
              <a:off x="8968516" y="2341481"/>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29" name="Freeform: Shape 44">
              <a:extLst>
                <a:ext uri="{FF2B5EF4-FFF2-40B4-BE49-F238E27FC236}">
                  <a16:creationId xmlns:a16="http://schemas.microsoft.com/office/drawing/2014/main" id="{72F4504C-908D-4861-8DB4-F32C4D073003}"/>
                </a:ext>
                <a:ext uri="{C183D7F6-B498-43B3-948B-1728B52AA6E4}">
                  <adec:decorative xmlns:adec="http://schemas.microsoft.com/office/drawing/2017/decorative" val="1"/>
                </a:ext>
              </a:extLst>
            </p:cNvPr>
            <p:cNvSpPr/>
            <p:nvPr/>
          </p:nvSpPr>
          <p:spPr>
            <a:xfrm>
              <a:off x="8901484" y="2007082"/>
              <a:ext cx="626344" cy="506405"/>
            </a:xfrm>
            <a:custGeom>
              <a:avLst/>
              <a:gdLst>
                <a:gd name="connsiteX0" fmla="*/ 615283 w 626343"/>
                <a:gd name="connsiteY0" fmla="*/ 346926 h 506405"/>
                <a:gd name="connsiteX1" fmla="*/ 512802 w 626343"/>
                <a:gd name="connsiteY1" fmla="*/ 244446 h 506405"/>
                <a:gd name="connsiteX2" fmla="*/ 486149 w 626343"/>
                <a:gd name="connsiteY2" fmla="*/ 48014 h 506405"/>
                <a:gd name="connsiteX3" fmla="*/ 255469 w 626343"/>
                <a:gd name="connsiteY3" fmla="*/ 47538 h 506405"/>
                <a:gd name="connsiteX4" fmla="*/ 208026 w 626343"/>
                <a:gd name="connsiteY4" fmla="*/ 176747 h 506405"/>
                <a:gd name="connsiteX5" fmla="*/ 0 w 626343"/>
                <a:gd name="connsiteY5" fmla="*/ 176747 h 506405"/>
                <a:gd name="connsiteX6" fmla="*/ 0 w 626343"/>
                <a:gd name="connsiteY6" fmla="*/ 518837 h 506405"/>
                <a:gd name="connsiteX7" fmla="*/ 419250 w 626343"/>
                <a:gd name="connsiteY7" fmla="*/ 518837 h 506405"/>
                <a:gd name="connsiteX8" fmla="*/ 419250 w 626343"/>
                <a:gd name="connsiteY8" fmla="*/ 319607 h 506405"/>
                <a:gd name="connsiteX9" fmla="*/ 451767 w 626343"/>
                <a:gd name="connsiteY9" fmla="*/ 305481 h 506405"/>
                <a:gd name="connsiteX10" fmla="*/ 553848 w 626343"/>
                <a:gd name="connsiteY10" fmla="*/ 407961 h 506405"/>
                <a:gd name="connsiteX11" fmla="*/ 614883 w 626343"/>
                <a:gd name="connsiteY11" fmla="*/ 407961 h 506405"/>
                <a:gd name="connsiteX12" fmla="*/ 615444 w 626343"/>
                <a:gd name="connsiteY12" fmla="*/ 347090 h 506405"/>
                <a:gd name="connsiteX13" fmla="*/ 615283 w 626343"/>
                <a:gd name="connsiteY13" fmla="*/ 346926 h 506405"/>
                <a:gd name="connsiteX14" fmla="*/ 273992 w 626343"/>
                <a:gd name="connsiteY14" fmla="*/ 66937 h 506405"/>
                <a:gd name="connsiteX15" fmla="*/ 467357 w 626343"/>
                <a:gd name="connsiteY15" fmla="*/ 67119 h 506405"/>
                <a:gd name="connsiteX16" fmla="*/ 484817 w 626343"/>
                <a:gd name="connsiteY16" fmla="*/ 238848 h 506405"/>
                <a:gd name="connsiteX17" fmla="*/ 484817 w 626343"/>
                <a:gd name="connsiteY17" fmla="*/ 238849 h 506405"/>
                <a:gd name="connsiteX18" fmla="*/ 468025 w 626343"/>
                <a:gd name="connsiteY18" fmla="*/ 259505 h 506405"/>
                <a:gd name="connsiteX19" fmla="*/ 468025 w 626343"/>
                <a:gd name="connsiteY19" fmla="*/ 259505 h 506405"/>
                <a:gd name="connsiteX20" fmla="*/ 457764 w 626343"/>
                <a:gd name="connsiteY20" fmla="*/ 268700 h 506405"/>
                <a:gd name="connsiteX21" fmla="*/ 451767 w 626343"/>
                <a:gd name="connsiteY21" fmla="*/ 273231 h 506405"/>
                <a:gd name="connsiteX22" fmla="*/ 402592 w 626343"/>
                <a:gd name="connsiteY22" fmla="*/ 295753 h 506405"/>
                <a:gd name="connsiteX23" fmla="*/ 369409 w 626343"/>
                <a:gd name="connsiteY23" fmla="*/ 299351 h 506405"/>
                <a:gd name="connsiteX24" fmla="*/ 365145 w 626343"/>
                <a:gd name="connsiteY24" fmla="*/ 299351 h 506405"/>
                <a:gd name="connsiteX25" fmla="*/ 354217 w 626343"/>
                <a:gd name="connsiteY25" fmla="*/ 298418 h 506405"/>
                <a:gd name="connsiteX26" fmla="*/ 347954 w 626343"/>
                <a:gd name="connsiteY26" fmla="*/ 297485 h 506405"/>
                <a:gd name="connsiteX27" fmla="*/ 338892 w 626343"/>
                <a:gd name="connsiteY27" fmla="*/ 295619 h 506405"/>
                <a:gd name="connsiteX28" fmla="*/ 332762 w 626343"/>
                <a:gd name="connsiteY28" fmla="*/ 294020 h 506405"/>
                <a:gd name="connsiteX29" fmla="*/ 319435 w 626343"/>
                <a:gd name="connsiteY29" fmla="*/ 289356 h 506405"/>
                <a:gd name="connsiteX30" fmla="*/ 313705 w 626343"/>
                <a:gd name="connsiteY30" fmla="*/ 286691 h 506405"/>
                <a:gd name="connsiteX31" fmla="*/ 305176 w 626343"/>
                <a:gd name="connsiteY31" fmla="*/ 282426 h 506405"/>
                <a:gd name="connsiteX32" fmla="*/ 299712 w 626343"/>
                <a:gd name="connsiteY32" fmla="*/ 279228 h 506405"/>
                <a:gd name="connsiteX33" fmla="*/ 291183 w 626343"/>
                <a:gd name="connsiteY33" fmla="*/ 273497 h 506405"/>
                <a:gd name="connsiteX34" fmla="*/ 286785 w 626343"/>
                <a:gd name="connsiteY34" fmla="*/ 270166 h 506405"/>
                <a:gd name="connsiteX35" fmla="*/ 274792 w 626343"/>
                <a:gd name="connsiteY35" fmla="*/ 259638 h 506405"/>
                <a:gd name="connsiteX36" fmla="*/ 266396 w 626343"/>
                <a:gd name="connsiteY36" fmla="*/ 250309 h 506405"/>
                <a:gd name="connsiteX37" fmla="*/ 263997 w 626343"/>
                <a:gd name="connsiteY37" fmla="*/ 247377 h 506405"/>
                <a:gd name="connsiteX38" fmla="*/ 258800 w 626343"/>
                <a:gd name="connsiteY38" fmla="*/ 240181 h 506405"/>
                <a:gd name="connsiteX39" fmla="*/ 256534 w 626343"/>
                <a:gd name="connsiteY39" fmla="*/ 236850 h 506405"/>
                <a:gd name="connsiteX40" fmla="*/ 251337 w 626343"/>
                <a:gd name="connsiteY40" fmla="*/ 228187 h 506405"/>
                <a:gd name="connsiteX41" fmla="*/ 250271 w 626343"/>
                <a:gd name="connsiteY41" fmla="*/ 226188 h 506405"/>
                <a:gd name="connsiteX42" fmla="*/ 245473 w 626343"/>
                <a:gd name="connsiteY42" fmla="*/ 215794 h 506405"/>
                <a:gd name="connsiteX43" fmla="*/ 243608 w 626343"/>
                <a:gd name="connsiteY43" fmla="*/ 211129 h 506405"/>
                <a:gd name="connsiteX44" fmla="*/ 241342 w 626343"/>
                <a:gd name="connsiteY44" fmla="*/ 204600 h 506405"/>
                <a:gd name="connsiteX45" fmla="*/ 239743 w 626343"/>
                <a:gd name="connsiteY45" fmla="*/ 199269 h 506405"/>
                <a:gd name="connsiteX46" fmla="*/ 238277 w 626343"/>
                <a:gd name="connsiteY46" fmla="*/ 193005 h 506405"/>
                <a:gd name="connsiteX47" fmla="*/ 237078 w 626343"/>
                <a:gd name="connsiteY47" fmla="*/ 187675 h 506405"/>
                <a:gd name="connsiteX48" fmla="*/ 273992 w 626343"/>
                <a:gd name="connsiteY48" fmla="*/ 66937 h 506405"/>
                <a:gd name="connsiteX49" fmla="*/ 392598 w 626343"/>
                <a:gd name="connsiteY49" fmla="*/ 326137 h 506405"/>
                <a:gd name="connsiteX50" fmla="*/ 392598 w 626343"/>
                <a:gd name="connsiteY50" fmla="*/ 492185 h 506405"/>
                <a:gd name="connsiteX51" fmla="*/ 26653 w 626343"/>
                <a:gd name="connsiteY51" fmla="*/ 492185 h 506405"/>
                <a:gd name="connsiteX52" fmla="*/ 26653 w 626343"/>
                <a:gd name="connsiteY52" fmla="*/ 203400 h 506405"/>
                <a:gd name="connsiteX53" fmla="*/ 213223 w 626343"/>
                <a:gd name="connsiteY53" fmla="*/ 203400 h 506405"/>
                <a:gd name="connsiteX54" fmla="*/ 213890 w 626343"/>
                <a:gd name="connsiteY54" fmla="*/ 205399 h 506405"/>
                <a:gd name="connsiteX55" fmla="*/ 219620 w 626343"/>
                <a:gd name="connsiteY55" fmla="*/ 223523 h 506405"/>
                <a:gd name="connsiteX56" fmla="*/ 219620 w 626343"/>
                <a:gd name="connsiteY56" fmla="*/ 224589 h 506405"/>
                <a:gd name="connsiteX57" fmla="*/ 228149 w 626343"/>
                <a:gd name="connsiteY57" fmla="*/ 242447 h 506405"/>
                <a:gd name="connsiteX58" fmla="*/ 230814 w 626343"/>
                <a:gd name="connsiteY58" fmla="*/ 246978 h 506405"/>
                <a:gd name="connsiteX59" fmla="*/ 236012 w 626343"/>
                <a:gd name="connsiteY59" fmla="*/ 255240 h 506405"/>
                <a:gd name="connsiteX60" fmla="*/ 67032 w 626343"/>
                <a:gd name="connsiteY60" fmla="*/ 255240 h 506405"/>
                <a:gd name="connsiteX61" fmla="*/ 67032 w 626343"/>
                <a:gd name="connsiteY61" fmla="*/ 281893 h 506405"/>
                <a:gd name="connsiteX62" fmla="*/ 258400 w 626343"/>
                <a:gd name="connsiteY62" fmla="*/ 281893 h 506405"/>
                <a:gd name="connsiteX63" fmla="*/ 268795 w 626343"/>
                <a:gd name="connsiteY63" fmla="*/ 291088 h 506405"/>
                <a:gd name="connsiteX64" fmla="*/ 274125 w 626343"/>
                <a:gd name="connsiteY64" fmla="*/ 294953 h 506405"/>
                <a:gd name="connsiteX65" fmla="*/ 283054 w 626343"/>
                <a:gd name="connsiteY65" fmla="*/ 301216 h 506405"/>
                <a:gd name="connsiteX66" fmla="*/ 289984 w 626343"/>
                <a:gd name="connsiteY66" fmla="*/ 305348 h 506405"/>
                <a:gd name="connsiteX67" fmla="*/ 297980 w 626343"/>
                <a:gd name="connsiteY67" fmla="*/ 309745 h 506405"/>
                <a:gd name="connsiteX68" fmla="*/ 305976 w 626343"/>
                <a:gd name="connsiteY68" fmla="*/ 313477 h 506405"/>
                <a:gd name="connsiteX69" fmla="*/ 313572 w 626343"/>
                <a:gd name="connsiteY69" fmla="*/ 316409 h 506405"/>
                <a:gd name="connsiteX70" fmla="*/ 322234 w 626343"/>
                <a:gd name="connsiteY70" fmla="*/ 319474 h 506405"/>
                <a:gd name="connsiteX71" fmla="*/ 329963 w 626343"/>
                <a:gd name="connsiteY71" fmla="*/ 321606 h 506405"/>
                <a:gd name="connsiteX72" fmla="*/ 338759 w 626343"/>
                <a:gd name="connsiteY72" fmla="*/ 323738 h 506405"/>
                <a:gd name="connsiteX73" fmla="*/ 349820 w 626343"/>
                <a:gd name="connsiteY73" fmla="*/ 325471 h 506405"/>
                <a:gd name="connsiteX74" fmla="*/ 357016 w 626343"/>
                <a:gd name="connsiteY74" fmla="*/ 326270 h 506405"/>
                <a:gd name="connsiteX75" fmla="*/ 370342 w 626343"/>
                <a:gd name="connsiteY75" fmla="*/ 326270 h 506405"/>
                <a:gd name="connsiteX76" fmla="*/ 376206 w 626343"/>
                <a:gd name="connsiteY76" fmla="*/ 326270 h 506405"/>
                <a:gd name="connsiteX77" fmla="*/ 390465 w 626343"/>
                <a:gd name="connsiteY77" fmla="*/ 325204 h 506405"/>
                <a:gd name="connsiteX78" fmla="*/ 596492 w 626343"/>
                <a:gd name="connsiteY78" fmla="*/ 389837 h 506405"/>
                <a:gd name="connsiteX79" fmla="*/ 573171 w 626343"/>
                <a:gd name="connsiteY79" fmla="*/ 389837 h 506405"/>
                <a:gd name="connsiteX80" fmla="*/ 473889 w 626343"/>
                <a:gd name="connsiteY80" fmla="*/ 290289 h 506405"/>
                <a:gd name="connsiteX81" fmla="*/ 484817 w 626343"/>
                <a:gd name="connsiteY81" fmla="*/ 280427 h 506405"/>
                <a:gd name="connsiteX82" fmla="*/ 486149 w 626343"/>
                <a:gd name="connsiteY82" fmla="*/ 279094 h 506405"/>
                <a:gd name="connsiteX83" fmla="*/ 486149 w 626343"/>
                <a:gd name="connsiteY83" fmla="*/ 279094 h 506405"/>
                <a:gd name="connsiteX84" fmla="*/ 486149 w 626343"/>
                <a:gd name="connsiteY84" fmla="*/ 279094 h 506405"/>
                <a:gd name="connsiteX85" fmla="*/ 496944 w 626343"/>
                <a:gd name="connsiteY85" fmla="*/ 267367 h 506405"/>
                <a:gd name="connsiteX86" fmla="*/ 496944 w 626343"/>
                <a:gd name="connsiteY86" fmla="*/ 267367 h 506405"/>
                <a:gd name="connsiteX87" fmla="*/ 596492 w 626343"/>
                <a:gd name="connsiteY87" fmla="*/ 366116 h 506405"/>
                <a:gd name="connsiteX88" fmla="*/ 596492 w 626343"/>
                <a:gd name="connsiteY88" fmla="*/ 389171 h 5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26343" h="506405">
                  <a:moveTo>
                    <a:pt x="615283" y="346926"/>
                  </a:moveTo>
                  <a:lnTo>
                    <a:pt x="512802" y="244446"/>
                  </a:lnTo>
                  <a:cubicBezTo>
                    <a:pt x="549383" y="180479"/>
                    <a:pt x="538452" y="99920"/>
                    <a:pt x="486149" y="48014"/>
                  </a:cubicBezTo>
                  <a:cubicBezTo>
                    <a:pt x="422580" y="-15818"/>
                    <a:pt x="319301" y="-16031"/>
                    <a:pt x="255469" y="47538"/>
                  </a:cubicBezTo>
                  <a:cubicBezTo>
                    <a:pt x="221367" y="81499"/>
                    <a:pt x="204004" y="128787"/>
                    <a:pt x="208026" y="176747"/>
                  </a:cubicBezTo>
                  <a:lnTo>
                    <a:pt x="0" y="176747"/>
                  </a:lnTo>
                  <a:lnTo>
                    <a:pt x="0" y="518837"/>
                  </a:lnTo>
                  <a:lnTo>
                    <a:pt x="419250" y="518837"/>
                  </a:lnTo>
                  <a:lnTo>
                    <a:pt x="419250" y="319607"/>
                  </a:lnTo>
                  <a:cubicBezTo>
                    <a:pt x="430560" y="316066"/>
                    <a:pt x="441461" y="311331"/>
                    <a:pt x="451767" y="305481"/>
                  </a:cubicBezTo>
                  <a:lnTo>
                    <a:pt x="553848" y="407961"/>
                  </a:lnTo>
                  <a:cubicBezTo>
                    <a:pt x="570707" y="424805"/>
                    <a:pt x="598024" y="424805"/>
                    <a:pt x="614883" y="407961"/>
                  </a:cubicBezTo>
                  <a:cubicBezTo>
                    <a:pt x="631847" y="391307"/>
                    <a:pt x="632098" y="364054"/>
                    <a:pt x="615444" y="347090"/>
                  </a:cubicBezTo>
                  <a:cubicBezTo>
                    <a:pt x="615391" y="347035"/>
                    <a:pt x="615337" y="346981"/>
                    <a:pt x="615283" y="346926"/>
                  </a:cubicBezTo>
                  <a:close/>
                  <a:moveTo>
                    <a:pt x="273992" y="66937"/>
                  </a:moveTo>
                  <a:cubicBezTo>
                    <a:pt x="327438" y="13591"/>
                    <a:pt x="414011" y="13672"/>
                    <a:pt x="467357" y="67119"/>
                  </a:cubicBezTo>
                  <a:cubicBezTo>
                    <a:pt x="513141" y="112989"/>
                    <a:pt x="520432" y="184702"/>
                    <a:pt x="484817" y="238848"/>
                  </a:cubicBezTo>
                  <a:lnTo>
                    <a:pt x="484817" y="238849"/>
                  </a:lnTo>
                  <a:cubicBezTo>
                    <a:pt x="479923" y="246277"/>
                    <a:pt x="474298" y="253197"/>
                    <a:pt x="468025" y="259505"/>
                  </a:cubicBezTo>
                  <a:lnTo>
                    <a:pt x="468025" y="259505"/>
                  </a:lnTo>
                  <a:cubicBezTo>
                    <a:pt x="464800" y="262781"/>
                    <a:pt x="461373" y="265852"/>
                    <a:pt x="457764" y="268700"/>
                  </a:cubicBezTo>
                  <a:cubicBezTo>
                    <a:pt x="455898" y="270299"/>
                    <a:pt x="453766" y="271765"/>
                    <a:pt x="451767" y="273231"/>
                  </a:cubicBezTo>
                  <a:cubicBezTo>
                    <a:pt x="437033" y="283928"/>
                    <a:pt x="420317" y="291584"/>
                    <a:pt x="402592" y="295753"/>
                  </a:cubicBezTo>
                  <a:cubicBezTo>
                    <a:pt x="391712" y="298258"/>
                    <a:pt x="380574" y="299466"/>
                    <a:pt x="369409" y="299351"/>
                  </a:cubicBezTo>
                  <a:lnTo>
                    <a:pt x="365145" y="299351"/>
                  </a:lnTo>
                  <a:cubicBezTo>
                    <a:pt x="361414" y="299351"/>
                    <a:pt x="357815" y="299351"/>
                    <a:pt x="354217" y="298418"/>
                  </a:cubicBezTo>
                  <a:lnTo>
                    <a:pt x="347954" y="297485"/>
                  </a:lnTo>
                  <a:lnTo>
                    <a:pt x="338892" y="295619"/>
                  </a:lnTo>
                  <a:cubicBezTo>
                    <a:pt x="336893" y="295619"/>
                    <a:pt x="334761" y="294686"/>
                    <a:pt x="332762" y="294020"/>
                  </a:cubicBezTo>
                  <a:cubicBezTo>
                    <a:pt x="328234" y="292720"/>
                    <a:pt x="323785" y="291163"/>
                    <a:pt x="319435" y="289356"/>
                  </a:cubicBezTo>
                  <a:lnTo>
                    <a:pt x="313705" y="286691"/>
                  </a:lnTo>
                  <a:cubicBezTo>
                    <a:pt x="310906" y="285358"/>
                    <a:pt x="307974" y="284025"/>
                    <a:pt x="305176" y="282426"/>
                  </a:cubicBezTo>
                  <a:lnTo>
                    <a:pt x="299712" y="279228"/>
                  </a:lnTo>
                  <a:lnTo>
                    <a:pt x="291183" y="273497"/>
                  </a:lnTo>
                  <a:lnTo>
                    <a:pt x="286785" y="270166"/>
                  </a:lnTo>
                  <a:cubicBezTo>
                    <a:pt x="282568" y="266914"/>
                    <a:pt x="278562" y="263398"/>
                    <a:pt x="274792" y="259638"/>
                  </a:cubicBezTo>
                  <a:cubicBezTo>
                    <a:pt x="271819" y="256690"/>
                    <a:pt x="269015" y="253575"/>
                    <a:pt x="266396" y="250309"/>
                  </a:cubicBezTo>
                  <a:lnTo>
                    <a:pt x="263997" y="247377"/>
                  </a:lnTo>
                  <a:cubicBezTo>
                    <a:pt x="262131" y="244979"/>
                    <a:pt x="260399" y="242580"/>
                    <a:pt x="258800" y="240181"/>
                  </a:cubicBezTo>
                  <a:cubicBezTo>
                    <a:pt x="257969" y="239124"/>
                    <a:pt x="257212" y="238011"/>
                    <a:pt x="256534" y="236850"/>
                  </a:cubicBezTo>
                  <a:cubicBezTo>
                    <a:pt x="254669" y="234051"/>
                    <a:pt x="252936" y="231119"/>
                    <a:pt x="251337" y="228187"/>
                  </a:cubicBezTo>
                  <a:cubicBezTo>
                    <a:pt x="250930" y="227550"/>
                    <a:pt x="250574" y="226881"/>
                    <a:pt x="250271" y="226188"/>
                  </a:cubicBezTo>
                  <a:cubicBezTo>
                    <a:pt x="248405" y="222723"/>
                    <a:pt x="246939" y="219259"/>
                    <a:pt x="245473" y="215794"/>
                  </a:cubicBezTo>
                  <a:cubicBezTo>
                    <a:pt x="244807" y="214328"/>
                    <a:pt x="244274" y="212729"/>
                    <a:pt x="243608" y="211129"/>
                  </a:cubicBezTo>
                  <a:cubicBezTo>
                    <a:pt x="242941" y="209530"/>
                    <a:pt x="242009" y="206865"/>
                    <a:pt x="241342" y="204600"/>
                  </a:cubicBezTo>
                  <a:lnTo>
                    <a:pt x="239743" y="199269"/>
                  </a:lnTo>
                  <a:cubicBezTo>
                    <a:pt x="239743" y="197270"/>
                    <a:pt x="238677" y="195138"/>
                    <a:pt x="238277" y="193005"/>
                  </a:cubicBezTo>
                  <a:cubicBezTo>
                    <a:pt x="237877" y="190873"/>
                    <a:pt x="237344" y="189407"/>
                    <a:pt x="237078" y="187675"/>
                  </a:cubicBezTo>
                  <a:cubicBezTo>
                    <a:pt x="228975" y="143818"/>
                    <a:pt x="242750" y="98765"/>
                    <a:pt x="273992" y="66937"/>
                  </a:cubicBezTo>
                  <a:close/>
                  <a:moveTo>
                    <a:pt x="392598" y="326137"/>
                  </a:moveTo>
                  <a:lnTo>
                    <a:pt x="392598" y="492185"/>
                  </a:lnTo>
                  <a:lnTo>
                    <a:pt x="26653" y="492185"/>
                  </a:lnTo>
                  <a:lnTo>
                    <a:pt x="26653" y="203400"/>
                  </a:lnTo>
                  <a:lnTo>
                    <a:pt x="213223" y="203400"/>
                  </a:lnTo>
                  <a:cubicBezTo>
                    <a:pt x="213385" y="204085"/>
                    <a:pt x="213608" y="204754"/>
                    <a:pt x="213890" y="205399"/>
                  </a:cubicBezTo>
                  <a:cubicBezTo>
                    <a:pt x="215457" y="211543"/>
                    <a:pt x="217370" y="217594"/>
                    <a:pt x="219620" y="223523"/>
                  </a:cubicBezTo>
                  <a:lnTo>
                    <a:pt x="219620" y="224589"/>
                  </a:lnTo>
                  <a:cubicBezTo>
                    <a:pt x="222109" y="230704"/>
                    <a:pt x="224957" y="236667"/>
                    <a:pt x="228149" y="242447"/>
                  </a:cubicBezTo>
                  <a:lnTo>
                    <a:pt x="230814" y="246978"/>
                  </a:lnTo>
                  <a:cubicBezTo>
                    <a:pt x="232547" y="249776"/>
                    <a:pt x="234146" y="252575"/>
                    <a:pt x="236012" y="255240"/>
                  </a:cubicBezTo>
                  <a:lnTo>
                    <a:pt x="67032" y="255240"/>
                  </a:lnTo>
                  <a:lnTo>
                    <a:pt x="67032" y="281893"/>
                  </a:lnTo>
                  <a:lnTo>
                    <a:pt x="258400" y="281893"/>
                  </a:lnTo>
                  <a:cubicBezTo>
                    <a:pt x="261865" y="285091"/>
                    <a:pt x="265197" y="288290"/>
                    <a:pt x="268795" y="291088"/>
                  </a:cubicBezTo>
                  <a:lnTo>
                    <a:pt x="274125" y="294953"/>
                  </a:lnTo>
                  <a:cubicBezTo>
                    <a:pt x="276983" y="297204"/>
                    <a:pt x="279964" y="299296"/>
                    <a:pt x="283054" y="301216"/>
                  </a:cubicBezTo>
                  <a:lnTo>
                    <a:pt x="289984" y="305348"/>
                  </a:lnTo>
                  <a:lnTo>
                    <a:pt x="297980" y="309745"/>
                  </a:lnTo>
                  <a:lnTo>
                    <a:pt x="305976" y="313477"/>
                  </a:lnTo>
                  <a:lnTo>
                    <a:pt x="313572" y="316409"/>
                  </a:lnTo>
                  <a:lnTo>
                    <a:pt x="322234" y="319474"/>
                  </a:lnTo>
                  <a:lnTo>
                    <a:pt x="329963" y="321606"/>
                  </a:lnTo>
                  <a:lnTo>
                    <a:pt x="338759" y="323738"/>
                  </a:lnTo>
                  <a:lnTo>
                    <a:pt x="349820" y="325471"/>
                  </a:lnTo>
                  <a:lnTo>
                    <a:pt x="357016" y="326270"/>
                  </a:lnTo>
                  <a:cubicBezTo>
                    <a:pt x="361680" y="326270"/>
                    <a:pt x="366211" y="326270"/>
                    <a:pt x="370342" y="326270"/>
                  </a:cubicBezTo>
                  <a:lnTo>
                    <a:pt x="376206" y="326270"/>
                  </a:lnTo>
                  <a:cubicBezTo>
                    <a:pt x="381004" y="326270"/>
                    <a:pt x="385668" y="326270"/>
                    <a:pt x="390465" y="325204"/>
                  </a:cubicBezTo>
                  <a:close/>
                  <a:moveTo>
                    <a:pt x="596492" y="389837"/>
                  </a:moveTo>
                  <a:cubicBezTo>
                    <a:pt x="590045" y="396258"/>
                    <a:pt x="579619" y="396258"/>
                    <a:pt x="573171" y="389837"/>
                  </a:cubicBezTo>
                  <a:lnTo>
                    <a:pt x="473889" y="290289"/>
                  </a:lnTo>
                  <a:cubicBezTo>
                    <a:pt x="477754" y="287090"/>
                    <a:pt x="481352" y="283892"/>
                    <a:pt x="484817" y="280427"/>
                  </a:cubicBezTo>
                  <a:lnTo>
                    <a:pt x="486149" y="279094"/>
                  </a:lnTo>
                  <a:lnTo>
                    <a:pt x="486149" y="279094"/>
                  </a:lnTo>
                  <a:lnTo>
                    <a:pt x="486149" y="279094"/>
                  </a:lnTo>
                  <a:cubicBezTo>
                    <a:pt x="490014" y="275363"/>
                    <a:pt x="493479" y="271365"/>
                    <a:pt x="496944" y="267367"/>
                  </a:cubicBezTo>
                  <a:lnTo>
                    <a:pt x="496944" y="267367"/>
                  </a:lnTo>
                  <a:lnTo>
                    <a:pt x="596492" y="366116"/>
                  </a:lnTo>
                  <a:cubicBezTo>
                    <a:pt x="602739" y="372532"/>
                    <a:pt x="602739" y="382755"/>
                    <a:pt x="596492" y="389171"/>
                  </a:cubicBezTo>
                  <a:close/>
                </a:path>
              </a:pathLst>
            </a:custGeom>
            <a:grpFill/>
            <a:ln w="13145" cap="flat">
              <a:noFill/>
              <a:prstDash val="solid"/>
              <a:miter/>
            </a:ln>
          </p:spPr>
          <p:txBody>
            <a:bodyPr rtlCol="0" anchor="ctr"/>
            <a:lstStyle/>
            <a:p>
              <a:endParaRPr lang="en-IN" dirty="0"/>
            </a:p>
          </p:txBody>
        </p:sp>
        <p:sp>
          <p:nvSpPr>
            <p:cNvPr id="30" name="Freeform: Shape 45">
              <a:extLst>
                <a:ext uri="{FF2B5EF4-FFF2-40B4-BE49-F238E27FC236}">
                  <a16:creationId xmlns:a16="http://schemas.microsoft.com/office/drawing/2014/main" id="{A2E5D77E-C5D0-47F1-B437-D93603924D5C}"/>
                </a:ext>
                <a:ext uri="{C183D7F6-B498-43B3-948B-1728B52AA6E4}">
                  <adec:decorative xmlns:adec="http://schemas.microsoft.com/office/drawing/2017/decorative" val="1"/>
                </a:ext>
              </a:extLst>
            </p:cNvPr>
            <p:cNvSpPr/>
            <p:nvPr/>
          </p:nvSpPr>
          <p:spPr>
            <a:xfrm>
              <a:off x="9186804" y="2107469"/>
              <a:ext cx="159918" cy="133265"/>
            </a:xfrm>
            <a:custGeom>
              <a:avLst/>
              <a:gdLst>
                <a:gd name="connsiteX0" fmla="*/ 172045 w 159917"/>
                <a:gd name="connsiteY0" fmla="*/ 18790 h 133264"/>
                <a:gd name="connsiteX1" fmla="*/ 153121 w 159917"/>
                <a:gd name="connsiteY1" fmla="*/ 0 h 133264"/>
                <a:gd name="connsiteX2" fmla="*/ 55438 w 159917"/>
                <a:gd name="connsiteY2" fmla="*/ 98882 h 133264"/>
                <a:gd name="connsiteX3" fmla="*/ 17324 w 159917"/>
                <a:gd name="connsiteY3" fmla="*/ 66233 h 133264"/>
                <a:gd name="connsiteX4" fmla="*/ 0 w 159917"/>
                <a:gd name="connsiteY4" fmla="*/ 86489 h 133264"/>
                <a:gd name="connsiteX5" fmla="*/ 56904 w 159917"/>
                <a:gd name="connsiteY5" fmla="*/ 135264 h 133264"/>
                <a:gd name="connsiteX6" fmla="*/ 172045 w 159917"/>
                <a:gd name="connsiteY6" fmla="*/ 18790 h 13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917" h="133264">
                  <a:moveTo>
                    <a:pt x="172045" y="18790"/>
                  </a:moveTo>
                  <a:lnTo>
                    <a:pt x="153121" y="0"/>
                  </a:lnTo>
                  <a:lnTo>
                    <a:pt x="55438" y="98882"/>
                  </a:lnTo>
                  <a:lnTo>
                    <a:pt x="17324" y="66233"/>
                  </a:lnTo>
                  <a:lnTo>
                    <a:pt x="0" y="86489"/>
                  </a:lnTo>
                  <a:lnTo>
                    <a:pt x="56904" y="135264"/>
                  </a:lnTo>
                  <a:lnTo>
                    <a:pt x="172045" y="18790"/>
                  </a:lnTo>
                  <a:close/>
                </a:path>
              </a:pathLst>
            </a:custGeom>
            <a:grpFill/>
            <a:ln w="13145" cap="flat">
              <a:noFill/>
              <a:prstDash val="solid"/>
              <a:miter/>
            </a:ln>
          </p:spPr>
          <p:txBody>
            <a:bodyPr rtlCol="0" anchor="ctr"/>
            <a:lstStyle/>
            <a:p>
              <a:endParaRPr lang="en-IN" dirty="0"/>
            </a:p>
          </p:txBody>
        </p:sp>
      </p:grpSp>
      <p:sp>
        <p:nvSpPr>
          <p:cNvPr id="31" name="Oval 30">
            <a:extLst>
              <a:ext uri="{FF2B5EF4-FFF2-40B4-BE49-F238E27FC236}">
                <a16:creationId xmlns:a16="http://schemas.microsoft.com/office/drawing/2014/main" id="{3A77D894-C49E-47F9-BDF0-9B386E1C0291}"/>
              </a:ext>
              <a:ext uri="{C183D7F6-B498-43B3-948B-1728B52AA6E4}">
                <adec:decorative xmlns:adec="http://schemas.microsoft.com/office/drawing/2017/decorative" val="1"/>
              </a:ext>
            </a:extLst>
          </p:cNvPr>
          <p:cNvSpPr/>
          <p:nvPr/>
        </p:nvSpPr>
        <p:spPr>
          <a:xfrm>
            <a:off x="10175586" y="3373518"/>
            <a:ext cx="1056409" cy="1056409"/>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A9F149C0-297B-40A2-BEC0-A7264B35FDC1}"/>
              </a:ext>
            </a:extLst>
          </p:cNvPr>
          <p:cNvSpPr txBox="1"/>
          <p:nvPr/>
        </p:nvSpPr>
        <p:spPr>
          <a:xfrm>
            <a:off x="9759052" y="4441246"/>
            <a:ext cx="1889477" cy="400110"/>
          </a:xfrm>
          <a:prstGeom prst="rect">
            <a:avLst/>
          </a:prstGeom>
          <a:noFill/>
        </p:spPr>
        <p:txBody>
          <a:bodyPr wrap="square" rtlCol="0">
            <a:spAutoFit/>
          </a:bodyPr>
          <a:lstStyle>
            <a:defPPr>
              <a:defRPr lang="en-US"/>
            </a:defPPr>
            <a:lvl1pPr algn="ctr">
              <a:defRPr sz="14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solidFill>
                  <a:schemeClr val="tx1">
                    <a:lumMod val="65000"/>
                    <a:lumOff val="35000"/>
                  </a:schemeClr>
                </a:solidFill>
              </a:rPr>
              <a:t>Training job</a:t>
            </a:r>
          </a:p>
        </p:txBody>
      </p:sp>
      <p:grpSp>
        <p:nvGrpSpPr>
          <p:cNvPr id="33" name="Group 32">
            <a:extLst>
              <a:ext uri="{FF2B5EF4-FFF2-40B4-BE49-F238E27FC236}">
                <a16:creationId xmlns:a16="http://schemas.microsoft.com/office/drawing/2014/main" id="{BD5AE37E-BC0B-4119-9A90-FF33EF7A5787}"/>
              </a:ext>
              <a:ext uri="{C183D7F6-B498-43B3-948B-1728B52AA6E4}">
                <adec:decorative xmlns:adec="http://schemas.microsoft.com/office/drawing/2017/decorative" val="1"/>
              </a:ext>
            </a:extLst>
          </p:cNvPr>
          <p:cNvGrpSpPr/>
          <p:nvPr/>
        </p:nvGrpSpPr>
        <p:grpSpPr>
          <a:xfrm>
            <a:off x="10390618" y="3632679"/>
            <a:ext cx="626344" cy="506405"/>
            <a:chOff x="8901484" y="2007082"/>
            <a:chExt cx="626344" cy="506405"/>
          </a:xfrm>
          <a:solidFill>
            <a:schemeClr val="bg1"/>
          </a:solidFill>
        </p:grpSpPr>
        <p:sp>
          <p:nvSpPr>
            <p:cNvPr id="34" name="Freeform: Shape 76">
              <a:extLst>
                <a:ext uri="{FF2B5EF4-FFF2-40B4-BE49-F238E27FC236}">
                  <a16:creationId xmlns:a16="http://schemas.microsoft.com/office/drawing/2014/main" id="{169CD8DD-B834-4A68-9151-44DC2CBA54C6}"/>
                </a:ext>
                <a:ext uri="{C183D7F6-B498-43B3-948B-1728B52AA6E4}">
                  <adec:decorative xmlns:adec="http://schemas.microsoft.com/office/drawing/2017/decorative" val="1"/>
                </a:ext>
              </a:extLst>
            </p:cNvPr>
            <p:cNvSpPr/>
            <p:nvPr/>
          </p:nvSpPr>
          <p:spPr>
            <a:xfrm>
              <a:off x="8968516" y="2420640"/>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35" name="Freeform: Shape 77">
              <a:extLst>
                <a:ext uri="{FF2B5EF4-FFF2-40B4-BE49-F238E27FC236}">
                  <a16:creationId xmlns:a16="http://schemas.microsoft.com/office/drawing/2014/main" id="{878DD453-E09E-4866-ADB8-053BD255F814}"/>
                </a:ext>
                <a:ext uri="{C183D7F6-B498-43B3-948B-1728B52AA6E4}">
                  <adec:decorative xmlns:adec="http://schemas.microsoft.com/office/drawing/2017/decorative" val="1"/>
                </a:ext>
              </a:extLst>
            </p:cNvPr>
            <p:cNvSpPr/>
            <p:nvPr/>
          </p:nvSpPr>
          <p:spPr>
            <a:xfrm>
              <a:off x="8968516" y="2341481"/>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36" name="Freeform: Shape 78">
              <a:extLst>
                <a:ext uri="{FF2B5EF4-FFF2-40B4-BE49-F238E27FC236}">
                  <a16:creationId xmlns:a16="http://schemas.microsoft.com/office/drawing/2014/main" id="{45A97E67-E292-43B9-B68E-5CBAAF45C667}"/>
                </a:ext>
                <a:ext uri="{C183D7F6-B498-43B3-948B-1728B52AA6E4}">
                  <adec:decorative xmlns:adec="http://schemas.microsoft.com/office/drawing/2017/decorative" val="1"/>
                </a:ext>
              </a:extLst>
            </p:cNvPr>
            <p:cNvSpPr/>
            <p:nvPr/>
          </p:nvSpPr>
          <p:spPr>
            <a:xfrm>
              <a:off x="8901484" y="2007082"/>
              <a:ext cx="626344" cy="506405"/>
            </a:xfrm>
            <a:custGeom>
              <a:avLst/>
              <a:gdLst>
                <a:gd name="connsiteX0" fmla="*/ 615283 w 626343"/>
                <a:gd name="connsiteY0" fmla="*/ 346926 h 506405"/>
                <a:gd name="connsiteX1" fmla="*/ 512802 w 626343"/>
                <a:gd name="connsiteY1" fmla="*/ 244446 h 506405"/>
                <a:gd name="connsiteX2" fmla="*/ 486149 w 626343"/>
                <a:gd name="connsiteY2" fmla="*/ 48014 h 506405"/>
                <a:gd name="connsiteX3" fmla="*/ 255469 w 626343"/>
                <a:gd name="connsiteY3" fmla="*/ 47538 h 506405"/>
                <a:gd name="connsiteX4" fmla="*/ 208026 w 626343"/>
                <a:gd name="connsiteY4" fmla="*/ 176747 h 506405"/>
                <a:gd name="connsiteX5" fmla="*/ 0 w 626343"/>
                <a:gd name="connsiteY5" fmla="*/ 176747 h 506405"/>
                <a:gd name="connsiteX6" fmla="*/ 0 w 626343"/>
                <a:gd name="connsiteY6" fmla="*/ 518837 h 506405"/>
                <a:gd name="connsiteX7" fmla="*/ 419250 w 626343"/>
                <a:gd name="connsiteY7" fmla="*/ 518837 h 506405"/>
                <a:gd name="connsiteX8" fmla="*/ 419250 w 626343"/>
                <a:gd name="connsiteY8" fmla="*/ 319607 h 506405"/>
                <a:gd name="connsiteX9" fmla="*/ 451767 w 626343"/>
                <a:gd name="connsiteY9" fmla="*/ 305481 h 506405"/>
                <a:gd name="connsiteX10" fmla="*/ 553848 w 626343"/>
                <a:gd name="connsiteY10" fmla="*/ 407961 h 506405"/>
                <a:gd name="connsiteX11" fmla="*/ 614883 w 626343"/>
                <a:gd name="connsiteY11" fmla="*/ 407961 h 506405"/>
                <a:gd name="connsiteX12" fmla="*/ 615444 w 626343"/>
                <a:gd name="connsiteY12" fmla="*/ 347090 h 506405"/>
                <a:gd name="connsiteX13" fmla="*/ 615283 w 626343"/>
                <a:gd name="connsiteY13" fmla="*/ 346926 h 506405"/>
                <a:gd name="connsiteX14" fmla="*/ 273992 w 626343"/>
                <a:gd name="connsiteY14" fmla="*/ 66937 h 506405"/>
                <a:gd name="connsiteX15" fmla="*/ 467357 w 626343"/>
                <a:gd name="connsiteY15" fmla="*/ 67119 h 506405"/>
                <a:gd name="connsiteX16" fmla="*/ 484817 w 626343"/>
                <a:gd name="connsiteY16" fmla="*/ 238848 h 506405"/>
                <a:gd name="connsiteX17" fmla="*/ 484817 w 626343"/>
                <a:gd name="connsiteY17" fmla="*/ 238849 h 506405"/>
                <a:gd name="connsiteX18" fmla="*/ 468025 w 626343"/>
                <a:gd name="connsiteY18" fmla="*/ 259505 h 506405"/>
                <a:gd name="connsiteX19" fmla="*/ 468025 w 626343"/>
                <a:gd name="connsiteY19" fmla="*/ 259505 h 506405"/>
                <a:gd name="connsiteX20" fmla="*/ 457764 w 626343"/>
                <a:gd name="connsiteY20" fmla="*/ 268700 h 506405"/>
                <a:gd name="connsiteX21" fmla="*/ 451767 w 626343"/>
                <a:gd name="connsiteY21" fmla="*/ 273231 h 506405"/>
                <a:gd name="connsiteX22" fmla="*/ 402592 w 626343"/>
                <a:gd name="connsiteY22" fmla="*/ 295753 h 506405"/>
                <a:gd name="connsiteX23" fmla="*/ 369409 w 626343"/>
                <a:gd name="connsiteY23" fmla="*/ 299351 h 506405"/>
                <a:gd name="connsiteX24" fmla="*/ 365145 w 626343"/>
                <a:gd name="connsiteY24" fmla="*/ 299351 h 506405"/>
                <a:gd name="connsiteX25" fmla="*/ 354217 w 626343"/>
                <a:gd name="connsiteY25" fmla="*/ 298418 h 506405"/>
                <a:gd name="connsiteX26" fmla="*/ 347954 w 626343"/>
                <a:gd name="connsiteY26" fmla="*/ 297485 h 506405"/>
                <a:gd name="connsiteX27" fmla="*/ 338892 w 626343"/>
                <a:gd name="connsiteY27" fmla="*/ 295619 h 506405"/>
                <a:gd name="connsiteX28" fmla="*/ 332762 w 626343"/>
                <a:gd name="connsiteY28" fmla="*/ 294020 h 506405"/>
                <a:gd name="connsiteX29" fmla="*/ 319435 w 626343"/>
                <a:gd name="connsiteY29" fmla="*/ 289356 h 506405"/>
                <a:gd name="connsiteX30" fmla="*/ 313705 w 626343"/>
                <a:gd name="connsiteY30" fmla="*/ 286691 h 506405"/>
                <a:gd name="connsiteX31" fmla="*/ 305176 w 626343"/>
                <a:gd name="connsiteY31" fmla="*/ 282426 h 506405"/>
                <a:gd name="connsiteX32" fmla="*/ 299712 w 626343"/>
                <a:gd name="connsiteY32" fmla="*/ 279228 h 506405"/>
                <a:gd name="connsiteX33" fmla="*/ 291183 w 626343"/>
                <a:gd name="connsiteY33" fmla="*/ 273497 h 506405"/>
                <a:gd name="connsiteX34" fmla="*/ 286785 w 626343"/>
                <a:gd name="connsiteY34" fmla="*/ 270166 h 506405"/>
                <a:gd name="connsiteX35" fmla="*/ 274792 w 626343"/>
                <a:gd name="connsiteY35" fmla="*/ 259638 h 506405"/>
                <a:gd name="connsiteX36" fmla="*/ 266396 w 626343"/>
                <a:gd name="connsiteY36" fmla="*/ 250309 h 506405"/>
                <a:gd name="connsiteX37" fmla="*/ 263997 w 626343"/>
                <a:gd name="connsiteY37" fmla="*/ 247377 h 506405"/>
                <a:gd name="connsiteX38" fmla="*/ 258800 w 626343"/>
                <a:gd name="connsiteY38" fmla="*/ 240181 h 506405"/>
                <a:gd name="connsiteX39" fmla="*/ 256534 w 626343"/>
                <a:gd name="connsiteY39" fmla="*/ 236850 h 506405"/>
                <a:gd name="connsiteX40" fmla="*/ 251337 w 626343"/>
                <a:gd name="connsiteY40" fmla="*/ 228187 h 506405"/>
                <a:gd name="connsiteX41" fmla="*/ 250271 w 626343"/>
                <a:gd name="connsiteY41" fmla="*/ 226188 h 506405"/>
                <a:gd name="connsiteX42" fmla="*/ 245473 w 626343"/>
                <a:gd name="connsiteY42" fmla="*/ 215794 h 506405"/>
                <a:gd name="connsiteX43" fmla="*/ 243608 w 626343"/>
                <a:gd name="connsiteY43" fmla="*/ 211129 h 506405"/>
                <a:gd name="connsiteX44" fmla="*/ 241342 w 626343"/>
                <a:gd name="connsiteY44" fmla="*/ 204600 h 506405"/>
                <a:gd name="connsiteX45" fmla="*/ 239743 w 626343"/>
                <a:gd name="connsiteY45" fmla="*/ 199269 h 506405"/>
                <a:gd name="connsiteX46" fmla="*/ 238277 w 626343"/>
                <a:gd name="connsiteY46" fmla="*/ 193005 h 506405"/>
                <a:gd name="connsiteX47" fmla="*/ 237078 w 626343"/>
                <a:gd name="connsiteY47" fmla="*/ 187675 h 506405"/>
                <a:gd name="connsiteX48" fmla="*/ 273992 w 626343"/>
                <a:gd name="connsiteY48" fmla="*/ 66937 h 506405"/>
                <a:gd name="connsiteX49" fmla="*/ 392598 w 626343"/>
                <a:gd name="connsiteY49" fmla="*/ 326137 h 506405"/>
                <a:gd name="connsiteX50" fmla="*/ 392598 w 626343"/>
                <a:gd name="connsiteY50" fmla="*/ 492185 h 506405"/>
                <a:gd name="connsiteX51" fmla="*/ 26653 w 626343"/>
                <a:gd name="connsiteY51" fmla="*/ 492185 h 506405"/>
                <a:gd name="connsiteX52" fmla="*/ 26653 w 626343"/>
                <a:gd name="connsiteY52" fmla="*/ 203400 h 506405"/>
                <a:gd name="connsiteX53" fmla="*/ 213223 w 626343"/>
                <a:gd name="connsiteY53" fmla="*/ 203400 h 506405"/>
                <a:gd name="connsiteX54" fmla="*/ 213890 w 626343"/>
                <a:gd name="connsiteY54" fmla="*/ 205399 h 506405"/>
                <a:gd name="connsiteX55" fmla="*/ 219620 w 626343"/>
                <a:gd name="connsiteY55" fmla="*/ 223523 h 506405"/>
                <a:gd name="connsiteX56" fmla="*/ 219620 w 626343"/>
                <a:gd name="connsiteY56" fmla="*/ 224589 h 506405"/>
                <a:gd name="connsiteX57" fmla="*/ 228149 w 626343"/>
                <a:gd name="connsiteY57" fmla="*/ 242447 h 506405"/>
                <a:gd name="connsiteX58" fmla="*/ 230814 w 626343"/>
                <a:gd name="connsiteY58" fmla="*/ 246978 h 506405"/>
                <a:gd name="connsiteX59" fmla="*/ 236012 w 626343"/>
                <a:gd name="connsiteY59" fmla="*/ 255240 h 506405"/>
                <a:gd name="connsiteX60" fmla="*/ 67032 w 626343"/>
                <a:gd name="connsiteY60" fmla="*/ 255240 h 506405"/>
                <a:gd name="connsiteX61" fmla="*/ 67032 w 626343"/>
                <a:gd name="connsiteY61" fmla="*/ 281893 h 506405"/>
                <a:gd name="connsiteX62" fmla="*/ 258400 w 626343"/>
                <a:gd name="connsiteY62" fmla="*/ 281893 h 506405"/>
                <a:gd name="connsiteX63" fmla="*/ 268795 w 626343"/>
                <a:gd name="connsiteY63" fmla="*/ 291088 h 506405"/>
                <a:gd name="connsiteX64" fmla="*/ 274125 w 626343"/>
                <a:gd name="connsiteY64" fmla="*/ 294953 h 506405"/>
                <a:gd name="connsiteX65" fmla="*/ 283054 w 626343"/>
                <a:gd name="connsiteY65" fmla="*/ 301216 h 506405"/>
                <a:gd name="connsiteX66" fmla="*/ 289984 w 626343"/>
                <a:gd name="connsiteY66" fmla="*/ 305348 h 506405"/>
                <a:gd name="connsiteX67" fmla="*/ 297980 w 626343"/>
                <a:gd name="connsiteY67" fmla="*/ 309745 h 506405"/>
                <a:gd name="connsiteX68" fmla="*/ 305976 w 626343"/>
                <a:gd name="connsiteY68" fmla="*/ 313477 h 506405"/>
                <a:gd name="connsiteX69" fmla="*/ 313572 w 626343"/>
                <a:gd name="connsiteY69" fmla="*/ 316409 h 506405"/>
                <a:gd name="connsiteX70" fmla="*/ 322234 w 626343"/>
                <a:gd name="connsiteY70" fmla="*/ 319474 h 506405"/>
                <a:gd name="connsiteX71" fmla="*/ 329963 w 626343"/>
                <a:gd name="connsiteY71" fmla="*/ 321606 h 506405"/>
                <a:gd name="connsiteX72" fmla="*/ 338759 w 626343"/>
                <a:gd name="connsiteY72" fmla="*/ 323738 h 506405"/>
                <a:gd name="connsiteX73" fmla="*/ 349820 w 626343"/>
                <a:gd name="connsiteY73" fmla="*/ 325471 h 506405"/>
                <a:gd name="connsiteX74" fmla="*/ 357016 w 626343"/>
                <a:gd name="connsiteY74" fmla="*/ 326270 h 506405"/>
                <a:gd name="connsiteX75" fmla="*/ 370342 w 626343"/>
                <a:gd name="connsiteY75" fmla="*/ 326270 h 506405"/>
                <a:gd name="connsiteX76" fmla="*/ 376206 w 626343"/>
                <a:gd name="connsiteY76" fmla="*/ 326270 h 506405"/>
                <a:gd name="connsiteX77" fmla="*/ 390465 w 626343"/>
                <a:gd name="connsiteY77" fmla="*/ 325204 h 506405"/>
                <a:gd name="connsiteX78" fmla="*/ 596492 w 626343"/>
                <a:gd name="connsiteY78" fmla="*/ 389837 h 506405"/>
                <a:gd name="connsiteX79" fmla="*/ 573171 w 626343"/>
                <a:gd name="connsiteY79" fmla="*/ 389837 h 506405"/>
                <a:gd name="connsiteX80" fmla="*/ 473889 w 626343"/>
                <a:gd name="connsiteY80" fmla="*/ 290289 h 506405"/>
                <a:gd name="connsiteX81" fmla="*/ 484817 w 626343"/>
                <a:gd name="connsiteY81" fmla="*/ 280427 h 506405"/>
                <a:gd name="connsiteX82" fmla="*/ 486149 w 626343"/>
                <a:gd name="connsiteY82" fmla="*/ 279094 h 506405"/>
                <a:gd name="connsiteX83" fmla="*/ 486149 w 626343"/>
                <a:gd name="connsiteY83" fmla="*/ 279094 h 506405"/>
                <a:gd name="connsiteX84" fmla="*/ 486149 w 626343"/>
                <a:gd name="connsiteY84" fmla="*/ 279094 h 506405"/>
                <a:gd name="connsiteX85" fmla="*/ 496944 w 626343"/>
                <a:gd name="connsiteY85" fmla="*/ 267367 h 506405"/>
                <a:gd name="connsiteX86" fmla="*/ 496944 w 626343"/>
                <a:gd name="connsiteY86" fmla="*/ 267367 h 506405"/>
                <a:gd name="connsiteX87" fmla="*/ 596492 w 626343"/>
                <a:gd name="connsiteY87" fmla="*/ 366116 h 506405"/>
                <a:gd name="connsiteX88" fmla="*/ 596492 w 626343"/>
                <a:gd name="connsiteY88" fmla="*/ 389171 h 5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26343" h="506405">
                  <a:moveTo>
                    <a:pt x="615283" y="346926"/>
                  </a:moveTo>
                  <a:lnTo>
                    <a:pt x="512802" y="244446"/>
                  </a:lnTo>
                  <a:cubicBezTo>
                    <a:pt x="549383" y="180479"/>
                    <a:pt x="538452" y="99920"/>
                    <a:pt x="486149" y="48014"/>
                  </a:cubicBezTo>
                  <a:cubicBezTo>
                    <a:pt x="422580" y="-15818"/>
                    <a:pt x="319301" y="-16031"/>
                    <a:pt x="255469" y="47538"/>
                  </a:cubicBezTo>
                  <a:cubicBezTo>
                    <a:pt x="221367" y="81499"/>
                    <a:pt x="204004" y="128787"/>
                    <a:pt x="208026" y="176747"/>
                  </a:cubicBezTo>
                  <a:lnTo>
                    <a:pt x="0" y="176747"/>
                  </a:lnTo>
                  <a:lnTo>
                    <a:pt x="0" y="518837"/>
                  </a:lnTo>
                  <a:lnTo>
                    <a:pt x="419250" y="518837"/>
                  </a:lnTo>
                  <a:lnTo>
                    <a:pt x="419250" y="319607"/>
                  </a:lnTo>
                  <a:cubicBezTo>
                    <a:pt x="430560" y="316066"/>
                    <a:pt x="441461" y="311331"/>
                    <a:pt x="451767" y="305481"/>
                  </a:cubicBezTo>
                  <a:lnTo>
                    <a:pt x="553848" y="407961"/>
                  </a:lnTo>
                  <a:cubicBezTo>
                    <a:pt x="570707" y="424805"/>
                    <a:pt x="598024" y="424805"/>
                    <a:pt x="614883" y="407961"/>
                  </a:cubicBezTo>
                  <a:cubicBezTo>
                    <a:pt x="631847" y="391307"/>
                    <a:pt x="632098" y="364054"/>
                    <a:pt x="615444" y="347090"/>
                  </a:cubicBezTo>
                  <a:cubicBezTo>
                    <a:pt x="615391" y="347035"/>
                    <a:pt x="615337" y="346981"/>
                    <a:pt x="615283" y="346926"/>
                  </a:cubicBezTo>
                  <a:close/>
                  <a:moveTo>
                    <a:pt x="273992" y="66937"/>
                  </a:moveTo>
                  <a:cubicBezTo>
                    <a:pt x="327438" y="13591"/>
                    <a:pt x="414011" y="13672"/>
                    <a:pt x="467357" y="67119"/>
                  </a:cubicBezTo>
                  <a:cubicBezTo>
                    <a:pt x="513141" y="112989"/>
                    <a:pt x="520432" y="184702"/>
                    <a:pt x="484817" y="238848"/>
                  </a:cubicBezTo>
                  <a:lnTo>
                    <a:pt x="484817" y="238849"/>
                  </a:lnTo>
                  <a:cubicBezTo>
                    <a:pt x="479923" y="246277"/>
                    <a:pt x="474298" y="253197"/>
                    <a:pt x="468025" y="259505"/>
                  </a:cubicBezTo>
                  <a:lnTo>
                    <a:pt x="468025" y="259505"/>
                  </a:lnTo>
                  <a:cubicBezTo>
                    <a:pt x="464800" y="262781"/>
                    <a:pt x="461373" y="265852"/>
                    <a:pt x="457764" y="268700"/>
                  </a:cubicBezTo>
                  <a:cubicBezTo>
                    <a:pt x="455898" y="270299"/>
                    <a:pt x="453766" y="271765"/>
                    <a:pt x="451767" y="273231"/>
                  </a:cubicBezTo>
                  <a:cubicBezTo>
                    <a:pt x="437033" y="283928"/>
                    <a:pt x="420317" y="291584"/>
                    <a:pt x="402592" y="295753"/>
                  </a:cubicBezTo>
                  <a:cubicBezTo>
                    <a:pt x="391712" y="298258"/>
                    <a:pt x="380574" y="299466"/>
                    <a:pt x="369409" y="299351"/>
                  </a:cubicBezTo>
                  <a:lnTo>
                    <a:pt x="365145" y="299351"/>
                  </a:lnTo>
                  <a:cubicBezTo>
                    <a:pt x="361414" y="299351"/>
                    <a:pt x="357815" y="299351"/>
                    <a:pt x="354217" y="298418"/>
                  </a:cubicBezTo>
                  <a:lnTo>
                    <a:pt x="347954" y="297485"/>
                  </a:lnTo>
                  <a:lnTo>
                    <a:pt x="338892" y="295619"/>
                  </a:lnTo>
                  <a:cubicBezTo>
                    <a:pt x="336893" y="295619"/>
                    <a:pt x="334761" y="294686"/>
                    <a:pt x="332762" y="294020"/>
                  </a:cubicBezTo>
                  <a:cubicBezTo>
                    <a:pt x="328234" y="292720"/>
                    <a:pt x="323785" y="291163"/>
                    <a:pt x="319435" y="289356"/>
                  </a:cubicBezTo>
                  <a:lnTo>
                    <a:pt x="313705" y="286691"/>
                  </a:lnTo>
                  <a:cubicBezTo>
                    <a:pt x="310906" y="285358"/>
                    <a:pt x="307974" y="284025"/>
                    <a:pt x="305176" y="282426"/>
                  </a:cubicBezTo>
                  <a:lnTo>
                    <a:pt x="299712" y="279228"/>
                  </a:lnTo>
                  <a:lnTo>
                    <a:pt x="291183" y="273497"/>
                  </a:lnTo>
                  <a:lnTo>
                    <a:pt x="286785" y="270166"/>
                  </a:lnTo>
                  <a:cubicBezTo>
                    <a:pt x="282568" y="266914"/>
                    <a:pt x="278562" y="263398"/>
                    <a:pt x="274792" y="259638"/>
                  </a:cubicBezTo>
                  <a:cubicBezTo>
                    <a:pt x="271819" y="256690"/>
                    <a:pt x="269015" y="253575"/>
                    <a:pt x="266396" y="250309"/>
                  </a:cubicBezTo>
                  <a:lnTo>
                    <a:pt x="263997" y="247377"/>
                  </a:lnTo>
                  <a:cubicBezTo>
                    <a:pt x="262131" y="244979"/>
                    <a:pt x="260399" y="242580"/>
                    <a:pt x="258800" y="240181"/>
                  </a:cubicBezTo>
                  <a:cubicBezTo>
                    <a:pt x="257969" y="239124"/>
                    <a:pt x="257212" y="238011"/>
                    <a:pt x="256534" y="236850"/>
                  </a:cubicBezTo>
                  <a:cubicBezTo>
                    <a:pt x="254669" y="234051"/>
                    <a:pt x="252936" y="231119"/>
                    <a:pt x="251337" y="228187"/>
                  </a:cubicBezTo>
                  <a:cubicBezTo>
                    <a:pt x="250930" y="227550"/>
                    <a:pt x="250574" y="226881"/>
                    <a:pt x="250271" y="226188"/>
                  </a:cubicBezTo>
                  <a:cubicBezTo>
                    <a:pt x="248405" y="222723"/>
                    <a:pt x="246939" y="219259"/>
                    <a:pt x="245473" y="215794"/>
                  </a:cubicBezTo>
                  <a:cubicBezTo>
                    <a:pt x="244807" y="214328"/>
                    <a:pt x="244274" y="212729"/>
                    <a:pt x="243608" y="211129"/>
                  </a:cubicBezTo>
                  <a:cubicBezTo>
                    <a:pt x="242941" y="209530"/>
                    <a:pt x="242009" y="206865"/>
                    <a:pt x="241342" y="204600"/>
                  </a:cubicBezTo>
                  <a:lnTo>
                    <a:pt x="239743" y="199269"/>
                  </a:lnTo>
                  <a:cubicBezTo>
                    <a:pt x="239743" y="197270"/>
                    <a:pt x="238677" y="195138"/>
                    <a:pt x="238277" y="193005"/>
                  </a:cubicBezTo>
                  <a:cubicBezTo>
                    <a:pt x="237877" y="190873"/>
                    <a:pt x="237344" y="189407"/>
                    <a:pt x="237078" y="187675"/>
                  </a:cubicBezTo>
                  <a:cubicBezTo>
                    <a:pt x="228975" y="143818"/>
                    <a:pt x="242750" y="98765"/>
                    <a:pt x="273992" y="66937"/>
                  </a:cubicBezTo>
                  <a:close/>
                  <a:moveTo>
                    <a:pt x="392598" y="326137"/>
                  </a:moveTo>
                  <a:lnTo>
                    <a:pt x="392598" y="492185"/>
                  </a:lnTo>
                  <a:lnTo>
                    <a:pt x="26653" y="492185"/>
                  </a:lnTo>
                  <a:lnTo>
                    <a:pt x="26653" y="203400"/>
                  </a:lnTo>
                  <a:lnTo>
                    <a:pt x="213223" y="203400"/>
                  </a:lnTo>
                  <a:cubicBezTo>
                    <a:pt x="213385" y="204085"/>
                    <a:pt x="213608" y="204754"/>
                    <a:pt x="213890" y="205399"/>
                  </a:cubicBezTo>
                  <a:cubicBezTo>
                    <a:pt x="215457" y="211543"/>
                    <a:pt x="217370" y="217594"/>
                    <a:pt x="219620" y="223523"/>
                  </a:cubicBezTo>
                  <a:lnTo>
                    <a:pt x="219620" y="224589"/>
                  </a:lnTo>
                  <a:cubicBezTo>
                    <a:pt x="222109" y="230704"/>
                    <a:pt x="224957" y="236667"/>
                    <a:pt x="228149" y="242447"/>
                  </a:cubicBezTo>
                  <a:lnTo>
                    <a:pt x="230814" y="246978"/>
                  </a:lnTo>
                  <a:cubicBezTo>
                    <a:pt x="232547" y="249776"/>
                    <a:pt x="234146" y="252575"/>
                    <a:pt x="236012" y="255240"/>
                  </a:cubicBezTo>
                  <a:lnTo>
                    <a:pt x="67032" y="255240"/>
                  </a:lnTo>
                  <a:lnTo>
                    <a:pt x="67032" y="281893"/>
                  </a:lnTo>
                  <a:lnTo>
                    <a:pt x="258400" y="281893"/>
                  </a:lnTo>
                  <a:cubicBezTo>
                    <a:pt x="261865" y="285091"/>
                    <a:pt x="265197" y="288290"/>
                    <a:pt x="268795" y="291088"/>
                  </a:cubicBezTo>
                  <a:lnTo>
                    <a:pt x="274125" y="294953"/>
                  </a:lnTo>
                  <a:cubicBezTo>
                    <a:pt x="276983" y="297204"/>
                    <a:pt x="279964" y="299296"/>
                    <a:pt x="283054" y="301216"/>
                  </a:cubicBezTo>
                  <a:lnTo>
                    <a:pt x="289984" y="305348"/>
                  </a:lnTo>
                  <a:lnTo>
                    <a:pt x="297980" y="309745"/>
                  </a:lnTo>
                  <a:lnTo>
                    <a:pt x="305976" y="313477"/>
                  </a:lnTo>
                  <a:lnTo>
                    <a:pt x="313572" y="316409"/>
                  </a:lnTo>
                  <a:lnTo>
                    <a:pt x="322234" y="319474"/>
                  </a:lnTo>
                  <a:lnTo>
                    <a:pt x="329963" y="321606"/>
                  </a:lnTo>
                  <a:lnTo>
                    <a:pt x="338759" y="323738"/>
                  </a:lnTo>
                  <a:lnTo>
                    <a:pt x="349820" y="325471"/>
                  </a:lnTo>
                  <a:lnTo>
                    <a:pt x="357016" y="326270"/>
                  </a:lnTo>
                  <a:cubicBezTo>
                    <a:pt x="361680" y="326270"/>
                    <a:pt x="366211" y="326270"/>
                    <a:pt x="370342" y="326270"/>
                  </a:cubicBezTo>
                  <a:lnTo>
                    <a:pt x="376206" y="326270"/>
                  </a:lnTo>
                  <a:cubicBezTo>
                    <a:pt x="381004" y="326270"/>
                    <a:pt x="385668" y="326270"/>
                    <a:pt x="390465" y="325204"/>
                  </a:cubicBezTo>
                  <a:close/>
                  <a:moveTo>
                    <a:pt x="596492" y="389837"/>
                  </a:moveTo>
                  <a:cubicBezTo>
                    <a:pt x="590045" y="396258"/>
                    <a:pt x="579619" y="396258"/>
                    <a:pt x="573171" y="389837"/>
                  </a:cubicBezTo>
                  <a:lnTo>
                    <a:pt x="473889" y="290289"/>
                  </a:lnTo>
                  <a:cubicBezTo>
                    <a:pt x="477754" y="287090"/>
                    <a:pt x="481352" y="283892"/>
                    <a:pt x="484817" y="280427"/>
                  </a:cubicBezTo>
                  <a:lnTo>
                    <a:pt x="486149" y="279094"/>
                  </a:lnTo>
                  <a:lnTo>
                    <a:pt x="486149" y="279094"/>
                  </a:lnTo>
                  <a:lnTo>
                    <a:pt x="486149" y="279094"/>
                  </a:lnTo>
                  <a:cubicBezTo>
                    <a:pt x="490014" y="275363"/>
                    <a:pt x="493479" y="271365"/>
                    <a:pt x="496944" y="267367"/>
                  </a:cubicBezTo>
                  <a:lnTo>
                    <a:pt x="496944" y="267367"/>
                  </a:lnTo>
                  <a:lnTo>
                    <a:pt x="596492" y="366116"/>
                  </a:lnTo>
                  <a:cubicBezTo>
                    <a:pt x="602739" y="372532"/>
                    <a:pt x="602739" y="382755"/>
                    <a:pt x="596492" y="389171"/>
                  </a:cubicBezTo>
                  <a:close/>
                </a:path>
              </a:pathLst>
            </a:custGeom>
            <a:grpFill/>
            <a:ln w="13145" cap="flat">
              <a:noFill/>
              <a:prstDash val="solid"/>
              <a:miter/>
            </a:ln>
          </p:spPr>
          <p:txBody>
            <a:bodyPr rtlCol="0" anchor="ctr"/>
            <a:lstStyle/>
            <a:p>
              <a:endParaRPr lang="en-IN" dirty="0"/>
            </a:p>
          </p:txBody>
        </p:sp>
        <p:sp>
          <p:nvSpPr>
            <p:cNvPr id="37" name="Freeform: Shape 79">
              <a:extLst>
                <a:ext uri="{FF2B5EF4-FFF2-40B4-BE49-F238E27FC236}">
                  <a16:creationId xmlns:a16="http://schemas.microsoft.com/office/drawing/2014/main" id="{DB720C7C-ABFF-48E7-87BD-D2B5D418F7C7}"/>
                </a:ext>
                <a:ext uri="{C183D7F6-B498-43B3-948B-1728B52AA6E4}">
                  <adec:decorative xmlns:adec="http://schemas.microsoft.com/office/drawing/2017/decorative" val="1"/>
                </a:ext>
              </a:extLst>
            </p:cNvPr>
            <p:cNvSpPr/>
            <p:nvPr/>
          </p:nvSpPr>
          <p:spPr>
            <a:xfrm>
              <a:off x="9186804" y="2107469"/>
              <a:ext cx="159918" cy="133265"/>
            </a:xfrm>
            <a:custGeom>
              <a:avLst/>
              <a:gdLst>
                <a:gd name="connsiteX0" fmla="*/ 172045 w 159917"/>
                <a:gd name="connsiteY0" fmla="*/ 18790 h 133264"/>
                <a:gd name="connsiteX1" fmla="*/ 153121 w 159917"/>
                <a:gd name="connsiteY1" fmla="*/ 0 h 133264"/>
                <a:gd name="connsiteX2" fmla="*/ 55438 w 159917"/>
                <a:gd name="connsiteY2" fmla="*/ 98882 h 133264"/>
                <a:gd name="connsiteX3" fmla="*/ 17324 w 159917"/>
                <a:gd name="connsiteY3" fmla="*/ 66233 h 133264"/>
                <a:gd name="connsiteX4" fmla="*/ 0 w 159917"/>
                <a:gd name="connsiteY4" fmla="*/ 86489 h 133264"/>
                <a:gd name="connsiteX5" fmla="*/ 56904 w 159917"/>
                <a:gd name="connsiteY5" fmla="*/ 135264 h 133264"/>
                <a:gd name="connsiteX6" fmla="*/ 172045 w 159917"/>
                <a:gd name="connsiteY6" fmla="*/ 18790 h 13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917" h="133264">
                  <a:moveTo>
                    <a:pt x="172045" y="18790"/>
                  </a:moveTo>
                  <a:lnTo>
                    <a:pt x="153121" y="0"/>
                  </a:lnTo>
                  <a:lnTo>
                    <a:pt x="55438" y="98882"/>
                  </a:lnTo>
                  <a:lnTo>
                    <a:pt x="17324" y="66233"/>
                  </a:lnTo>
                  <a:lnTo>
                    <a:pt x="0" y="86489"/>
                  </a:lnTo>
                  <a:lnTo>
                    <a:pt x="56904" y="135264"/>
                  </a:lnTo>
                  <a:lnTo>
                    <a:pt x="172045" y="18790"/>
                  </a:lnTo>
                  <a:close/>
                </a:path>
              </a:pathLst>
            </a:custGeom>
            <a:grpFill/>
            <a:ln w="13145" cap="flat">
              <a:noFill/>
              <a:prstDash val="solid"/>
              <a:miter/>
            </a:ln>
          </p:spPr>
          <p:txBody>
            <a:bodyPr rtlCol="0" anchor="ctr"/>
            <a:lstStyle/>
            <a:p>
              <a:endParaRPr lang="en-IN" dirty="0"/>
            </a:p>
          </p:txBody>
        </p:sp>
      </p:grpSp>
      <p:sp>
        <p:nvSpPr>
          <p:cNvPr id="38" name="Oval 37">
            <a:extLst>
              <a:ext uri="{FF2B5EF4-FFF2-40B4-BE49-F238E27FC236}">
                <a16:creationId xmlns:a16="http://schemas.microsoft.com/office/drawing/2014/main" id="{7885FD14-6AB3-4DD1-ADE1-7F921615CFBA}"/>
              </a:ext>
              <a:ext uri="{C183D7F6-B498-43B3-948B-1728B52AA6E4}">
                <adec:decorative xmlns:adec="http://schemas.microsoft.com/office/drawing/2017/decorative" val="1"/>
              </a:ext>
            </a:extLst>
          </p:cNvPr>
          <p:cNvSpPr/>
          <p:nvPr/>
        </p:nvSpPr>
        <p:spPr>
          <a:xfrm>
            <a:off x="10175586" y="4917991"/>
            <a:ext cx="1056409" cy="1056409"/>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9" name="TextBox 38">
            <a:extLst>
              <a:ext uri="{FF2B5EF4-FFF2-40B4-BE49-F238E27FC236}">
                <a16:creationId xmlns:a16="http://schemas.microsoft.com/office/drawing/2014/main" id="{2C183CA2-1270-4125-A53A-502B624A2774}"/>
              </a:ext>
            </a:extLst>
          </p:cNvPr>
          <p:cNvSpPr txBox="1"/>
          <p:nvPr/>
        </p:nvSpPr>
        <p:spPr>
          <a:xfrm>
            <a:off x="9853621" y="5985718"/>
            <a:ext cx="1700339" cy="400110"/>
          </a:xfrm>
          <a:prstGeom prst="rect">
            <a:avLst/>
          </a:prstGeom>
          <a:noFill/>
        </p:spPr>
        <p:txBody>
          <a:bodyPr wrap="square" rtlCol="0">
            <a:spAutoFit/>
          </a:bodyPr>
          <a:lstStyle>
            <a:defPPr>
              <a:defRPr lang="en-US"/>
            </a:defPPr>
            <a:lvl1pPr algn="ctr">
              <a:defRPr sz="14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solidFill>
                  <a:schemeClr val="tx1">
                    <a:lumMod val="65000"/>
                    <a:lumOff val="35000"/>
                  </a:schemeClr>
                </a:solidFill>
              </a:rPr>
              <a:t>Training job</a:t>
            </a:r>
          </a:p>
        </p:txBody>
      </p:sp>
      <p:grpSp>
        <p:nvGrpSpPr>
          <p:cNvPr id="40" name="Group 39">
            <a:extLst>
              <a:ext uri="{FF2B5EF4-FFF2-40B4-BE49-F238E27FC236}">
                <a16:creationId xmlns:a16="http://schemas.microsoft.com/office/drawing/2014/main" id="{A475701A-338F-4AF0-B12F-013624A011F9}"/>
              </a:ext>
              <a:ext uri="{C183D7F6-B498-43B3-948B-1728B52AA6E4}">
                <adec:decorative xmlns:adec="http://schemas.microsoft.com/office/drawing/2017/decorative" val="1"/>
              </a:ext>
            </a:extLst>
          </p:cNvPr>
          <p:cNvGrpSpPr/>
          <p:nvPr/>
        </p:nvGrpSpPr>
        <p:grpSpPr>
          <a:xfrm>
            <a:off x="10390618" y="5196598"/>
            <a:ext cx="626344" cy="506405"/>
            <a:chOff x="8901484" y="2007082"/>
            <a:chExt cx="626344" cy="506405"/>
          </a:xfrm>
          <a:solidFill>
            <a:schemeClr val="bg1"/>
          </a:solidFill>
        </p:grpSpPr>
        <p:sp>
          <p:nvSpPr>
            <p:cNvPr id="41" name="Freeform: Shape 83">
              <a:extLst>
                <a:ext uri="{FF2B5EF4-FFF2-40B4-BE49-F238E27FC236}">
                  <a16:creationId xmlns:a16="http://schemas.microsoft.com/office/drawing/2014/main" id="{90BAA9D8-818F-416C-9988-BF8A03009C37}"/>
                </a:ext>
                <a:ext uri="{C183D7F6-B498-43B3-948B-1728B52AA6E4}">
                  <adec:decorative xmlns:adec="http://schemas.microsoft.com/office/drawing/2017/decorative" val="1"/>
                </a:ext>
              </a:extLst>
            </p:cNvPr>
            <p:cNvSpPr/>
            <p:nvPr/>
          </p:nvSpPr>
          <p:spPr>
            <a:xfrm>
              <a:off x="8968516" y="2420640"/>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42" name="Freeform: Shape 84">
              <a:extLst>
                <a:ext uri="{FF2B5EF4-FFF2-40B4-BE49-F238E27FC236}">
                  <a16:creationId xmlns:a16="http://schemas.microsoft.com/office/drawing/2014/main" id="{7A55872D-A99B-4329-A72C-C3080842E911}"/>
                </a:ext>
                <a:ext uri="{C183D7F6-B498-43B3-948B-1728B52AA6E4}">
                  <adec:decorative xmlns:adec="http://schemas.microsoft.com/office/drawing/2017/decorative" val="1"/>
                </a:ext>
              </a:extLst>
            </p:cNvPr>
            <p:cNvSpPr/>
            <p:nvPr/>
          </p:nvSpPr>
          <p:spPr>
            <a:xfrm>
              <a:off x="8968516" y="2341481"/>
              <a:ext cx="279856" cy="26653"/>
            </a:xfrm>
            <a:custGeom>
              <a:avLst/>
              <a:gdLst>
                <a:gd name="connsiteX0" fmla="*/ 0 w 279855"/>
                <a:gd name="connsiteY0" fmla="*/ 0 h 26652"/>
                <a:gd name="connsiteX1" fmla="*/ 285186 w 279855"/>
                <a:gd name="connsiteY1" fmla="*/ 0 h 26652"/>
                <a:gd name="connsiteX2" fmla="*/ 285186 w 279855"/>
                <a:gd name="connsiteY2" fmla="*/ 26653 h 26652"/>
                <a:gd name="connsiteX3" fmla="*/ 0 w 279855"/>
                <a:gd name="connsiteY3" fmla="*/ 26653 h 26652"/>
              </a:gdLst>
              <a:ahLst/>
              <a:cxnLst>
                <a:cxn ang="0">
                  <a:pos x="connsiteX0" y="connsiteY0"/>
                </a:cxn>
                <a:cxn ang="0">
                  <a:pos x="connsiteX1" y="connsiteY1"/>
                </a:cxn>
                <a:cxn ang="0">
                  <a:pos x="connsiteX2" y="connsiteY2"/>
                </a:cxn>
                <a:cxn ang="0">
                  <a:pos x="connsiteX3" y="connsiteY3"/>
                </a:cxn>
              </a:cxnLst>
              <a:rect l="l" t="t" r="r" b="b"/>
              <a:pathLst>
                <a:path w="279855" h="26652">
                  <a:moveTo>
                    <a:pt x="0" y="0"/>
                  </a:moveTo>
                  <a:lnTo>
                    <a:pt x="285186" y="0"/>
                  </a:lnTo>
                  <a:lnTo>
                    <a:pt x="285186" y="26653"/>
                  </a:lnTo>
                  <a:lnTo>
                    <a:pt x="0" y="26653"/>
                  </a:lnTo>
                  <a:close/>
                </a:path>
              </a:pathLst>
            </a:custGeom>
            <a:grpFill/>
            <a:ln w="13145" cap="flat">
              <a:noFill/>
              <a:prstDash val="solid"/>
              <a:miter/>
            </a:ln>
          </p:spPr>
          <p:txBody>
            <a:bodyPr rtlCol="0" anchor="ctr"/>
            <a:lstStyle/>
            <a:p>
              <a:endParaRPr lang="en-IN" dirty="0"/>
            </a:p>
          </p:txBody>
        </p:sp>
        <p:sp>
          <p:nvSpPr>
            <p:cNvPr id="43" name="Freeform: Shape 85">
              <a:extLst>
                <a:ext uri="{FF2B5EF4-FFF2-40B4-BE49-F238E27FC236}">
                  <a16:creationId xmlns:a16="http://schemas.microsoft.com/office/drawing/2014/main" id="{FACFABBD-A1EC-4082-AD29-E68D246306F4}"/>
                </a:ext>
                <a:ext uri="{C183D7F6-B498-43B3-948B-1728B52AA6E4}">
                  <adec:decorative xmlns:adec="http://schemas.microsoft.com/office/drawing/2017/decorative" val="1"/>
                </a:ext>
              </a:extLst>
            </p:cNvPr>
            <p:cNvSpPr/>
            <p:nvPr/>
          </p:nvSpPr>
          <p:spPr>
            <a:xfrm>
              <a:off x="8901484" y="2007082"/>
              <a:ext cx="626344" cy="506405"/>
            </a:xfrm>
            <a:custGeom>
              <a:avLst/>
              <a:gdLst>
                <a:gd name="connsiteX0" fmla="*/ 615283 w 626343"/>
                <a:gd name="connsiteY0" fmla="*/ 346926 h 506405"/>
                <a:gd name="connsiteX1" fmla="*/ 512802 w 626343"/>
                <a:gd name="connsiteY1" fmla="*/ 244446 h 506405"/>
                <a:gd name="connsiteX2" fmla="*/ 486149 w 626343"/>
                <a:gd name="connsiteY2" fmla="*/ 48014 h 506405"/>
                <a:gd name="connsiteX3" fmla="*/ 255469 w 626343"/>
                <a:gd name="connsiteY3" fmla="*/ 47538 h 506405"/>
                <a:gd name="connsiteX4" fmla="*/ 208026 w 626343"/>
                <a:gd name="connsiteY4" fmla="*/ 176747 h 506405"/>
                <a:gd name="connsiteX5" fmla="*/ 0 w 626343"/>
                <a:gd name="connsiteY5" fmla="*/ 176747 h 506405"/>
                <a:gd name="connsiteX6" fmla="*/ 0 w 626343"/>
                <a:gd name="connsiteY6" fmla="*/ 518837 h 506405"/>
                <a:gd name="connsiteX7" fmla="*/ 419250 w 626343"/>
                <a:gd name="connsiteY7" fmla="*/ 518837 h 506405"/>
                <a:gd name="connsiteX8" fmla="*/ 419250 w 626343"/>
                <a:gd name="connsiteY8" fmla="*/ 319607 h 506405"/>
                <a:gd name="connsiteX9" fmla="*/ 451767 w 626343"/>
                <a:gd name="connsiteY9" fmla="*/ 305481 h 506405"/>
                <a:gd name="connsiteX10" fmla="*/ 553848 w 626343"/>
                <a:gd name="connsiteY10" fmla="*/ 407961 h 506405"/>
                <a:gd name="connsiteX11" fmla="*/ 614883 w 626343"/>
                <a:gd name="connsiteY11" fmla="*/ 407961 h 506405"/>
                <a:gd name="connsiteX12" fmla="*/ 615444 w 626343"/>
                <a:gd name="connsiteY12" fmla="*/ 347090 h 506405"/>
                <a:gd name="connsiteX13" fmla="*/ 615283 w 626343"/>
                <a:gd name="connsiteY13" fmla="*/ 346926 h 506405"/>
                <a:gd name="connsiteX14" fmla="*/ 273992 w 626343"/>
                <a:gd name="connsiteY14" fmla="*/ 66937 h 506405"/>
                <a:gd name="connsiteX15" fmla="*/ 467357 w 626343"/>
                <a:gd name="connsiteY15" fmla="*/ 67119 h 506405"/>
                <a:gd name="connsiteX16" fmla="*/ 484817 w 626343"/>
                <a:gd name="connsiteY16" fmla="*/ 238848 h 506405"/>
                <a:gd name="connsiteX17" fmla="*/ 484817 w 626343"/>
                <a:gd name="connsiteY17" fmla="*/ 238849 h 506405"/>
                <a:gd name="connsiteX18" fmla="*/ 468025 w 626343"/>
                <a:gd name="connsiteY18" fmla="*/ 259505 h 506405"/>
                <a:gd name="connsiteX19" fmla="*/ 468025 w 626343"/>
                <a:gd name="connsiteY19" fmla="*/ 259505 h 506405"/>
                <a:gd name="connsiteX20" fmla="*/ 457764 w 626343"/>
                <a:gd name="connsiteY20" fmla="*/ 268700 h 506405"/>
                <a:gd name="connsiteX21" fmla="*/ 451767 w 626343"/>
                <a:gd name="connsiteY21" fmla="*/ 273231 h 506405"/>
                <a:gd name="connsiteX22" fmla="*/ 402592 w 626343"/>
                <a:gd name="connsiteY22" fmla="*/ 295753 h 506405"/>
                <a:gd name="connsiteX23" fmla="*/ 369409 w 626343"/>
                <a:gd name="connsiteY23" fmla="*/ 299351 h 506405"/>
                <a:gd name="connsiteX24" fmla="*/ 365145 w 626343"/>
                <a:gd name="connsiteY24" fmla="*/ 299351 h 506405"/>
                <a:gd name="connsiteX25" fmla="*/ 354217 w 626343"/>
                <a:gd name="connsiteY25" fmla="*/ 298418 h 506405"/>
                <a:gd name="connsiteX26" fmla="*/ 347954 w 626343"/>
                <a:gd name="connsiteY26" fmla="*/ 297485 h 506405"/>
                <a:gd name="connsiteX27" fmla="*/ 338892 w 626343"/>
                <a:gd name="connsiteY27" fmla="*/ 295619 h 506405"/>
                <a:gd name="connsiteX28" fmla="*/ 332762 w 626343"/>
                <a:gd name="connsiteY28" fmla="*/ 294020 h 506405"/>
                <a:gd name="connsiteX29" fmla="*/ 319435 w 626343"/>
                <a:gd name="connsiteY29" fmla="*/ 289356 h 506405"/>
                <a:gd name="connsiteX30" fmla="*/ 313705 w 626343"/>
                <a:gd name="connsiteY30" fmla="*/ 286691 h 506405"/>
                <a:gd name="connsiteX31" fmla="*/ 305176 w 626343"/>
                <a:gd name="connsiteY31" fmla="*/ 282426 h 506405"/>
                <a:gd name="connsiteX32" fmla="*/ 299712 w 626343"/>
                <a:gd name="connsiteY32" fmla="*/ 279228 h 506405"/>
                <a:gd name="connsiteX33" fmla="*/ 291183 w 626343"/>
                <a:gd name="connsiteY33" fmla="*/ 273497 h 506405"/>
                <a:gd name="connsiteX34" fmla="*/ 286785 w 626343"/>
                <a:gd name="connsiteY34" fmla="*/ 270166 h 506405"/>
                <a:gd name="connsiteX35" fmla="*/ 274792 w 626343"/>
                <a:gd name="connsiteY35" fmla="*/ 259638 h 506405"/>
                <a:gd name="connsiteX36" fmla="*/ 266396 w 626343"/>
                <a:gd name="connsiteY36" fmla="*/ 250309 h 506405"/>
                <a:gd name="connsiteX37" fmla="*/ 263997 w 626343"/>
                <a:gd name="connsiteY37" fmla="*/ 247377 h 506405"/>
                <a:gd name="connsiteX38" fmla="*/ 258800 w 626343"/>
                <a:gd name="connsiteY38" fmla="*/ 240181 h 506405"/>
                <a:gd name="connsiteX39" fmla="*/ 256534 w 626343"/>
                <a:gd name="connsiteY39" fmla="*/ 236850 h 506405"/>
                <a:gd name="connsiteX40" fmla="*/ 251337 w 626343"/>
                <a:gd name="connsiteY40" fmla="*/ 228187 h 506405"/>
                <a:gd name="connsiteX41" fmla="*/ 250271 w 626343"/>
                <a:gd name="connsiteY41" fmla="*/ 226188 h 506405"/>
                <a:gd name="connsiteX42" fmla="*/ 245473 w 626343"/>
                <a:gd name="connsiteY42" fmla="*/ 215794 h 506405"/>
                <a:gd name="connsiteX43" fmla="*/ 243608 w 626343"/>
                <a:gd name="connsiteY43" fmla="*/ 211129 h 506405"/>
                <a:gd name="connsiteX44" fmla="*/ 241342 w 626343"/>
                <a:gd name="connsiteY44" fmla="*/ 204600 h 506405"/>
                <a:gd name="connsiteX45" fmla="*/ 239743 w 626343"/>
                <a:gd name="connsiteY45" fmla="*/ 199269 h 506405"/>
                <a:gd name="connsiteX46" fmla="*/ 238277 w 626343"/>
                <a:gd name="connsiteY46" fmla="*/ 193005 h 506405"/>
                <a:gd name="connsiteX47" fmla="*/ 237078 w 626343"/>
                <a:gd name="connsiteY47" fmla="*/ 187675 h 506405"/>
                <a:gd name="connsiteX48" fmla="*/ 273992 w 626343"/>
                <a:gd name="connsiteY48" fmla="*/ 66937 h 506405"/>
                <a:gd name="connsiteX49" fmla="*/ 392598 w 626343"/>
                <a:gd name="connsiteY49" fmla="*/ 326137 h 506405"/>
                <a:gd name="connsiteX50" fmla="*/ 392598 w 626343"/>
                <a:gd name="connsiteY50" fmla="*/ 492185 h 506405"/>
                <a:gd name="connsiteX51" fmla="*/ 26653 w 626343"/>
                <a:gd name="connsiteY51" fmla="*/ 492185 h 506405"/>
                <a:gd name="connsiteX52" fmla="*/ 26653 w 626343"/>
                <a:gd name="connsiteY52" fmla="*/ 203400 h 506405"/>
                <a:gd name="connsiteX53" fmla="*/ 213223 w 626343"/>
                <a:gd name="connsiteY53" fmla="*/ 203400 h 506405"/>
                <a:gd name="connsiteX54" fmla="*/ 213890 w 626343"/>
                <a:gd name="connsiteY54" fmla="*/ 205399 h 506405"/>
                <a:gd name="connsiteX55" fmla="*/ 219620 w 626343"/>
                <a:gd name="connsiteY55" fmla="*/ 223523 h 506405"/>
                <a:gd name="connsiteX56" fmla="*/ 219620 w 626343"/>
                <a:gd name="connsiteY56" fmla="*/ 224589 h 506405"/>
                <a:gd name="connsiteX57" fmla="*/ 228149 w 626343"/>
                <a:gd name="connsiteY57" fmla="*/ 242447 h 506405"/>
                <a:gd name="connsiteX58" fmla="*/ 230814 w 626343"/>
                <a:gd name="connsiteY58" fmla="*/ 246978 h 506405"/>
                <a:gd name="connsiteX59" fmla="*/ 236012 w 626343"/>
                <a:gd name="connsiteY59" fmla="*/ 255240 h 506405"/>
                <a:gd name="connsiteX60" fmla="*/ 67032 w 626343"/>
                <a:gd name="connsiteY60" fmla="*/ 255240 h 506405"/>
                <a:gd name="connsiteX61" fmla="*/ 67032 w 626343"/>
                <a:gd name="connsiteY61" fmla="*/ 281893 h 506405"/>
                <a:gd name="connsiteX62" fmla="*/ 258400 w 626343"/>
                <a:gd name="connsiteY62" fmla="*/ 281893 h 506405"/>
                <a:gd name="connsiteX63" fmla="*/ 268795 w 626343"/>
                <a:gd name="connsiteY63" fmla="*/ 291088 h 506405"/>
                <a:gd name="connsiteX64" fmla="*/ 274125 w 626343"/>
                <a:gd name="connsiteY64" fmla="*/ 294953 h 506405"/>
                <a:gd name="connsiteX65" fmla="*/ 283054 w 626343"/>
                <a:gd name="connsiteY65" fmla="*/ 301216 h 506405"/>
                <a:gd name="connsiteX66" fmla="*/ 289984 w 626343"/>
                <a:gd name="connsiteY66" fmla="*/ 305348 h 506405"/>
                <a:gd name="connsiteX67" fmla="*/ 297980 w 626343"/>
                <a:gd name="connsiteY67" fmla="*/ 309745 h 506405"/>
                <a:gd name="connsiteX68" fmla="*/ 305976 w 626343"/>
                <a:gd name="connsiteY68" fmla="*/ 313477 h 506405"/>
                <a:gd name="connsiteX69" fmla="*/ 313572 w 626343"/>
                <a:gd name="connsiteY69" fmla="*/ 316409 h 506405"/>
                <a:gd name="connsiteX70" fmla="*/ 322234 w 626343"/>
                <a:gd name="connsiteY70" fmla="*/ 319474 h 506405"/>
                <a:gd name="connsiteX71" fmla="*/ 329963 w 626343"/>
                <a:gd name="connsiteY71" fmla="*/ 321606 h 506405"/>
                <a:gd name="connsiteX72" fmla="*/ 338759 w 626343"/>
                <a:gd name="connsiteY72" fmla="*/ 323738 h 506405"/>
                <a:gd name="connsiteX73" fmla="*/ 349820 w 626343"/>
                <a:gd name="connsiteY73" fmla="*/ 325471 h 506405"/>
                <a:gd name="connsiteX74" fmla="*/ 357016 w 626343"/>
                <a:gd name="connsiteY74" fmla="*/ 326270 h 506405"/>
                <a:gd name="connsiteX75" fmla="*/ 370342 w 626343"/>
                <a:gd name="connsiteY75" fmla="*/ 326270 h 506405"/>
                <a:gd name="connsiteX76" fmla="*/ 376206 w 626343"/>
                <a:gd name="connsiteY76" fmla="*/ 326270 h 506405"/>
                <a:gd name="connsiteX77" fmla="*/ 390465 w 626343"/>
                <a:gd name="connsiteY77" fmla="*/ 325204 h 506405"/>
                <a:gd name="connsiteX78" fmla="*/ 596492 w 626343"/>
                <a:gd name="connsiteY78" fmla="*/ 389837 h 506405"/>
                <a:gd name="connsiteX79" fmla="*/ 573171 w 626343"/>
                <a:gd name="connsiteY79" fmla="*/ 389837 h 506405"/>
                <a:gd name="connsiteX80" fmla="*/ 473889 w 626343"/>
                <a:gd name="connsiteY80" fmla="*/ 290289 h 506405"/>
                <a:gd name="connsiteX81" fmla="*/ 484817 w 626343"/>
                <a:gd name="connsiteY81" fmla="*/ 280427 h 506405"/>
                <a:gd name="connsiteX82" fmla="*/ 486149 w 626343"/>
                <a:gd name="connsiteY82" fmla="*/ 279094 h 506405"/>
                <a:gd name="connsiteX83" fmla="*/ 486149 w 626343"/>
                <a:gd name="connsiteY83" fmla="*/ 279094 h 506405"/>
                <a:gd name="connsiteX84" fmla="*/ 486149 w 626343"/>
                <a:gd name="connsiteY84" fmla="*/ 279094 h 506405"/>
                <a:gd name="connsiteX85" fmla="*/ 496944 w 626343"/>
                <a:gd name="connsiteY85" fmla="*/ 267367 h 506405"/>
                <a:gd name="connsiteX86" fmla="*/ 496944 w 626343"/>
                <a:gd name="connsiteY86" fmla="*/ 267367 h 506405"/>
                <a:gd name="connsiteX87" fmla="*/ 596492 w 626343"/>
                <a:gd name="connsiteY87" fmla="*/ 366116 h 506405"/>
                <a:gd name="connsiteX88" fmla="*/ 596492 w 626343"/>
                <a:gd name="connsiteY88" fmla="*/ 389171 h 50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26343" h="506405">
                  <a:moveTo>
                    <a:pt x="615283" y="346926"/>
                  </a:moveTo>
                  <a:lnTo>
                    <a:pt x="512802" y="244446"/>
                  </a:lnTo>
                  <a:cubicBezTo>
                    <a:pt x="549383" y="180479"/>
                    <a:pt x="538452" y="99920"/>
                    <a:pt x="486149" y="48014"/>
                  </a:cubicBezTo>
                  <a:cubicBezTo>
                    <a:pt x="422580" y="-15818"/>
                    <a:pt x="319301" y="-16031"/>
                    <a:pt x="255469" y="47538"/>
                  </a:cubicBezTo>
                  <a:cubicBezTo>
                    <a:pt x="221367" y="81499"/>
                    <a:pt x="204004" y="128787"/>
                    <a:pt x="208026" y="176747"/>
                  </a:cubicBezTo>
                  <a:lnTo>
                    <a:pt x="0" y="176747"/>
                  </a:lnTo>
                  <a:lnTo>
                    <a:pt x="0" y="518837"/>
                  </a:lnTo>
                  <a:lnTo>
                    <a:pt x="419250" y="518837"/>
                  </a:lnTo>
                  <a:lnTo>
                    <a:pt x="419250" y="319607"/>
                  </a:lnTo>
                  <a:cubicBezTo>
                    <a:pt x="430560" y="316066"/>
                    <a:pt x="441461" y="311331"/>
                    <a:pt x="451767" y="305481"/>
                  </a:cubicBezTo>
                  <a:lnTo>
                    <a:pt x="553848" y="407961"/>
                  </a:lnTo>
                  <a:cubicBezTo>
                    <a:pt x="570707" y="424805"/>
                    <a:pt x="598024" y="424805"/>
                    <a:pt x="614883" y="407961"/>
                  </a:cubicBezTo>
                  <a:cubicBezTo>
                    <a:pt x="631847" y="391307"/>
                    <a:pt x="632098" y="364054"/>
                    <a:pt x="615444" y="347090"/>
                  </a:cubicBezTo>
                  <a:cubicBezTo>
                    <a:pt x="615391" y="347035"/>
                    <a:pt x="615337" y="346981"/>
                    <a:pt x="615283" y="346926"/>
                  </a:cubicBezTo>
                  <a:close/>
                  <a:moveTo>
                    <a:pt x="273992" y="66937"/>
                  </a:moveTo>
                  <a:cubicBezTo>
                    <a:pt x="327438" y="13591"/>
                    <a:pt x="414011" y="13672"/>
                    <a:pt x="467357" y="67119"/>
                  </a:cubicBezTo>
                  <a:cubicBezTo>
                    <a:pt x="513141" y="112989"/>
                    <a:pt x="520432" y="184702"/>
                    <a:pt x="484817" y="238848"/>
                  </a:cubicBezTo>
                  <a:lnTo>
                    <a:pt x="484817" y="238849"/>
                  </a:lnTo>
                  <a:cubicBezTo>
                    <a:pt x="479923" y="246277"/>
                    <a:pt x="474298" y="253197"/>
                    <a:pt x="468025" y="259505"/>
                  </a:cubicBezTo>
                  <a:lnTo>
                    <a:pt x="468025" y="259505"/>
                  </a:lnTo>
                  <a:cubicBezTo>
                    <a:pt x="464800" y="262781"/>
                    <a:pt x="461373" y="265852"/>
                    <a:pt x="457764" y="268700"/>
                  </a:cubicBezTo>
                  <a:cubicBezTo>
                    <a:pt x="455898" y="270299"/>
                    <a:pt x="453766" y="271765"/>
                    <a:pt x="451767" y="273231"/>
                  </a:cubicBezTo>
                  <a:cubicBezTo>
                    <a:pt x="437033" y="283928"/>
                    <a:pt x="420317" y="291584"/>
                    <a:pt x="402592" y="295753"/>
                  </a:cubicBezTo>
                  <a:cubicBezTo>
                    <a:pt x="391712" y="298258"/>
                    <a:pt x="380574" y="299466"/>
                    <a:pt x="369409" y="299351"/>
                  </a:cubicBezTo>
                  <a:lnTo>
                    <a:pt x="365145" y="299351"/>
                  </a:lnTo>
                  <a:cubicBezTo>
                    <a:pt x="361414" y="299351"/>
                    <a:pt x="357815" y="299351"/>
                    <a:pt x="354217" y="298418"/>
                  </a:cubicBezTo>
                  <a:lnTo>
                    <a:pt x="347954" y="297485"/>
                  </a:lnTo>
                  <a:lnTo>
                    <a:pt x="338892" y="295619"/>
                  </a:lnTo>
                  <a:cubicBezTo>
                    <a:pt x="336893" y="295619"/>
                    <a:pt x="334761" y="294686"/>
                    <a:pt x="332762" y="294020"/>
                  </a:cubicBezTo>
                  <a:cubicBezTo>
                    <a:pt x="328234" y="292720"/>
                    <a:pt x="323785" y="291163"/>
                    <a:pt x="319435" y="289356"/>
                  </a:cubicBezTo>
                  <a:lnTo>
                    <a:pt x="313705" y="286691"/>
                  </a:lnTo>
                  <a:cubicBezTo>
                    <a:pt x="310906" y="285358"/>
                    <a:pt x="307974" y="284025"/>
                    <a:pt x="305176" y="282426"/>
                  </a:cubicBezTo>
                  <a:lnTo>
                    <a:pt x="299712" y="279228"/>
                  </a:lnTo>
                  <a:lnTo>
                    <a:pt x="291183" y="273497"/>
                  </a:lnTo>
                  <a:lnTo>
                    <a:pt x="286785" y="270166"/>
                  </a:lnTo>
                  <a:cubicBezTo>
                    <a:pt x="282568" y="266914"/>
                    <a:pt x="278562" y="263398"/>
                    <a:pt x="274792" y="259638"/>
                  </a:cubicBezTo>
                  <a:cubicBezTo>
                    <a:pt x="271819" y="256690"/>
                    <a:pt x="269015" y="253575"/>
                    <a:pt x="266396" y="250309"/>
                  </a:cubicBezTo>
                  <a:lnTo>
                    <a:pt x="263997" y="247377"/>
                  </a:lnTo>
                  <a:cubicBezTo>
                    <a:pt x="262131" y="244979"/>
                    <a:pt x="260399" y="242580"/>
                    <a:pt x="258800" y="240181"/>
                  </a:cubicBezTo>
                  <a:cubicBezTo>
                    <a:pt x="257969" y="239124"/>
                    <a:pt x="257212" y="238011"/>
                    <a:pt x="256534" y="236850"/>
                  </a:cubicBezTo>
                  <a:cubicBezTo>
                    <a:pt x="254669" y="234051"/>
                    <a:pt x="252936" y="231119"/>
                    <a:pt x="251337" y="228187"/>
                  </a:cubicBezTo>
                  <a:cubicBezTo>
                    <a:pt x="250930" y="227550"/>
                    <a:pt x="250574" y="226881"/>
                    <a:pt x="250271" y="226188"/>
                  </a:cubicBezTo>
                  <a:cubicBezTo>
                    <a:pt x="248405" y="222723"/>
                    <a:pt x="246939" y="219259"/>
                    <a:pt x="245473" y="215794"/>
                  </a:cubicBezTo>
                  <a:cubicBezTo>
                    <a:pt x="244807" y="214328"/>
                    <a:pt x="244274" y="212729"/>
                    <a:pt x="243608" y="211129"/>
                  </a:cubicBezTo>
                  <a:cubicBezTo>
                    <a:pt x="242941" y="209530"/>
                    <a:pt x="242009" y="206865"/>
                    <a:pt x="241342" y="204600"/>
                  </a:cubicBezTo>
                  <a:lnTo>
                    <a:pt x="239743" y="199269"/>
                  </a:lnTo>
                  <a:cubicBezTo>
                    <a:pt x="239743" y="197270"/>
                    <a:pt x="238677" y="195138"/>
                    <a:pt x="238277" y="193005"/>
                  </a:cubicBezTo>
                  <a:cubicBezTo>
                    <a:pt x="237877" y="190873"/>
                    <a:pt x="237344" y="189407"/>
                    <a:pt x="237078" y="187675"/>
                  </a:cubicBezTo>
                  <a:cubicBezTo>
                    <a:pt x="228975" y="143818"/>
                    <a:pt x="242750" y="98765"/>
                    <a:pt x="273992" y="66937"/>
                  </a:cubicBezTo>
                  <a:close/>
                  <a:moveTo>
                    <a:pt x="392598" y="326137"/>
                  </a:moveTo>
                  <a:lnTo>
                    <a:pt x="392598" y="492185"/>
                  </a:lnTo>
                  <a:lnTo>
                    <a:pt x="26653" y="492185"/>
                  </a:lnTo>
                  <a:lnTo>
                    <a:pt x="26653" y="203400"/>
                  </a:lnTo>
                  <a:lnTo>
                    <a:pt x="213223" y="203400"/>
                  </a:lnTo>
                  <a:cubicBezTo>
                    <a:pt x="213385" y="204085"/>
                    <a:pt x="213608" y="204754"/>
                    <a:pt x="213890" y="205399"/>
                  </a:cubicBezTo>
                  <a:cubicBezTo>
                    <a:pt x="215457" y="211543"/>
                    <a:pt x="217370" y="217594"/>
                    <a:pt x="219620" y="223523"/>
                  </a:cubicBezTo>
                  <a:lnTo>
                    <a:pt x="219620" y="224589"/>
                  </a:lnTo>
                  <a:cubicBezTo>
                    <a:pt x="222109" y="230704"/>
                    <a:pt x="224957" y="236667"/>
                    <a:pt x="228149" y="242447"/>
                  </a:cubicBezTo>
                  <a:lnTo>
                    <a:pt x="230814" y="246978"/>
                  </a:lnTo>
                  <a:cubicBezTo>
                    <a:pt x="232547" y="249776"/>
                    <a:pt x="234146" y="252575"/>
                    <a:pt x="236012" y="255240"/>
                  </a:cubicBezTo>
                  <a:lnTo>
                    <a:pt x="67032" y="255240"/>
                  </a:lnTo>
                  <a:lnTo>
                    <a:pt x="67032" y="281893"/>
                  </a:lnTo>
                  <a:lnTo>
                    <a:pt x="258400" y="281893"/>
                  </a:lnTo>
                  <a:cubicBezTo>
                    <a:pt x="261865" y="285091"/>
                    <a:pt x="265197" y="288290"/>
                    <a:pt x="268795" y="291088"/>
                  </a:cubicBezTo>
                  <a:lnTo>
                    <a:pt x="274125" y="294953"/>
                  </a:lnTo>
                  <a:cubicBezTo>
                    <a:pt x="276983" y="297204"/>
                    <a:pt x="279964" y="299296"/>
                    <a:pt x="283054" y="301216"/>
                  </a:cubicBezTo>
                  <a:lnTo>
                    <a:pt x="289984" y="305348"/>
                  </a:lnTo>
                  <a:lnTo>
                    <a:pt x="297980" y="309745"/>
                  </a:lnTo>
                  <a:lnTo>
                    <a:pt x="305976" y="313477"/>
                  </a:lnTo>
                  <a:lnTo>
                    <a:pt x="313572" y="316409"/>
                  </a:lnTo>
                  <a:lnTo>
                    <a:pt x="322234" y="319474"/>
                  </a:lnTo>
                  <a:lnTo>
                    <a:pt x="329963" y="321606"/>
                  </a:lnTo>
                  <a:lnTo>
                    <a:pt x="338759" y="323738"/>
                  </a:lnTo>
                  <a:lnTo>
                    <a:pt x="349820" y="325471"/>
                  </a:lnTo>
                  <a:lnTo>
                    <a:pt x="357016" y="326270"/>
                  </a:lnTo>
                  <a:cubicBezTo>
                    <a:pt x="361680" y="326270"/>
                    <a:pt x="366211" y="326270"/>
                    <a:pt x="370342" y="326270"/>
                  </a:cubicBezTo>
                  <a:lnTo>
                    <a:pt x="376206" y="326270"/>
                  </a:lnTo>
                  <a:cubicBezTo>
                    <a:pt x="381004" y="326270"/>
                    <a:pt x="385668" y="326270"/>
                    <a:pt x="390465" y="325204"/>
                  </a:cubicBezTo>
                  <a:close/>
                  <a:moveTo>
                    <a:pt x="596492" y="389837"/>
                  </a:moveTo>
                  <a:cubicBezTo>
                    <a:pt x="590045" y="396258"/>
                    <a:pt x="579619" y="396258"/>
                    <a:pt x="573171" y="389837"/>
                  </a:cubicBezTo>
                  <a:lnTo>
                    <a:pt x="473889" y="290289"/>
                  </a:lnTo>
                  <a:cubicBezTo>
                    <a:pt x="477754" y="287090"/>
                    <a:pt x="481352" y="283892"/>
                    <a:pt x="484817" y="280427"/>
                  </a:cubicBezTo>
                  <a:lnTo>
                    <a:pt x="486149" y="279094"/>
                  </a:lnTo>
                  <a:lnTo>
                    <a:pt x="486149" y="279094"/>
                  </a:lnTo>
                  <a:lnTo>
                    <a:pt x="486149" y="279094"/>
                  </a:lnTo>
                  <a:cubicBezTo>
                    <a:pt x="490014" y="275363"/>
                    <a:pt x="493479" y="271365"/>
                    <a:pt x="496944" y="267367"/>
                  </a:cubicBezTo>
                  <a:lnTo>
                    <a:pt x="496944" y="267367"/>
                  </a:lnTo>
                  <a:lnTo>
                    <a:pt x="596492" y="366116"/>
                  </a:lnTo>
                  <a:cubicBezTo>
                    <a:pt x="602739" y="372532"/>
                    <a:pt x="602739" y="382755"/>
                    <a:pt x="596492" y="389171"/>
                  </a:cubicBezTo>
                  <a:close/>
                </a:path>
              </a:pathLst>
            </a:custGeom>
            <a:grpFill/>
            <a:ln w="13145" cap="flat">
              <a:noFill/>
              <a:prstDash val="solid"/>
              <a:miter/>
            </a:ln>
          </p:spPr>
          <p:txBody>
            <a:bodyPr rtlCol="0" anchor="ctr"/>
            <a:lstStyle/>
            <a:p>
              <a:endParaRPr lang="en-IN" dirty="0"/>
            </a:p>
          </p:txBody>
        </p:sp>
        <p:sp>
          <p:nvSpPr>
            <p:cNvPr id="44" name="Freeform: Shape 86">
              <a:extLst>
                <a:ext uri="{FF2B5EF4-FFF2-40B4-BE49-F238E27FC236}">
                  <a16:creationId xmlns:a16="http://schemas.microsoft.com/office/drawing/2014/main" id="{AD6197A9-2FE1-445A-89BA-8FECC4A15E3F}"/>
                </a:ext>
                <a:ext uri="{C183D7F6-B498-43B3-948B-1728B52AA6E4}">
                  <adec:decorative xmlns:adec="http://schemas.microsoft.com/office/drawing/2017/decorative" val="1"/>
                </a:ext>
              </a:extLst>
            </p:cNvPr>
            <p:cNvSpPr/>
            <p:nvPr/>
          </p:nvSpPr>
          <p:spPr>
            <a:xfrm>
              <a:off x="9186804" y="2107469"/>
              <a:ext cx="159918" cy="133265"/>
            </a:xfrm>
            <a:custGeom>
              <a:avLst/>
              <a:gdLst>
                <a:gd name="connsiteX0" fmla="*/ 172045 w 159917"/>
                <a:gd name="connsiteY0" fmla="*/ 18790 h 133264"/>
                <a:gd name="connsiteX1" fmla="*/ 153121 w 159917"/>
                <a:gd name="connsiteY1" fmla="*/ 0 h 133264"/>
                <a:gd name="connsiteX2" fmla="*/ 55438 w 159917"/>
                <a:gd name="connsiteY2" fmla="*/ 98882 h 133264"/>
                <a:gd name="connsiteX3" fmla="*/ 17324 w 159917"/>
                <a:gd name="connsiteY3" fmla="*/ 66233 h 133264"/>
                <a:gd name="connsiteX4" fmla="*/ 0 w 159917"/>
                <a:gd name="connsiteY4" fmla="*/ 86489 h 133264"/>
                <a:gd name="connsiteX5" fmla="*/ 56904 w 159917"/>
                <a:gd name="connsiteY5" fmla="*/ 135264 h 133264"/>
                <a:gd name="connsiteX6" fmla="*/ 172045 w 159917"/>
                <a:gd name="connsiteY6" fmla="*/ 18790 h 13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917" h="133264">
                  <a:moveTo>
                    <a:pt x="172045" y="18790"/>
                  </a:moveTo>
                  <a:lnTo>
                    <a:pt x="153121" y="0"/>
                  </a:lnTo>
                  <a:lnTo>
                    <a:pt x="55438" y="98882"/>
                  </a:lnTo>
                  <a:lnTo>
                    <a:pt x="17324" y="66233"/>
                  </a:lnTo>
                  <a:lnTo>
                    <a:pt x="0" y="86489"/>
                  </a:lnTo>
                  <a:lnTo>
                    <a:pt x="56904" y="135264"/>
                  </a:lnTo>
                  <a:lnTo>
                    <a:pt x="172045" y="18790"/>
                  </a:lnTo>
                  <a:close/>
                </a:path>
              </a:pathLst>
            </a:custGeom>
            <a:grpFill/>
            <a:ln w="13145" cap="flat">
              <a:noFill/>
              <a:prstDash val="solid"/>
              <a:miter/>
            </a:ln>
          </p:spPr>
          <p:txBody>
            <a:bodyPr rtlCol="0" anchor="ctr"/>
            <a:lstStyle/>
            <a:p>
              <a:endParaRPr lang="en-IN" dirty="0"/>
            </a:p>
          </p:txBody>
        </p:sp>
      </p:grpSp>
      <p:sp>
        <p:nvSpPr>
          <p:cNvPr id="45" name="Oval 44">
            <a:extLst>
              <a:ext uri="{FF2B5EF4-FFF2-40B4-BE49-F238E27FC236}">
                <a16:creationId xmlns:a16="http://schemas.microsoft.com/office/drawing/2014/main" id="{7346E718-6C9C-4D76-BC59-7CAFE3D6E356}"/>
              </a:ext>
              <a:ext uri="{C183D7F6-B498-43B3-948B-1728B52AA6E4}">
                <adec:decorative xmlns:adec="http://schemas.microsoft.com/office/drawing/2017/decorative" val="1"/>
              </a:ext>
            </a:extLst>
          </p:cNvPr>
          <p:cNvSpPr/>
          <p:nvPr/>
        </p:nvSpPr>
        <p:spPr>
          <a:xfrm>
            <a:off x="6982013" y="1537138"/>
            <a:ext cx="1198718" cy="119871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grpSp>
        <p:nvGrpSpPr>
          <p:cNvPr id="46" name="Group 45">
            <a:extLst>
              <a:ext uri="{FF2B5EF4-FFF2-40B4-BE49-F238E27FC236}">
                <a16:creationId xmlns:a16="http://schemas.microsoft.com/office/drawing/2014/main" id="{CFC7C3EE-4050-45FB-81C6-FA6E846A90ED}"/>
              </a:ext>
              <a:ext uri="{C183D7F6-B498-43B3-948B-1728B52AA6E4}">
                <adec:decorative xmlns:adec="http://schemas.microsoft.com/office/drawing/2017/decorative" val="1"/>
              </a:ext>
            </a:extLst>
          </p:cNvPr>
          <p:cNvGrpSpPr/>
          <p:nvPr/>
        </p:nvGrpSpPr>
        <p:grpSpPr>
          <a:xfrm>
            <a:off x="7252738" y="1870793"/>
            <a:ext cx="657268" cy="531408"/>
            <a:chOff x="5599468" y="1487645"/>
            <a:chExt cx="1175297" cy="950240"/>
          </a:xfrm>
        </p:grpSpPr>
        <p:sp>
          <p:nvSpPr>
            <p:cNvPr id="47" name="Freeform: Shape 95">
              <a:extLst>
                <a:ext uri="{FF2B5EF4-FFF2-40B4-BE49-F238E27FC236}">
                  <a16:creationId xmlns:a16="http://schemas.microsoft.com/office/drawing/2014/main" id="{13EC7A1D-A9D5-4EAB-971F-8E5A35B22F0F}"/>
                </a:ext>
                <a:ext uri="{C183D7F6-B498-43B3-948B-1728B52AA6E4}">
                  <adec:decorative xmlns:adec="http://schemas.microsoft.com/office/drawing/2017/decorative" val="1"/>
                </a:ext>
              </a:extLst>
            </p:cNvPr>
            <p:cNvSpPr/>
            <p:nvPr/>
          </p:nvSpPr>
          <p:spPr>
            <a:xfrm>
              <a:off x="5725250" y="2263663"/>
              <a:ext cx="525133" cy="50013"/>
            </a:xfrm>
            <a:custGeom>
              <a:avLst/>
              <a:gdLst>
                <a:gd name="connsiteX0" fmla="*/ 0 w 525132"/>
                <a:gd name="connsiteY0" fmla="*/ 0 h 50012"/>
                <a:gd name="connsiteX1" fmla="*/ 535135 w 525132"/>
                <a:gd name="connsiteY1" fmla="*/ 0 h 50012"/>
                <a:gd name="connsiteX2" fmla="*/ 535135 w 525132"/>
                <a:gd name="connsiteY2" fmla="*/ 50013 h 50012"/>
                <a:gd name="connsiteX3" fmla="*/ 0 w 525132"/>
                <a:gd name="connsiteY3" fmla="*/ 50013 h 50012"/>
              </a:gdLst>
              <a:ahLst/>
              <a:cxnLst>
                <a:cxn ang="0">
                  <a:pos x="connsiteX0" y="connsiteY0"/>
                </a:cxn>
                <a:cxn ang="0">
                  <a:pos x="connsiteX1" y="connsiteY1"/>
                </a:cxn>
                <a:cxn ang="0">
                  <a:pos x="connsiteX2" y="connsiteY2"/>
                </a:cxn>
                <a:cxn ang="0">
                  <a:pos x="connsiteX3" y="connsiteY3"/>
                </a:cxn>
              </a:cxnLst>
              <a:rect l="l" t="t" r="r" b="b"/>
              <a:pathLst>
                <a:path w="525132" h="50012">
                  <a:moveTo>
                    <a:pt x="0" y="0"/>
                  </a:moveTo>
                  <a:lnTo>
                    <a:pt x="535135" y="0"/>
                  </a:lnTo>
                  <a:lnTo>
                    <a:pt x="535135" y="50013"/>
                  </a:lnTo>
                  <a:lnTo>
                    <a:pt x="0" y="50013"/>
                  </a:lnTo>
                  <a:close/>
                </a:path>
              </a:pathLst>
            </a:custGeom>
            <a:solidFill>
              <a:schemeClr val="bg2"/>
            </a:solidFill>
            <a:ln w="24955" cap="flat">
              <a:noFill/>
              <a:prstDash val="solid"/>
              <a:miter/>
            </a:ln>
          </p:spPr>
          <p:txBody>
            <a:bodyPr rtlCol="0" anchor="ctr"/>
            <a:lstStyle/>
            <a:p>
              <a:endParaRPr lang="en-IN" dirty="0"/>
            </a:p>
          </p:txBody>
        </p:sp>
        <p:sp>
          <p:nvSpPr>
            <p:cNvPr id="48" name="Freeform: Shape 96">
              <a:extLst>
                <a:ext uri="{FF2B5EF4-FFF2-40B4-BE49-F238E27FC236}">
                  <a16:creationId xmlns:a16="http://schemas.microsoft.com/office/drawing/2014/main" id="{3F985A34-DEBB-42D2-825F-53B6BF91C470}"/>
                </a:ext>
                <a:ext uri="{C183D7F6-B498-43B3-948B-1728B52AA6E4}">
                  <adec:decorative xmlns:adec="http://schemas.microsoft.com/office/drawing/2017/decorative" val="1"/>
                </a:ext>
              </a:extLst>
            </p:cNvPr>
            <p:cNvSpPr/>
            <p:nvPr/>
          </p:nvSpPr>
          <p:spPr>
            <a:xfrm>
              <a:off x="5725250" y="2115126"/>
              <a:ext cx="525133" cy="50013"/>
            </a:xfrm>
            <a:custGeom>
              <a:avLst/>
              <a:gdLst>
                <a:gd name="connsiteX0" fmla="*/ 0 w 525132"/>
                <a:gd name="connsiteY0" fmla="*/ 0 h 50012"/>
                <a:gd name="connsiteX1" fmla="*/ 535135 w 525132"/>
                <a:gd name="connsiteY1" fmla="*/ 0 h 50012"/>
                <a:gd name="connsiteX2" fmla="*/ 535135 w 525132"/>
                <a:gd name="connsiteY2" fmla="*/ 50013 h 50012"/>
                <a:gd name="connsiteX3" fmla="*/ 0 w 525132"/>
                <a:gd name="connsiteY3" fmla="*/ 50013 h 50012"/>
              </a:gdLst>
              <a:ahLst/>
              <a:cxnLst>
                <a:cxn ang="0">
                  <a:pos x="connsiteX0" y="connsiteY0"/>
                </a:cxn>
                <a:cxn ang="0">
                  <a:pos x="connsiteX1" y="connsiteY1"/>
                </a:cxn>
                <a:cxn ang="0">
                  <a:pos x="connsiteX2" y="connsiteY2"/>
                </a:cxn>
                <a:cxn ang="0">
                  <a:pos x="connsiteX3" y="connsiteY3"/>
                </a:cxn>
              </a:cxnLst>
              <a:rect l="l" t="t" r="r" b="b"/>
              <a:pathLst>
                <a:path w="525132" h="50012">
                  <a:moveTo>
                    <a:pt x="0" y="0"/>
                  </a:moveTo>
                  <a:lnTo>
                    <a:pt x="535135" y="0"/>
                  </a:lnTo>
                  <a:lnTo>
                    <a:pt x="535135" y="50013"/>
                  </a:lnTo>
                  <a:lnTo>
                    <a:pt x="0" y="50013"/>
                  </a:lnTo>
                  <a:close/>
                </a:path>
              </a:pathLst>
            </a:custGeom>
            <a:solidFill>
              <a:schemeClr val="bg2"/>
            </a:solidFill>
            <a:ln w="24955" cap="flat">
              <a:noFill/>
              <a:prstDash val="solid"/>
              <a:miter/>
            </a:ln>
          </p:spPr>
          <p:txBody>
            <a:bodyPr rtlCol="0" anchor="ctr"/>
            <a:lstStyle/>
            <a:p>
              <a:endParaRPr lang="en-IN" dirty="0"/>
            </a:p>
          </p:txBody>
        </p:sp>
        <p:sp>
          <p:nvSpPr>
            <p:cNvPr id="49" name="Freeform: Shape 97">
              <a:extLst>
                <a:ext uri="{FF2B5EF4-FFF2-40B4-BE49-F238E27FC236}">
                  <a16:creationId xmlns:a16="http://schemas.microsoft.com/office/drawing/2014/main" id="{5A6E886F-CE23-4FB0-9321-4DB7545C6DAC}"/>
                </a:ext>
                <a:ext uri="{C183D7F6-B498-43B3-948B-1728B52AA6E4}">
                  <adec:decorative xmlns:adec="http://schemas.microsoft.com/office/drawing/2017/decorative" val="1"/>
                </a:ext>
              </a:extLst>
            </p:cNvPr>
            <p:cNvSpPr/>
            <p:nvPr/>
          </p:nvSpPr>
          <p:spPr>
            <a:xfrm>
              <a:off x="5599468" y="1487645"/>
              <a:ext cx="1175297" cy="950240"/>
            </a:xfrm>
            <a:custGeom>
              <a:avLst/>
              <a:gdLst>
                <a:gd name="connsiteX0" fmla="*/ 1154542 w 1175297"/>
                <a:gd name="connsiteY0" fmla="*/ 650986 h 950240"/>
                <a:gd name="connsiteX1" fmla="*/ 962243 w 1175297"/>
                <a:gd name="connsiteY1" fmla="*/ 458688 h 950240"/>
                <a:gd name="connsiteX2" fmla="*/ 912231 w 1175297"/>
                <a:gd name="connsiteY2" fmla="*/ 90095 h 950240"/>
                <a:gd name="connsiteX3" fmla="*/ 479373 w 1175297"/>
                <a:gd name="connsiteY3" fmla="*/ 89202 h 950240"/>
                <a:gd name="connsiteX4" fmla="*/ 390349 w 1175297"/>
                <a:gd name="connsiteY4" fmla="*/ 331656 h 950240"/>
                <a:gd name="connsiteX5" fmla="*/ 0 w 1175297"/>
                <a:gd name="connsiteY5" fmla="*/ 331656 h 950240"/>
                <a:gd name="connsiteX6" fmla="*/ 0 w 1175297"/>
                <a:gd name="connsiteY6" fmla="*/ 973568 h 950240"/>
                <a:gd name="connsiteX7" fmla="*/ 786699 w 1175297"/>
                <a:gd name="connsiteY7" fmla="*/ 973568 h 950240"/>
                <a:gd name="connsiteX8" fmla="*/ 786699 w 1175297"/>
                <a:gd name="connsiteY8" fmla="*/ 599724 h 950240"/>
                <a:gd name="connsiteX9" fmla="*/ 847714 w 1175297"/>
                <a:gd name="connsiteY9" fmla="*/ 573217 h 950240"/>
                <a:gd name="connsiteX10" fmla="*/ 1039263 w 1175297"/>
                <a:gd name="connsiteY10" fmla="*/ 765515 h 950240"/>
                <a:gd name="connsiteX11" fmla="*/ 1153792 w 1175297"/>
                <a:gd name="connsiteY11" fmla="*/ 765515 h 950240"/>
                <a:gd name="connsiteX12" fmla="*/ 1154845 w 1175297"/>
                <a:gd name="connsiteY12" fmla="*/ 651294 h 950240"/>
                <a:gd name="connsiteX13" fmla="*/ 1154542 w 1175297"/>
                <a:gd name="connsiteY13" fmla="*/ 650986 h 950240"/>
                <a:gd name="connsiteX14" fmla="*/ 514130 w 1175297"/>
                <a:gd name="connsiteY14" fmla="*/ 125604 h 950240"/>
                <a:gd name="connsiteX15" fmla="*/ 876967 w 1175297"/>
                <a:gd name="connsiteY15" fmla="*/ 125944 h 950240"/>
                <a:gd name="connsiteX16" fmla="*/ 909730 w 1175297"/>
                <a:gd name="connsiteY16" fmla="*/ 448185 h 950240"/>
                <a:gd name="connsiteX17" fmla="*/ 909730 w 1175297"/>
                <a:gd name="connsiteY17" fmla="*/ 448185 h 950240"/>
                <a:gd name="connsiteX18" fmla="*/ 878222 w 1175297"/>
                <a:gd name="connsiteY18" fmla="*/ 486945 h 950240"/>
                <a:gd name="connsiteX19" fmla="*/ 878222 w 1175297"/>
                <a:gd name="connsiteY19" fmla="*/ 486945 h 950240"/>
                <a:gd name="connsiteX20" fmla="*/ 858967 w 1175297"/>
                <a:gd name="connsiteY20" fmla="*/ 504199 h 950240"/>
                <a:gd name="connsiteX21" fmla="*/ 847714 w 1175297"/>
                <a:gd name="connsiteY21" fmla="*/ 512702 h 950240"/>
                <a:gd name="connsiteX22" fmla="*/ 755441 w 1175297"/>
                <a:gd name="connsiteY22" fmla="*/ 554962 h 950240"/>
                <a:gd name="connsiteX23" fmla="*/ 693175 w 1175297"/>
                <a:gd name="connsiteY23" fmla="*/ 561714 h 950240"/>
                <a:gd name="connsiteX24" fmla="*/ 685173 w 1175297"/>
                <a:gd name="connsiteY24" fmla="*/ 561714 h 950240"/>
                <a:gd name="connsiteX25" fmla="*/ 664668 w 1175297"/>
                <a:gd name="connsiteY25" fmla="*/ 559963 h 950240"/>
                <a:gd name="connsiteX26" fmla="*/ 652915 w 1175297"/>
                <a:gd name="connsiteY26" fmla="*/ 558213 h 950240"/>
                <a:gd name="connsiteX27" fmla="*/ 635911 w 1175297"/>
                <a:gd name="connsiteY27" fmla="*/ 554712 h 950240"/>
                <a:gd name="connsiteX28" fmla="*/ 624408 w 1175297"/>
                <a:gd name="connsiteY28" fmla="*/ 551711 h 950240"/>
                <a:gd name="connsiteX29" fmla="*/ 599402 w 1175297"/>
                <a:gd name="connsiteY29" fmla="*/ 542959 h 950240"/>
                <a:gd name="connsiteX30" fmla="*/ 588649 w 1175297"/>
                <a:gd name="connsiteY30" fmla="*/ 537958 h 950240"/>
                <a:gd name="connsiteX31" fmla="*/ 572645 w 1175297"/>
                <a:gd name="connsiteY31" fmla="*/ 529956 h 950240"/>
                <a:gd name="connsiteX32" fmla="*/ 562392 w 1175297"/>
                <a:gd name="connsiteY32" fmla="*/ 523954 h 950240"/>
                <a:gd name="connsiteX33" fmla="*/ 546388 w 1175297"/>
                <a:gd name="connsiteY33" fmla="*/ 513202 h 950240"/>
                <a:gd name="connsiteX34" fmla="*/ 538136 w 1175297"/>
                <a:gd name="connsiteY34" fmla="*/ 506950 h 950240"/>
                <a:gd name="connsiteX35" fmla="*/ 515630 w 1175297"/>
                <a:gd name="connsiteY35" fmla="*/ 487195 h 950240"/>
                <a:gd name="connsiteX36" fmla="*/ 499876 w 1175297"/>
                <a:gd name="connsiteY36" fmla="*/ 469691 h 950240"/>
                <a:gd name="connsiteX37" fmla="*/ 495375 w 1175297"/>
                <a:gd name="connsiteY37" fmla="*/ 464189 h 950240"/>
                <a:gd name="connsiteX38" fmla="*/ 485623 w 1175297"/>
                <a:gd name="connsiteY38" fmla="*/ 450686 h 950240"/>
                <a:gd name="connsiteX39" fmla="*/ 481372 w 1175297"/>
                <a:gd name="connsiteY39" fmla="*/ 444434 h 950240"/>
                <a:gd name="connsiteX40" fmla="*/ 471619 w 1175297"/>
                <a:gd name="connsiteY40" fmla="*/ 428180 h 950240"/>
                <a:gd name="connsiteX41" fmla="*/ 469619 w 1175297"/>
                <a:gd name="connsiteY41" fmla="*/ 424429 h 950240"/>
                <a:gd name="connsiteX42" fmla="*/ 460616 w 1175297"/>
                <a:gd name="connsiteY42" fmla="*/ 404924 h 950240"/>
                <a:gd name="connsiteX43" fmla="*/ 457116 w 1175297"/>
                <a:gd name="connsiteY43" fmla="*/ 396172 h 950240"/>
                <a:gd name="connsiteX44" fmla="*/ 452864 w 1175297"/>
                <a:gd name="connsiteY44" fmla="*/ 383919 h 950240"/>
                <a:gd name="connsiteX45" fmla="*/ 449864 w 1175297"/>
                <a:gd name="connsiteY45" fmla="*/ 373916 h 950240"/>
                <a:gd name="connsiteX46" fmla="*/ 447113 w 1175297"/>
                <a:gd name="connsiteY46" fmla="*/ 362163 h 950240"/>
                <a:gd name="connsiteX47" fmla="*/ 444862 w 1175297"/>
                <a:gd name="connsiteY47" fmla="*/ 352161 h 950240"/>
                <a:gd name="connsiteX48" fmla="*/ 514130 w 1175297"/>
                <a:gd name="connsiteY48" fmla="*/ 125604 h 950240"/>
                <a:gd name="connsiteX49" fmla="*/ 736686 w 1175297"/>
                <a:gd name="connsiteY49" fmla="*/ 611977 h 950240"/>
                <a:gd name="connsiteX50" fmla="*/ 736686 w 1175297"/>
                <a:gd name="connsiteY50" fmla="*/ 923555 h 950240"/>
                <a:gd name="connsiteX51" fmla="*/ 50013 w 1175297"/>
                <a:gd name="connsiteY51" fmla="*/ 923555 h 950240"/>
                <a:gd name="connsiteX52" fmla="*/ 50013 w 1175297"/>
                <a:gd name="connsiteY52" fmla="*/ 381668 h 950240"/>
                <a:gd name="connsiteX53" fmla="*/ 400101 w 1175297"/>
                <a:gd name="connsiteY53" fmla="*/ 381668 h 950240"/>
                <a:gd name="connsiteX54" fmla="*/ 401351 w 1175297"/>
                <a:gd name="connsiteY54" fmla="*/ 385419 h 950240"/>
                <a:gd name="connsiteX55" fmla="*/ 412104 w 1175297"/>
                <a:gd name="connsiteY55" fmla="*/ 419428 h 950240"/>
                <a:gd name="connsiteX56" fmla="*/ 412104 w 1175297"/>
                <a:gd name="connsiteY56" fmla="*/ 421428 h 950240"/>
                <a:gd name="connsiteX57" fmla="*/ 428108 w 1175297"/>
                <a:gd name="connsiteY57" fmla="*/ 454937 h 950240"/>
                <a:gd name="connsiteX58" fmla="*/ 433109 w 1175297"/>
                <a:gd name="connsiteY58" fmla="*/ 463439 h 950240"/>
                <a:gd name="connsiteX59" fmla="*/ 442862 w 1175297"/>
                <a:gd name="connsiteY59" fmla="*/ 478943 h 950240"/>
                <a:gd name="connsiteX60" fmla="*/ 125782 w 1175297"/>
                <a:gd name="connsiteY60" fmla="*/ 478943 h 950240"/>
                <a:gd name="connsiteX61" fmla="*/ 125782 w 1175297"/>
                <a:gd name="connsiteY61" fmla="*/ 528956 h 950240"/>
                <a:gd name="connsiteX62" fmla="*/ 484873 w 1175297"/>
                <a:gd name="connsiteY62" fmla="*/ 528956 h 950240"/>
                <a:gd name="connsiteX63" fmla="*/ 504378 w 1175297"/>
                <a:gd name="connsiteY63" fmla="*/ 546210 h 950240"/>
                <a:gd name="connsiteX64" fmla="*/ 514380 w 1175297"/>
                <a:gd name="connsiteY64" fmla="*/ 553462 h 950240"/>
                <a:gd name="connsiteX65" fmla="*/ 531134 w 1175297"/>
                <a:gd name="connsiteY65" fmla="*/ 565215 h 950240"/>
                <a:gd name="connsiteX66" fmla="*/ 544138 w 1175297"/>
                <a:gd name="connsiteY66" fmla="*/ 572967 h 950240"/>
                <a:gd name="connsiteX67" fmla="*/ 559141 w 1175297"/>
                <a:gd name="connsiteY67" fmla="*/ 581219 h 950240"/>
                <a:gd name="connsiteX68" fmla="*/ 574145 w 1175297"/>
                <a:gd name="connsiteY68" fmla="*/ 588221 h 950240"/>
                <a:gd name="connsiteX69" fmla="*/ 588399 w 1175297"/>
                <a:gd name="connsiteY69" fmla="*/ 593722 h 950240"/>
                <a:gd name="connsiteX70" fmla="*/ 604653 w 1175297"/>
                <a:gd name="connsiteY70" fmla="*/ 599473 h 950240"/>
                <a:gd name="connsiteX71" fmla="*/ 619157 w 1175297"/>
                <a:gd name="connsiteY71" fmla="*/ 603474 h 950240"/>
                <a:gd name="connsiteX72" fmla="*/ 635661 w 1175297"/>
                <a:gd name="connsiteY72" fmla="*/ 607475 h 950240"/>
                <a:gd name="connsiteX73" fmla="*/ 656416 w 1175297"/>
                <a:gd name="connsiteY73" fmla="*/ 610726 h 950240"/>
                <a:gd name="connsiteX74" fmla="*/ 669919 w 1175297"/>
                <a:gd name="connsiteY74" fmla="*/ 612227 h 950240"/>
                <a:gd name="connsiteX75" fmla="*/ 694926 w 1175297"/>
                <a:gd name="connsiteY75" fmla="*/ 612227 h 950240"/>
                <a:gd name="connsiteX76" fmla="*/ 705928 w 1175297"/>
                <a:gd name="connsiteY76" fmla="*/ 612227 h 950240"/>
                <a:gd name="connsiteX77" fmla="*/ 732685 w 1175297"/>
                <a:gd name="connsiteY77" fmla="*/ 610226 h 950240"/>
                <a:gd name="connsiteX78" fmla="*/ 1119283 w 1175297"/>
                <a:gd name="connsiteY78" fmla="*/ 731507 h 950240"/>
                <a:gd name="connsiteX79" fmla="*/ 1075522 w 1175297"/>
                <a:gd name="connsiteY79" fmla="*/ 731507 h 950240"/>
                <a:gd name="connsiteX80" fmla="*/ 889225 w 1175297"/>
                <a:gd name="connsiteY80" fmla="*/ 544710 h 950240"/>
                <a:gd name="connsiteX81" fmla="*/ 909730 w 1175297"/>
                <a:gd name="connsiteY81" fmla="*/ 526205 h 950240"/>
                <a:gd name="connsiteX82" fmla="*/ 912231 w 1175297"/>
                <a:gd name="connsiteY82" fmla="*/ 523704 h 950240"/>
                <a:gd name="connsiteX83" fmla="*/ 912231 w 1175297"/>
                <a:gd name="connsiteY83" fmla="*/ 523704 h 950240"/>
                <a:gd name="connsiteX84" fmla="*/ 912231 w 1175297"/>
                <a:gd name="connsiteY84" fmla="*/ 523704 h 950240"/>
                <a:gd name="connsiteX85" fmla="*/ 932486 w 1175297"/>
                <a:gd name="connsiteY85" fmla="*/ 501699 h 950240"/>
                <a:gd name="connsiteX86" fmla="*/ 932486 w 1175297"/>
                <a:gd name="connsiteY86" fmla="*/ 501699 h 950240"/>
                <a:gd name="connsiteX87" fmla="*/ 1119283 w 1175297"/>
                <a:gd name="connsiteY87" fmla="*/ 686996 h 950240"/>
                <a:gd name="connsiteX88" fmla="*/ 1119283 w 1175297"/>
                <a:gd name="connsiteY88" fmla="*/ 730257 h 95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75297" h="950240">
                  <a:moveTo>
                    <a:pt x="1154542" y="650986"/>
                  </a:moveTo>
                  <a:lnTo>
                    <a:pt x="962243" y="458688"/>
                  </a:lnTo>
                  <a:cubicBezTo>
                    <a:pt x="1030884" y="338659"/>
                    <a:pt x="1010373" y="187494"/>
                    <a:pt x="912231" y="90095"/>
                  </a:cubicBezTo>
                  <a:cubicBezTo>
                    <a:pt x="792947" y="-29682"/>
                    <a:pt x="599150" y="-30082"/>
                    <a:pt x="479373" y="89202"/>
                  </a:cubicBezTo>
                  <a:cubicBezTo>
                    <a:pt x="415383" y="152929"/>
                    <a:pt x="382802" y="241662"/>
                    <a:pt x="390349" y="331656"/>
                  </a:cubicBezTo>
                  <a:lnTo>
                    <a:pt x="0" y="331656"/>
                  </a:lnTo>
                  <a:lnTo>
                    <a:pt x="0" y="973568"/>
                  </a:lnTo>
                  <a:lnTo>
                    <a:pt x="786699" y="973568"/>
                  </a:lnTo>
                  <a:lnTo>
                    <a:pt x="786699" y="599724"/>
                  </a:lnTo>
                  <a:cubicBezTo>
                    <a:pt x="807921" y="593080"/>
                    <a:pt x="828375" y="584194"/>
                    <a:pt x="847714" y="573217"/>
                  </a:cubicBezTo>
                  <a:lnTo>
                    <a:pt x="1039263" y="765515"/>
                  </a:lnTo>
                  <a:cubicBezTo>
                    <a:pt x="1070897" y="797122"/>
                    <a:pt x="1122157" y="797122"/>
                    <a:pt x="1153792" y="765515"/>
                  </a:cubicBezTo>
                  <a:cubicBezTo>
                    <a:pt x="1185624" y="734265"/>
                    <a:pt x="1186096" y="683126"/>
                    <a:pt x="1154845" y="651294"/>
                  </a:cubicBezTo>
                  <a:cubicBezTo>
                    <a:pt x="1154744" y="651191"/>
                    <a:pt x="1154643" y="651089"/>
                    <a:pt x="1154542" y="650986"/>
                  </a:cubicBezTo>
                  <a:close/>
                  <a:moveTo>
                    <a:pt x="514130" y="125604"/>
                  </a:moveTo>
                  <a:cubicBezTo>
                    <a:pt x="614419" y="25503"/>
                    <a:pt x="776867" y="25655"/>
                    <a:pt x="876967" y="125944"/>
                  </a:cubicBezTo>
                  <a:cubicBezTo>
                    <a:pt x="962880" y="212018"/>
                    <a:pt x="976561" y="346582"/>
                    <a:pt x="909730" y="448185"/>
                  </a:cubicBezTo>
                  <a:lnTo>
                    <a:pt x="909730" y="448185"/>
                  </a:lnTo>
                  <a:cubicBezTo>
                    <a:pt x="900547" y="462124"/>
                    <a:pt x="889992" y="475109"/>
                    <a:pt x="878222" y="486945"/>
                  </a:cubicBezTo>
                  <a:lnTo>
                    <a:pt x="878222" y="486945"/>
                  </a:lnTo>
                  <a:cubicBezTo>
                    <a:pt x="872170" y="493092"/>
                    <a:pt x="865739" y="498855"/>
                    <a:pt x="858967" y="504199"/>
                  </a:cubicBezTo>
                  <a:cubicBezTo>
                    <a:pt x="855466" y="507200"/>
                    <a:pt x="851465" y="509951"/>
                    <a:pt x="847714" y="512702"/>
                  </a:cubicBezTo>
                  <a:cubicBezTo>
                    <a:pt x="820067" y="532775"/>
                    <a:pt x="788699" y="547141"/>
                    <a:pt x="755441" y="554962"/>
                  </a:cubicBezTo>
                  <a:cubicBezTo>
                    <a:pt x="735025" y="559663"/>
                    <a:pt x="714124" y="561930"/>
                    <a:pt x="693175" y="561714"/>
                  </a:cubicBezTo>
                  <a:lnTo>
                    <a:pt x="685173" y="561714"/>
                  </a:lnTo>
                  <a:cubicBezTo>
                    <a:pt x="678171" y="561714"/>
                    <a:pt x="671420" y="561714"/>
                    <a:pt x="664668" y="559963"/>
                  </a:cubicBezTo>
                  <a:lnTo>
                    <a:pt x="652915" y="558213"/>
                  </a:lnTo>
                  <a:lnTo>
                    <a:pt x="635911" y="554712"/>
                  </a:lnTo>
                  <a:cubicBezTo>
                    <a:pt x="632160" y="554712"/>
                    <a:pt x="628159" y="552962"/>
                    <a:pt x="624408" y="551711"/>
                  </a:cubicBezTo>
                  <a:cubicBezTo>
                    <a:pt x="615913" y="549273"/>
                    <a:pt x="607564" y="546350"/>
                    <a:pt x="599402" y="542959"/>
                  </a:cubicBezTo>
                  <a:lnTo>
                    <a:pt x="588649" y="537958"/>
                  </a:lnTo>
                  <a:cubicBezTo>
                    <a:pt x="583397" y="535457"/>
                    <a:pt x="577896" y="532957"/>
                    <a:pt x="572645" y="529956"/>
                  </a:cubicBezTo>
                  <a:lnTo>
                    <a:pt x="562392" y="523954"/>
                  </a:lnTo>
                  <a:lnTo>
                    <a:pt x="546388" y="513202"/>
                  </a:lnTo>
                  <a:lnTo>
                    <a:pt x="538136" y="506950"/>
                  </a:lnTo>
                  <a:cubicBezTo>
                    <a:pt x="530223" y="500849"/>
                    <a:pt x="522706" y="494251"/>
                    <a:pt x="515630" y="487195"/>
                  </a:cubicBezTo>
                  <a:cubicBezTo>
                    <a:pt x="510052" y="481663"/>
                    <a:pt x="504792" y="475819"/>
                    <a:pt x="499876" y="469691"/>
                  </a:cubicBezTo>
                  <a:lnTo>
                    <a:pt x="495375" y="464189"/>
                  </a:lnTo>
                  <a:cubicBezTo>
                    <a:pt x="491874" y="459688"/>
                    <a:pt x="488623" y="455187"/>
                    <a:pt x="485623" y="450686"/>
                  </a:cubicBezTo>
                  <a:cubicBezTo>
                    <a:pt x="484064" y="448702"/>
                    <a:pt x="482644" y="446613"/>
                    <a:pt x="481372" y="444434"/>
                  </a:cubicBezTo>
                  <a:cubicBezTo>
                    <a:pt x="477871" y="439183"/>
                    <a:pt x="474620" y="433682"/>
                    <a:pt x="471619" y="428180"/>
                  </a:cubicBezTo>
                  <a:cubicBezTo>
                    <a:pt x="470856" y="426984"/>
                    <a:pt x="470187" y="425730"/>
                    <a:pt x="469619" y="424429"/>
                  </a:cubicBezTo>
                  <a:cubicBezTo>
                    <a:pt x="466118" y="417928"/>
                    <a:pt x="463367" y="411426"/>
                    <a:pt x="460616" y="404924"/>
                  </a:cubicBezTo>
                  <a:cubicBezTo>
                    <a:pt x="459366" y="402174"/>
                    <a:pt x="458366" y="399173"/>
                    <a:pt x="457116" y="396172"/>
                  </a:cubicBezTo>
                  <a:cubicBezTo>
                    <a:pt x="455865" y="393171"/>
                    <a:pt x="454115" y="388170"/>
                    <a:pt x="452864" y="383919"/>
                  </a:cubicBezTo>
                  <a:lnTo>
                    <a:pt x="449864" y="373916"/>
                  </a:lnTo>
                  <a:cubicBezTo>
                    <a:pt x="449864" y="370165"/>
                    <a:pt x="447863" y="366164"/>
                    <a:pt x="447113" y="362163"/>
                  </a:cubicBezTo>
                  <a:cubicBezTo>
                    <a:pt x="446363" y="358162"/>
                    <a:pt x="445363" y="355412"/>
                    <a:pt x="444862" y="352161"/>
                  </a:cubicBezTo>
                  <a:cubicBezTo>
                    <a:pt x="429659" y="269867"/>
                    <a:pt x="455506" y="185326"/>
                    <a:pt x="514130" y="125604"/>
                  </a:cubicBezTo>
                  <a:close/>
                  <a:moveTo>
                    <a:pt x="736686" y="611977"/>
                  </a:moveTo>
                  <a:lnTo>
                    <a:pt x="736686" y="923555"/>
                  </a:lnTo>
                  <a:lnTo>
                    <a:pt x="50013" y="923555"/>
                  </a:lnTo>
                  <a:lnTo>
                    <a:pt x="50013" y="381668"/>
                  </a:lnTo>
                  <a:lnTo>
                    <a:pt x="400101" y="381668"/>
                  </a:lnTo>
                  <a:cubicBezTo>
                    <a:pt x="400405" y="382954"/>
                    <a:pt x="400823" y="384209"/>
                    <a:pt x="401351" y="385419"/>
                  </a:cubicBezTo>
                  <a:cubicBezTo>
                    <a:pt x="404293" y="396949"/>
                    <a:pt x="407883" y="408303"/>
                    <a:pt x="412104" y="419428"/>
                  </a:cubicBezTo>
                  <a:lnTo>
                    <a:pt x="412104" y="421428"/>
                  </a:lnTo>
                  <a:cubicBezTo>
                    <a:pt x="416775" y="432903"/>
                    <a:pt x="422119" y="444092"/>
                    <a:pt x="428108" y="454937"/>
                  </a:cubicBezTo>
                  <a:lnTo>
                    <a:pt x="433109" y="463439"/>
                  </a:lnTo>
                  <a:cubicBezTo>
                    <a:pt x="436360" y="468690"/>
                    <a:pt x="439361" y="473942"/>
                    <a:pt x="442862" y="478943"/>
                  </a:cubicBezTo>
                  <a:lnTo>
                    <a:pt x="125782" y="478943"/>
                  </a:lnTo>
                  <a:lnTo>
                    <a:pt x="125782" y="528956"/>
                  </a:lnTo>
                  <a:lnTo>
                    <a:pt x="484873" y="528956"/>
                  </a:lnTo>
                  <a:cubicBezTo>
                    <a:pt x="491374" y="534957"/>
                    <a:pt x="497626" y="540959"/>
                    <a:pt x="504378" y="546210"/>
                  </a:cubicBezTo>
                  <a:lnTo>
                    <a:pt x="514380" y="553462"/>
                  </a:lnTo>
                  <a:cubicBezTo>
                    <a:pt x="519743" y="557687"/>
                    <a:pt x="525336" y="561611"/>
                    <a:pt x="531134" y="565215"/>
                  </a:cubicBezTo>
                  <a:lnTo>
                    <a:pt x="544138" y="572967"/>
                  </a:lnTo>
                  <a:lnTo>
                    <a:pt x="559141" y="581219"/>
                  </a:lnTo>
                  <a:lnTo>
                    <a:pt x="574145" y="588221"/>
                  </a:lnTo>
                  <a:lnTo>
                    <a:pt x="588399" y="593722"/>
                  </a:lnTo>
                  <a:lnTo>
                    <a:pt x="604653" y="599473"/>
                  </a:lnTo>
                  <a:lnTo>
                    <a:pt x="619157" y="603474"/>
                  </a:lnTo>
                  <a:lnTo>
                    <a:pt x="635661" y="607475"/>
                  </a:lnTo>
                  <a:lnTo>
                    <a:pt x="656416" y="610726"/>
                  </a:lnTo>
                  <a:lnTo>
                    <a:pt x="669919" y="612227"/>
                  </a:lnTo>
                  <a:cubicBezTo>
                    <a:pt x="678672" y="612227"/>
                    <a:pt x="687174" y="612227"/>
                    <a:pt x="694926" y="612227"/>
                  </a:cubicBezTo>
                  <a:lnTo>
                    <a:pt x="705928" y="612227"/>
                  </a:lnTo>
                  <a:cubicBezTo>
                    <a:pt x="714931" y="612227"/>
                    <a:pt x="723683" y="612227"/>
                    <a:pt x="732685" y="610226"/>
                  </a:cubicBezTo>
                  <a:close/>
                  <a:moveTo>
                    <a:pt x="1119283" y="731507"/>
                  </a:moveTo>
                  <a:cubicBezTo>
                    <a:pt x="1107184" y="743556"/>
                    <a:pt x="1087621" y="743556"/>
                    <a:pt x="1075522" y="731507"/>
                  </a:cubicBezTo>
                  <a:lnTo>
                    <a:pt x="889225" y="544710"/>
                  </a:lnTo>
                  <a:cubicBezTo>
                    <a:pt x="896477" y="538708"/>
                    <a:pt x="903228" y="532707"/>
                    <a:pt x="909730" y="526205"/>
                  </a:cubicBezTo>
                  <a:lnTo>
                    <a:pt x="912231" y="523704"/>
                  </a:lnTo>
                  <a:lnTo>
                    <a:pt x="912231" y="523704"/>
                  </a:lnTo>
                  <a:lnTo>
                    <a:pt x="912231" y="523704"/>
                  </a:lnTo>
                  <a:cubicBezTo>
                    <a:pt x="919482" y="516703"/>
                    <a:pt x="925984" y="509201"/>
                    <a:pt x="932486" y="501699"/>
                  </a:cubicBezTo>
                  <a:lnTo>
                    <a:pt x="932486" y="501699"/>
                  </a:lnTo>
                  <a:lnTo>
                    <a:pt x="1119283" y="686996"/>
                  </a:lnTo>
                  <a:cubicBezTo>
                    <a:pt x="1131004" y="699034"/>
                    <a:pt x="1131004" y="718218"/>
                    <a:pt x="1119283" y="730257"/>
                  </a:cubicBezTo>
                  <a:close/>
                </a:path>
              </a:pathLst>
            </a:custGeom>
            <a:solidFill>
              <a:schemeClr val="bg2"/>
            </a:solidFill>
            <a:ln w="24955" cap="flat">
              <a:noFill/>
              <a:prstDash val="solid"/>
              <a:miter/>
            </a:ln>
          </p:spPr>
          <p:txBody>
            <a:bodyPr rtlCol="0" anchor="ctr"/>
            <a:lstStyle/>
            <a:p>
              <a:endParaRPr lang="en-IN" dirty="0"/>
            </a:p>
          </p:txBody>
        </p:sp>
        <p:sp>
          <p:nvSpPr>
            <p:cNvPr id="50" name="Freeform 22">
              <a:extLst>
                <a:ext uri="{FF2B5EF4-FFF2-40B4-BE49-F238E27FC236}">
                  <a16:creationId xmlns:a16="http://schemas.microsoft.com/office/drawing/2014/main" id="{F33B9BDA-7D9B-49DB-9AE9-D0F90994B4E5}"/>
                </a:ext>
                <a:ext uri="{C183D7F6-B498-43B3-948B-1728B52AA6E4}">
                  <adec:decorative xmlns:adec="http://schemas.microsoft.com/office/drawing/2017/decorative" val="1"/>
                </a:ext>
              </a:extLst>
            </p:cNvPr>
            <p:cNvSpPr/>
            <p:nvPr/>
          </p:nvSpPr>
          <p:spPr>
            <a:xfrm>
              <a:off x="6082884" y="1739498"/>
              <a:ext cx="436850" cy="116830"/>
            </a:xfrm>
            <a:custGeom>
              <a:avLst/>
              <a:gdLst>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19075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646"/>
                <a:gd name="connsiteX1" fmla="*/ 221456 w 1943100"/>
                <a:gd name="connsiteY1" fmla="*/ 2381 h 521646"/>
                <a:gd name="connsiteX2" fmla="*/ 473869 w 1943100"/>
                <a:gd name="connsiteY2" fmla="*/ 152400 h 521646"/>
                <a:gd name="connsiteX3" fmla="*/ 1481138 w 1943100"/>
                <a:gd name="connsiteY3" fmla="*/ 157162 h 521646"/>
                <a:gd name="connsiteX4" fmla="*/ 1704975 w 1943100"/>
                <a:gd name="connsiteY4" fmla="*/ 0 h 521646"/>
                <a:gd name="connsiteX5" fmla="*/ 1938338 w 1943100"/>
                <a:gd name="connsiteY5" fmla="*/ 166687 h 521646"/>
                <a:gd name="connsiteX6" fmla="*/ 1721644 w 1943100"/>
                <a:gd name="connsiteY6" fmla="*/ 173831 h 521646"/>
                <a:gd name="connsiteX7" fmla="*/ 1721644 w 1943100"/>
                <a:gd name="connsiteY7" fmla="*/ 342900 h 521646"/>
                <a:gd name="connsiteX8" fmla="*/ 1943100 w 1943100"/>
                <a:gd name="connsiteY8" fmla="*/ 352425 h 521646"/>
                <a:gd name="connsiteX9" fmla="*/ 1700213 w 1943100"/>
                <a:gd name="connsiteY9" fmla="*/ 521494 h 521646"/>
                <a:gd name="connsiteX10" fmla="*/ 1452563 w 1943100"/>
                <a:gd name="connsiteY10" fmla="*/ 378619 h 521646"/>
                <a:gd name="connsiteX11" fmla="*/ 461963 w 1943100"/>
                <a:gd name="connsiteY11" fmla="*/ 371475 h 521646"/>
                <a:gd name="connsiteX12" fmla="*/ 238125 w 1943100"/>
                <a:gd name="connsiteY12" fmla="*/ 521493 h 521646"/>
                <a:gd name="connsiteX13" fmla="*/ 0 w 1943100"/>
                <a:gd name="connsiteY13" fmla="*/ 350044 h 521646"/>
                <a:gd name="connsiteX14" fmla="*/ 200025 w 1943100"/>
                <a:gd name="connsiteY14" fmla="*/ 347662 h 521646"/>
                <a:gd name="connsiteX15" fmla="*/ 202406 w 1943100"/>
                <a:gd name="connsiteY15" fmla="*/ 171450 h 521646"/>
                <a:gd name="connsiteX16" fmla="*/ 9525 w 1943100"/>
                <a:gd name="connsiteY16" fmla="*/ 166687 h 521646"/>
                <a:gd name="connsiteX0" fmla="*/ 9525 w 1943100"/>
                <a:gd name="connsiteY0" fmla="*/ 166687 h 521646"/>
                <a:gd name="connsiteX1" fmla="*/ 221456 w 1943100"/>
                <a:gd name="connsiteY1" fmla="*/ 2381 h 521646"/>
                <a:gd name="connsiteX2" fmla="*/ 473869 w 1943100"/>
                <a:gd name="connsiteY2" fmla="*/ 152400 h 521646"/>
                <a:gd name="connsiteX3" fmla="*/ 1481138 w 1943100"/>
                <a:gd name="connsiteY3" fmla="*/ 157162 h 521646"/>
                <a:gd name="connsiteX4" fmla="*/ 1704975 w 1943100"/>
                <a:gd name="connsiteY4" fmla="*/ 0 h 521646"/>
                <a:gd name="connsiteX5" fmla="*/ 1938338 w 1943100"/>
                <a:gd name="connsiteY5" fmla="*/ 166687 h 521646"/>
                <a:gd name="connsiteX6" fmla="*/ 1721644 w 1943100"/>
                <a:gd name="connsiteY6" fmla="*/ 173831 h 521646"/>
                <a:gd name="connsiteX7" fmla="*/ 1721644 w 1943100"/>
                <a:gd name="connsiteY7" fmla="*/ 342900 h 521646"/>
                <a:gd name="connsiteX8" fmla="*/ 1943100 w 1943100"/>
                <a:gd name="connsiteY8" fmla="*/ 352425 h 521646"/>
                <a:gd name="connsiteX9" fmla="*/ 1700213 w 1943100"/>
                <a:gd name="connsiteY9" fmla="*/ 521494 h 521646"/>
                <a:gd name="connsiteX10" fmla="*/ 1452563 w 1943100"/>
                <a:gd name="connsiteY10" fmla="*/ 378619 h 521646"/>
                <a:gd name="connsiteX11" fmla="*/ 461963 w 1943100"/>
                <a:gd name="connsiteY11" fmla="*/ 371475 h 521646"/>
                <a:gd name="connsiteX12" fmla="*/ 238125 w 1943100"/>
                <a:gd name="connsiteY12" fmla="*/ 521493 h 521646"/>
                <a:gd name="connsiteX13" fmla="*/ 0 w 1943100"/>
                <a:gd name="connsiteY13" fmla="*/ 350044 h 521646"/>
                <a:gd name="connsiteX14" fmla="*/ 200025 w 1943100"/>
                <a:gd name="connsiteY14" fmla="*/ 347662 h 521646"/>
                <a:gd name="connsiteX15" fmla="*/ 202406 w 1943100"/>
                <a:gd name="connsiteY15" fmla="*/ 171450 h 521646"/>
                <a:gd name="connsiteX16" fmla="*/ 9525 w 1943100"/>
                <a:gd name="connsiteY16" fmla="*/ 166687 h 521646"/>
                <a:gd name="connsiteX0" fmla="*/ 9525 w 1943100"/>
                <a:gd name="connsiteY0" fmla="*/ 166701 h 521660"/>
                <a:gd name="connsiteX1" fmla="*/ 221456 w 1943100"/>
                <a:gd name="connsiteY1" fmla="*/ 2395 h 521660"/>
                <a:gd name="connsiteX2" fmla="*/ 473869 w 1943100"/>
                <a:gd name="connsiteY2" fmla="*/ 152414 h 521660"/>
                <a:gd name="connsiteX3" fmla="*/ 1481138 w 1943100"/>
                <a:gd name="connsiteY3" fmla="*/ 157176 h 521660"/>
                <a:gd name="connsiteX4" fmla="*/ 1704975 w 1943100"/>
                <a:gd name="connsiteY4" fmla="*/ 14 h 521660"/>
                <a:gd name="connsiteX5" fmla="*/ 1938338 w 1943100"/>
                <a:gd name="connsiteY5" fmla="*/ 166701 h 521660"/>
                <a:gd name="connsiteX6" fmla="*/ 1721644 w 1943100"/>
                <a:gd name="connsiteY6" fmla="*/ 173845 h 521660"/>
                <a:gd name="connsiteX7" fmla="*/ 1721644 w 1943100"/>
                <a:gd name="connsiteY7" fmla="*/ 342914 h 521660"/>
                <a:gd name="connsiteX8" fmla="*/ 1943100 w 1943100"/>
                <a:gd name="connsiteY8" fmla="*/ 352439 h 521660"/>
                <a:gd name="connsiteX9" fmla="*/ 1700213 w 1943100"/>
                <a:gd name="connsiteY9" fmla="*/ 521508 h 521660"/>
                <a:gd name="connsiteX10" fmla="*/ 1452563 w 1943100"/>
                <a:gd name="connsiteY10" fmla="*/ 378633 h 521660"/>
                <a:gd name="connsiteX11" fmla="*/ 461963 w 1943100"/>
                <a:gd name="connsiteY11" fmla="*/ 371489 h 521660"/>
                <a:gd name="connsiteX12" fmla="*/ 238125 w 1943100"/>
                <a:gd name="connsiteY12" fmla="*/ 521507 h 521660"/>
                <a:gd name="connsiteX13" fmla="*/ 0 w 1943100"/>
                <a:gd name="connsiteY13" fmla="*/ 350058 h 521660"/>
                <a:gd name="connsiteX14" fmla="*/ 200025 w 1943100"/>
                <a:gd name="connsiteY14" fmla="*/ 347676 h 521660"/>
                <a:gd name="connsiteX15" fmla="*/ 202406 w 1943100"/>
                <a:gd name="connsiteY15" fmla="*/ 171464 h 521660"/>
                <a:gd name="connsiteX16" fmla="*/ 9525 w 1943100"/>
                <a:gd name="connsiteY16" fmla="*/ 166701 h 521660"/>
                <a:gd name="connsiteX0" fmla="*/ 9525 w 1943100"/>
                <a:gd name="connsiteY0" fmla="*/ 166748 h 521707"/>
                <a:gd name="connsiteX1" fmla="*/ 221456 w 1943100"/>
                <a:gd name="connsiteY1" fmla="*/ 2442 h 521707"/>
                <a:gd name="connsiteX2" fmla="*/ 473869 w 1943100"/>
                <a:gd name="connsiteY2" fmla="*/ 152461 h 521707"/>
                <a:gd name="connsiteX3" fmla="*/ 1481138 w 1943100"/>
                <a:gd name="connsiteY3" fmla="*/ 157223 h 521707"/>
                <a:gd name="connsiteX4" fmla="*/ 1704975 w 1943100"/>
                <a:gd name="connsiteY4" fmla="*/ 61 h 521707"/>
                <a:gd name="connsiteX5" fmla="*/ 1938338 w 1943100"/>
                <a:gd name="connsiteY5" fmla="*/ 166748 h 521707"/>
                <a:gd name="connsiteX6" fmla="*/ 1721644 w 1943100"/>
                <a:gd name="connsiteY6" fmla="*/ 173892 h 521707"/>
                <a:gd name="connsiteX7" fmla="*/ 1721644 w 1943100"/>
                <a:gd name="connsiteY7" fmla="*/ 342961 h 521707"/>
                <a:gd name="connsiteX8" fmla="*/ 1943100 w 1943100"/>
                <a:gd name="connsiteY8" fmla="*/ 352486 h 521707"/>
                <a:gd name="connsiteX9" fmla="*/ 1700213 w 1943100"/>
                <a:gd name="connsiteY9" fmla="*/ 521555 h 521707"/>
                <a:gd name="connsiteX10" fmla="*/ 1452563 w 1943100"/>
                <a:gd name="connsiteY10" fmla="*/ 378680 h 521707"/>
                <a:gd name="connsiteX11" fmla="*/ 461963 w 1943100"/>
                <a:gd name="connsiteY11" fmla="*/ 371536 h 521707"/>
                <a:gd name="connsiteX12" fmla="*/ 238125 w 1943100"/>
                <a:gd name="connsiteY12" fmla="*/ 521554 h 521707"/>
                <a:gd name="connsiteX13" fmla="*/ 0 w 1943100"/>
                <a:gd name="connsiteY13" fmla="*/ 350105 h 521707"/>
                <a:gd name="connsiteX14" fmla="*/ 200025 w 1943100"/>
                <a:gd name="connsiteY14" fmla="*/ 347723 h 521707"/>
                <a:gd name="connsiteX15" fmla="*/ 202406 w 1943100"/>
                <a:gd name="connsiteY15" fmla="*/ 171511 h 521707"/>
                <a:gd name="connsiteX16" fmla="*/ 9525 w 1943100"/>
                <a:gd name="connsiteY16" fmla="*/ 166748 h 521707"/>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35931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26905"/>
                <a:gd name="connsiteX1" fmla="*/ 221456 w 1943100"/>
                <a:gd name="connsiteY1" fmla="*/ 67 h 526905"/>
                <a:gd name="connsiteX2" fmla="*/ 473869 w 1943100"/>
                <a:gd name="connsiteY2" fmla="*/ 150086 h 526905"/>
                <a:gd name="connsiteX3" fmla="*/ 1481138 w 1943100"/>
                <a:gd name="connsiteY3" fmla="*/ 154848 h 526905"/>
                <a:gd name="connsiteX4" fmla="*/ 1721644 w 1943100"/>
                <a:gd name="connsiteY4" fmla="*/ 67 h 526905"/>
                <a:gd name="connsiteX5" fmla="*/ 1938338 w 1943100"/>
                <a:gd name="connsiteY5" fmla="*/ 164373 h 526905"/>
                <a:gd name="connsiteX6" fmla="*/ 1721644 w 1943100"/>
                <a:gd name="connsiteY6" fmla="*/ 171517 h 526905"/>
                <a:gd name="connsiteX7" fmla="*/ 1721644 w 1943100"/>
                <a:gd name="connsiteY7" fmla="*/ 340586 h 526905"/>
                <a:gd name="connsiteX8" fmla="*/ 1943100 w 1943100"/>
                <a:gd name="connsiteY8" fmla="*/ 350111 h 526905"/>
                <a:gd name="connsiteX9" fmla="*/ 1700213 w 1943100"/>
                <a:gd name="connsiteY9" fmla="*/ 519180 h 526905"/>
                <a:gd name="connsiteX10" fmla="*/ 1452563 w 1943100"/>
                <a:gd name="connsiteY10" fmla="*/ 376305 h 526905"/>
                <a:gd name="connsiteX11" fmla="*/ 461963 w 1943100"/>
                <a:gd name="connsiteY11" fmla="*/ 369161 h 526905"/>
                <a:gd name="connsiteX12" fmla="*/ 238125 w 1943100"/>
                <a:gd name="connsiteY12" fmla="*/ 519179 h 526905"/>
                <a:gd name="connsiteX13" fmla="*/ 0 w 1943100"/>
                <a:gd name="connsiteY13" fmla="*/ 347730 h 526905"/>
                <a:gd name="connsiteX14" fmla="*/ 200025 w 1943100"/>
                <a:gd name="connsiteY14" fmla="*/ 345348 h 526905"/>
                <a:gd name="connsiteX15" fmla="*/ 202406 w 1943100"/>
                <a:gd name="connsiteY15" fmla="*/ 169136 h 526905"/>
                <a:gd name="connsiteX16" fmla="*/ 9525 w 1943100"/>
                <a:gd name="connsiteY16" fmla="*/ 164373 h 526905"/>
                <a:gd name="connsiteX0" fmla="*/ 9525 w 1943100"/>
                <a:gd name="connsiteY0" fmla="*/ 164373 h 519535"/>
                <a:gd name="connsiteX1" fmla="*/ 221456 w 1943100"/>
                <a:gd name="connsiteY1" fmla="*/ 67 h 519535"/>
                <a:gd name="connsiteX2" fmla="*/ 473869 w 1943100"/>
                <a:gd name="connsiteY2" fmla="*/ 150086 h 519535"/>
                <a:gd name="connsiteX3" fmla="*/ 1481138 w 1943100"/>
                <a:gd name="connsiteY3" fmla="*/ 154848 h 519535"/>
                <a:gd name="connsiteX4" fmla="*/ 1721644 w 1943100"/>
                <a:gd name="connsiteY4" fmla="*/ 67 h 519535"/>
                <a:gd name="connsiteX5" fmla="*/ 1938338 w 1943100"/>
                <a:gd name="connsiteY5" fmla="*/ 164373 h 519535"/>
                <a:gd name="connsiteX6" fmla="*/ 1721644 w 1943100"/>
                <a:gd name="connsiteY6" fmla="*/ 171517 h 519535"/>
                <a:gd name="connsiteX7" fmla="*/ 1721644 w 1943100"/>
                <a:gd name="connsiteY7" fmla="*/ 340586 h 519535"/>
                <a:gd name="connsiteX8" fmla="*/ 1943100 w 1943100"/>
                <a:gd name="connsiteY8" fmla="*/ 350111 h 519535"/>
                <a:gd name="connsiteX9" fmla="*/ 1700213 w 1943100"/>
                <a:gd name="connsiteY9" fmla="*/ 519180 h 519535"/>
                <a:gd name="connsiteX10" fmla="*/ 1452563 w 1943100"/>
                <a:gd name="connsiteY10" fmla="*/ 376305 h 519535"/>
                <a:gd name="connsiteX11" fmla="*/ 461963 w 1943100"/>
                <a:gd name="connsiteY11" fmla="*/ 369161 h 519535"/>
                <a:gd name="connsiteX12" fmla="*/ 238125 w 1943100"/>
                <a:gd name="connsiteY12" fmla="*/ 519179 h 519535"/>
                <a:gd name="connsiteX13" fmla="*/ 0 w 1943100"/>
                <a:gd name="connsiteY13" fmla="*/ 347730 h 519535"/>
                <a:gd name="connsiteX14" fmla="*/ 200025 w 1943100"/>
                <a:gd name="connsiteY14" fmla="*/ 345348 h 519535"/>
                <a:gd name="connsiteX15" fmla="*/ 202406 w 1943100"/>
                <a:gd name="connsiteY15" fmla="*/ 169136 h 519535"/>
                <a:gd name="connsiteX16" fmla="*/ 9525 w 1943100"/>
                <a:gd name="connsiteY16" fmla="*/ 164373 h 519535"/>
                <a:gd name="connsiteX0" fmla="*/ 9525 w 1943100"/>
                <a:gd name="connsiteY0" fmla="*/ 164373 h 519344"/>
                <a:gd name="connsiteX1" fmla="*/ 221456 w 1943100"/>
                <a:gd name="connsiteY1" fmla="*/ 67 h 519344"/>
                <a:gd name="connsiteX2" fmla="*/ 473869 w 1943100"/>
                <a:gd name="connsiteY2" fmla="*/ 150086 h 519344"/>
                <a:gd name="connsiteX3" fmla="*/ 1481138 w 1943100"/>
                <a:gd name="connsiteY3" fmla="*/ 154848 h 519344"/>
                <a:gd name="connsiteX4" fmla="*/ 1721644 w 1943100"/>
                <a:gd name="connsiteY4" fmla="*/ 67 h 519344"/>
                <a:gd name="connsiteX5" fmla="*/ 1938338 w 1943100"/>
                <a:gd name="connsiteY5" fmla="*/ 164373 h 519344"/>
                <a:gd name="connsiteX6" fmla="*/ 1721644 w 1943100"/>
                <a:gd name="connsiteY6" fmla="*/ 171517 h 519344"/>
                <a:gd name="connsiteX7" fmla="*/ 1721644 w 1943100"/>
                <a:gd name="connsiteY7" fmla="*/ 340586 h 519344"/>
                <a:gd name="connsiteX8" fmla="*/ 1943100 w 1943100"/>
                <a:gd name="connsiteY8" fmla="*/ 350111 h 519344"/>
                <a:gd name="connsiteX9" fmla="*/ 1700213 w 1943100"/>
                <a:gd name="connsiteY9" fmla="*/ 519180 h 519344"/>
                <a:gd name="connsiteX10" fmla="*/ 1452563 w 1943100"/>
                <a:gd name="connsiteY10" fmla="*/ 376305 h 519344"/>
                <a:gd name="connsiteX11" fmla="*/ 461963 w 1943100"/>
                <a:gd name="connsiteY11" fmla="*/ 369161 h 519344"/>
                <a:gd name="connsiteX12" fmla="*/ 238125 w 1943100"/>
                <a:gd name="connsiteY12" fmla="*/ 519179 h 519344"/>
                <a:gd name="connsiteX13" fmla="*/ 0 w 1943100"/>
                <a:gd name="connsiteY13" fmla="*/ 347730 h 519344"/>
                <a:gd name="connsiteX14" fmla="*/ 200025 w 1943100"/>
                <a:gd name="connsiteY14" fmla="*/ 345348 h 519344"/>
                <a:gd name="connsiteX15" fmla="*/ 202406 w 1943100"/>
                <a:gd name="connsiteY15" fmla="*/ 169136 h 519344"/>
                <a:gd name="connsiteX16" fmla="*/ 9525 w 1943100"/>
                <a:gd name="connsiteY16" fmla="*/ 164373 h 519344"/>
                <a:gd name="connsiteX0" fmla="*/ 9525 w 1943100"/>
                <a:gd name="connsiteY0" fmla="*/ 164373 h 519535"/>
                <a:gd name="connsiteX1" fmla="*/ 221456 w 1943100"/>
                <a:gd name="connsiteY1" fmla="*/ 67 h 519535"/>
                <a:gd name="connsiteX2" fmla="*/ 473869 w 1943100"/>
                <a:gd name="connsiteY2" fmla="*/ 150086 h 519535"/>
                <a:gd name="connsiteX3" fmla="*/ 1481138 w 1943100"/>
                <a:gd name="connsiteY3" fmla="*/ 154848 h 519535"/>
                <a:gd name="connsiteX4" fmla="*/ 1721644 w 1943100"/>
                <a:gd name="connsiteY4" fmla="*/ 67 h 519535"/>
                <a:gd name="connsiteX5" fmla="*/ 1938338 w 1943100"/>
                <a:gd name="connsiteY5" fmla="*/ 164373 h 519535"/>
                <a:gd name="connsiteX6" fmla="*/ 1721644 w 1943100"/>
                <a:gd name="connsiteY6" fmla="*/ 171517 h 519535"/>
                <a:gd name="connsiteX7" fmla="*/ 1721644 w 1943100"/>
                <a:gd name="connsiteY7" fmla="*/ 340586 h 519535"/>
                <a:gd name="connsiteX8" fmla="*/ 1943100 w 1943100"/>
                <a:gd name="connsiteY8" fmla="*/ 350111 h 519535"/>
                <a:gd name="connsiteX9" fmla="*/ 1700213 w 1943100"/>
                <a:gd name="connsiteY9" fmla="*/ 519180 h 519535"/>
                <a:gd name="connsiteX10" fmla="*/ 1452563 w 1943100"/>
                <a:gd name="connsiteY10" fmla="*/ 376305 h 519535"/>
                <a:gd name="connsiteX11" fmla="*/ 461963 w 1943100"/>
                <a:gd name="connsiteY11" fmla="*/ 369161 h 519535"/>
                <a:gd name="connsiteX12" fmla="*/ 238125 w 1943100"/>
                <a:gd name="connsiteY12" fmla="*/ 519179 h 519535"/>
                <a:gd name="connsiteX13" fmla="*/ 0 w 1943100"/>
                <a:gd name="connsiteY13" fmla="*/ 347730 h 519535"/>
                <a:gd name="connsiteX14" fmla="*/ 200025 w 1943100"/>
                <a:gd name="connsiteY14" fmla="*/ 345348 h 519535"/>
                <a:gd name="connsiteX15" fmla="*/ 202406 w 1943100"/>
                <a:gd name="connsiteY15" fmla="*/ 169136 h 519535"/>
                <a:gd name="connsiteX16" fmla="*/ 9525 w 1943100"/>
                <a:gd name="connsiteY16" fmla="*/ 164373 h 519535"/>
                <a:gd name="connsiteX0" fmla="*/ 9525 w 1943100"/>
                <a:gd name="connsiteY0" fmla="*/ 164373 h 519659"/>
                <a:gd name="connsiteX1" fmla="*/ 221456 w 1943100"/>
                <a:gd name="connsiteY1" fmla="*/ 67 h 519659"/>
                <a:gd name="connsiteX2" fmla="*/ 473869 w 1943100"/>
                <a:gd name="connsiteY2" fmla="*/ 150086 h 519659"/>
                <a:gd name="connsiteX3" fmla="*/ 1481138 w 1943100"/>
                <a:gd name="connsiteY3" fmla="*/ 154848 h 519659"/>
                <a:gd name="connsiteX4" fmla="*/ 1721644 w 1943100"/>
                <a:gd name="connsiteY4" fmla="*/ 67 h 519659"/>
                <a:gd name="connsiteX5" fmla="*/ 1938338 w 1943100"/>
                <a:gd name="connsiteY5" fmla="*/ 164373 h 519659"/>
                <a:gd name="connsiteX6" fmla="*/ 1721644 w 1943100"/>
                <a:gd name="connsiteY6" fmla="*/ 171517 h 519659"/>
                <a:gd name="connsiteX7" fmla="*/ 1721644 w 1943100"/>
                <a:gd name="connsiteY7" fmla="*/ 340586 h 519659"/>
                <a:gd name="connsiteX8" fmla="*/ 1943100 w 1943100"/>
                <a:gd name="connsiteY8" fmla="*/ 350111 h 519659"/>
                <a:gd name="connsiteX9" fmla="*/ 1700213 w 1943100"/>
                <a:gd name="connsiteY9" fmla="*/ 519180 h 519659"/>
                <a:gd name="connsiteX10" fmla="*/ 1452563 w 1943100"/>
                <a:gd name="connsiteY10" fmla="*/ 376305 h 519659"/>
                <a:gd name="connsiteX11" fmla="*/ 461963 w 1943100"/>
                <a:gd name="connsiteY11" fmla="*/ 369161 h 519659"/>
                <a:gd name="connsiteX12" fmla="*/ 238125 w 1943100"/>
                <a:gd name="connsiteY12" fmla="*/ 519179 h 519659"/>
                <a:gd name="connsiteX13" fmla="*/ 0 w 1943100"/>
                <a:gd name="connsiteY13" fmla="*/ 347730 h 519659"/>
                <a:gd name="connsiteX14" fmla="*/ 200025 w 1943100"/>
                <a:gd name="connsiteY14" fmla="*/ 345348 h 519659"/>
                <a:gd name="connsiteX15" fmla="*/ 202406 w 1943100"/>
                <a:gd name="connsiteY15" fmla="*/ 169136 h 519659"/>
                <a:gd name="connsiteX16" fmla="*/ 9525 w 1943100"/>
                <a:gd name="connsiteY16" fmla="*/ 164373 h 5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3100" h="519659">
                  <a:moveTo>
                    <a:pt x="9525" y="164373"/>
                  </a:moveTo>
                  <a:cubicBezTo>
                    <a:pt x="16669" y="136195"/>
                    <a:pt x="119062" y="67"/>
                    <a:pt x="221456" y="67"/>
                  </a:cubicBezTo>
                  <a:cubicBezTo>
                    <a:pt x="323850" y="67"/>
                    <a:pt x="407194" y="54836"/>
                    <a:pt x="473869" y="150086"/>
                  </a:cubicBezTo>
                  <a:lnTo>
                    <a:pt x="1481138" y="154848"/>
                  </a:lnTo>
                  <a:cubicBezTo>
                    <a:pt x="1533922" y="24673"/>
                    <a:pt x="1645444" y="-1520"/>
                    <a:pt x="1721644" y="67"/>
                  </a:cubicBezTo>
                  <a:cubicBezTo>
                    <a:pt x="1797844" y="1654"/>
                    <a:pt x="1923654" y="87776"/>
                    <a:pt x="1938338" y="164373"/>
                  </a:cubicBezTo>
                  <a:lnTo>
                    <a:pt x="1721644" y="171517"/>
                  </a:lnTo>
                  <a:lnTo>
                    <a:pt x="1721644" y="340586"/>
                  </a:lnTo>
                  <a:lnTo>
                    <a:pt x="1943100" y="350111"/>
                  </a:lnTo>
                  <a:cubicBezTo>
                    <a:pt x="1939528" y="379877"/>
                    <a:pt x="1830388" y="512036"/>
                    <a:pt x="1700213" y="519180"/>
                  </a:cubicBezTo>
                  <a:cubicBezTo>
                    <a:pt x="1570038" y="526324"/>
                    <a:pt x="1530350" y="452505"/>
                    <a:pt x="1452563" y="376305"/>
                  </a:cubicBezTo>
                  <a:lnTo>
                    <a:pt x="461963" y="369161"/>
                  </a:lnTo>
                  <a:cubicBezTo>
                    <a:pt x="408782" y="463617"/>
                    <a:pt x="367506" y="522751"/>
                    <a:pt x="238125" y="519179"/>
                  </a:cubicBezTo>
                  <a:cubicBezTo>
                    <a:pt x="108744" y="515607"/>
                    <a:pt x="7938" y="375908"/>
                    <a:pt x="0" y="347730"/>
                  </a:cubicBezTo>
                  <a:lnTo>
                    <a:pt x="200025" y="345348"/>
                  </a:lnTo>
                  <a:cubicBezTo>
                    <a:pt x="200819" y="286611"/>
                    <a:pt x="201612" y="227873"/>
                    <a:pt x="202406" y="169136"/>
                  </a:cubicBezTo>
                  <a:lnTo>
                    <a:pt x="9525" y="164373"/>
                  </a:lnTo>
                  <a:close/>
                </a:path>
              </a:pathLst>
            </a:cu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849593DA-50AA-4B90-B374-7FF79FE644D0}"/>
              </a:ext>
              <a:ext uri="{C183D7F6-B498-43B3-948B-1728B52AA6E4}">
                <adec:decorative xmlns:adec="http://schemas.microsoft.com/office/drawing/2017/decorative" val="1"/>
              </a:ext>
            </a:extLst>
          </p:cNvPr>
          <p:cNvGrpSpPr/>
          <p:nvPr/>
        </p:nvGrpSpPr>
        <p:grpSpPr>
          <a:xfrm>
            <a:off x="2679445" y="1754851"/>
            <a:ext cx="690941" cy="797240"/>
            <a:chOff x="2679445" y="1754851"/>
            <a:chExt cx="690941" cy="797240"/>
          </a:xfrm>
          <a:solidFill>
            <a:schemeClr val="accent5">
              <a:lumMod val="60000"/>
              <a:lumOff val="40000"/>
            </a:schemeClr>
          </a:solidFill>
        </p:grpSpPr>
        <p:sp>
          <p:nvSpPr>
            <p:cNvPr id="52" name="Freeform: Shape 108">
              <a:extLst>
                <a:ext uri="{FF2B5EF4-FFF2-40B4-BE49-F238E27FC236}">
                  <a16:creationId xmlns:a16="http://schemas.microsoft.com/office/drawing/2014/main" id="{CF9C2EDB-D93A-4EC3-82C9-C889B1C37C86}"/>
                </a:ext>
                <a:ext uri="{C183D7F6-B498-43B3-948B-1728B52AA6E4}">
                  <adec:decorative xmlns:adec="http://schemas.microsoft.com/office/drawing/2017/decorative" val="1"/>
                </a:ext>
              </a:extLst>
            </p:cNvPr>
            <p:cNvSpPr/>
            <p:nvPr/>
          </p:nvSpPr>
          <p:spPr>
            <a:xfrm>
              <a:off x="2679445" y="1754851"/>
              <a:ext cx="690941" cy="797240"/>
            </a:xfrm>
            <a:custGeom>
              <a:avLst/>
              <a:gdLst>
                <a:gd name="connsiteX0" fmla="*/ 56161 w 690941"/>
                <a:gd name="connsiteY0" fmla="*/ 0 h 797239"/>
                <a:gd name="connsiteX1" fmla="*/ 56161 w 690941"/>
                <a:gd name="connsiteY1" fmla="*/ 96023 h 797239"/>
                <a:gd name="connsiteX2" fmla="*/ 0 w 690941"/>
                <a:gd name="connsiteY2" fmla="*/ 96023 h 797239"/>
                <a:gd name="connsiteX3" fmla="*/ 0 w 690941"/>
                <a:gd name="connsiteY3" fmla="*/ 131456 h 797239"/>
                <a:gd name="connsiteX4" fmla="*/ 56161 w 690941"/>
                <a:gd name="connsiteY4" fmla="*/ 131456 h 797239"/>
                <a:gd name="connsiteX5" fmla="*/ 56161 w 690941"/>
                <a:gd name="connsiteY5" fmla="*/ 192223 h 797239"/>
                <a:gd name="connsiteX6" fmla="*/ 0 w 690941"/>
                <a:gd name="connsiteY6" fmla="*/ 192223 h 797239"/>
                <a:gd name="connsiteX7" fmla="*/ 0 w 690941"/>
                <a:gd name="connsiteY7" fmla="*/ 227656 h 797239"/>
                <a:gd name="connsiteX8" fmla="*/ 56161 w 690941"/>
                <a:gd name="connsiteY8" fmla="*/ 227656 h 797239"/>
                <a:gd name="connsiteX9" fmla="*/ 56161 w 690941"/>
                <a:gd name="connsiteY9" fmla="*/ 288246 h 797239"/>
                <a:gd name="connsiteX10" fmla="*/ 0 w 690941"/>
                <a:gd name="connsiteY10" fmla="*/ 288246 h 797239"/>
                <a:gd name="connsiteX11" fmla="*/ 0 w 690941"/>
                <a:gd name="connsiteY11" fmla="*/ 323679 h 797239"/>
                <a:gd name="connsiteX12" fmla="*/ 56161 w 690941"/>
                <a:gd name="connsiteY12" fmla="*/ 323679 h 797239"/>
                <a:gd name="connsiteX13" fmla="*/ 56161 w 690941"/>
                <a:gd name="connsiteY13" fmla="*/ 384270 h 797239"/>
                <a:gd name="connsiteX14" fmla="*/ 0 w 690941"/>
                <a:gd name="connsiteY14" fmla="*/ 384270 h 797239"/>
                <a:gd name="connsiteX15" fmla="*/ 0 w 690941"/>
                <a:gd name="connsiteY15" fmla="*/ 419702 h 797239"/>
                <a:gd name="connsiteX16" fmla="*/ 56161 w 690941"/>
                <a:gd name="connsiteY16" fmla="*/ 419702 h 797239"/>
                <a:gd name="connsiteX17" fmla="*/ 56161 w 690941"/>
                <a:gd name="connsiteY17" fmla="*/ 480293 h 797239"/>
                <a:gd name="connsiteX18" fmla="*/ 0 w 690941"/>
                <a:gd name="connsiteY18" fmla="*/ 480293 h 797239"/>
                <a:gd name="connsiteX19" fmla="*/ 0 w 690941"/>
                <a:gd name="connsiteY19" fmla="*/ 515726 h 797239"/>
                <a:gd name="connsiteX20" fmla="*/ 56161 w 690941"/>
                <a:gd name="connsiteY20" fmla="*/ 515726 h 797239"/>
                <a:gd name="connsiteX21" fmla="*/ 56161 w 690941"/>
                <a:gd name="connsiteY21" fmla="*/ 576316 h 797239"/>
                <a:gd name="connsiteX22" fmla="*/ 0 w 690941"/>
                <a:gd name="connsiteY22" fmla="*/ 576316 h 797239"/>
                <a:gd name="connsiteX23" fmla="*/ 0 w 690941"/>
                <a:gd name="connsiteY23" fmla="*/ 611749 h 797239"/>
                <a:gd name="connsiteX24" fmla="*/ 56161 w 690941"/>
                <a:gd name="connsiteY24" fmla="*/ 611749 h 797239"/>
                <a:gd name="connsiteX25" fmla="*/ 56161 w 690941"/>
                <a:gd name="connsiteY25" fmla="*/ 672516 h 797239"/>
                <a:gd name="connsiteX26" fmla="*/ 0 w 690941"/>
                <a:gd name="connsiteY26" fmla="*/ 672516 h 797239"/>
                <a:gd name="connsiteX27" fmla="*/ 0 w 690941"/>
                <a:gd name="connsiteY27" fmla="*/ 707949 h 797239"/>
                <a:gd name="connsiteX28" fmla="*/ 56161 w 690941"/>
                <a:gd name="connsiteY28" fmla="*/ 707949 h 797239"/>
                <a:gd name="connsiteX29" fmla="*/ 56161 w 690941"/>
                <a:gd name="connsiteY29" fmla="*/ 803972 h 797239"/>
                <a:gd name="connsiteX30" fmla="*/ 705823 w 690941"/>
                <a:gd name="connsiteY30" fmla="*/ 803972 h 797239"/>
                <a:gd name="connsiteX31" fmla="*/ 705823 w 690941"/>
                <a:gd name="connsiteY31" fmla="*/ 0 h 797239"/>
                <a:gd name="connsiteX32" fmla="*/ 670390 w 690941"/>
                <a:gd name="connsiteY32" fmla="*/ 768539 h 797239"/>
                <a:gd name="connsiteX33" fmla="*/ 91594 w 690941"/>
                <a:gd name="connsiteY33" fmla="*/ 768539 h 797239"/>
                <a:gd name="connsiteX34" fmla="*/ 91594 w 690941"/>
                <a:gd name="connsiteY34" fmla="*/ 707949 h 797239"/>
                <a:gd name="connsiteX35" fmla="*/ 147755 w 690941"/>
                <a:gd name="connsiteY35" fmla="*/ 707949 h 797239"/>
                <a:gd name="connsiteX36" fmla="*/ 147755 w 690941"/>
                <a:gd name="connsiteY36" fmla="*/ 672516 h 797239"/>
                <a:gd name="connsiteX37" fmla="*/ 91594 w 690941"/>
                <a:gd name="connsiteY37" fmla="*/ 672516 h 797239"/>
                <a:gd name="connsiteX38" fmla="*/ 91594 w 690941"/>
                <a:gd name="connsiteY38" fmla="*/ 611749 h 797239"/>
                <a:gd name="connsiteX39" fmla="*/ 147755 w 690941"/>
                <a:gd name="connsiteY39" fmla="*/ 611749 h 797239"/>
                <a:gd name="connsiteX40" fmla="*/ 147755 w 690941"/>
                <a:gd name="connsiteY40" fmla="*/ 576316 h 797239"/>
                <a:gd name="connsiteX41" fmla="*/ 91594 w 690941"/>
                <a:gd name="connsiteY41" fmla="*/ 576316 h 797239"/>
                <a:gd name="connsiteX42" fmla="*/ 91594 w 690941"/>
                <a:gd name="connsiteY42" fmla="*/ 515726 h 797239"/>
                <a:gd name="connsiteX43" fmla="*/ 147755 w 690941"/>
                <a:gd name="connsiteY43" fmla="*/ 515726 h 797239"/>
                <a:gd name="connsiteX44" fmla="*/ 147755 w 690941"/>
                <a:gd name="connsiteY44" fmla="*/ 480293 h 797239"/>
                <a:gd name="connsiteX45" fmla="*/ 91594 w 690941"/>
                <a:gd name="connsiteY45" fmla="*/ 480293 h 797239"/>
                <a:gd name="connsiteX46" fmla="*/ 91594 w 690941"/>
                <a:gd name="connsiteY46" fmla="*/ 419702 h 797239"/>
                <a:gd name="connsiteX47" fmla="*/ 147755 w 690941"/>
                <a:gd name="connsiteY47" fmla="*/ 419702 h 797239"/>
                <a:gd name="connsiteX48" fmla="*/ 147755 w 690941"/>
                <a:gd name="connsiteY48" fmla="*/ 384270 h 797239"/>
                <a:gd name="connsiteX49" fmla="*/ 91594 w 690941"/>
                <a:gd name="connsiteY49" fmla="*/ 384270 h 797239"/>
                <a:gd name="connsiteX50" fmla="*/ 91594 w 690941"/>
                <a:gd name="connsiteY50" fmla="*/ 323679 h 797239"/>
                <a:gd name="connsiteX51" fmla="*/ 147755 w 690941"/>
                <a:gd name="connsiteY51" fmla="*/ 323679 h 797239"/>
                <a:gd name="connsiteX52" fmla="*/ 147755 w 690941"/>
                <a:gd name="connsiteY52" fmla="*/ 288246 h 797239"/>
                <a:gd name="connsiteX53" fmla="*/ 91594 w 690941"/>
                <a:gd name="connsiteY53" fmla="*/ 288246 h 797239"/>
                <a:gd name="connsiteX54" fmla="*/ 91594 w 690941"/>
                <a:gd name="connsiteY54" fmla="*/ 227656 h 797239"/>
                <a:gd name="connsiteX55" fmla="*/ 147755 w 690941"/>
                <a:gd name="connsiteY55" fmla="*/ 227656 h 797239"/>
                <a:gd name="connsiteX56" fmla="*/ 147755 w 690941"/>
                <a:gd name="connsiteY56" fmla="*/ 192223 h 797239"/>
                <a:gd name="connsiteX57" fmla="*/ 91594 w 690941"/>
                <a:gd name="connsiteY57" fmla="*/ 192223 h 797239"/>
                <a:gd name="connsiteX58" fmla="*/ 91594 w 690941"/>
                <a:gd name="connsiteY58" fmla="*/ 131456 h 797239"/>
                <a:gd name="connsiteX59" fmla="*/ 147755 w 690941"/>
                <a:gd name="connsiteY59" fmla="*/ 131456 h 797239"/>
                <a:gd name="connsiteX60" fmla="*/ 147755 w 690941"/>
                <a:gd name="connsiteY60" fmla="*/ 96023 h 797239"/>
                <a:gd name="connsiteX61" fmla="*/ 91594 w 690941"/>
                <a:gd name="connsiteY61" fmla="*/ 96023 h 797239"/>
                <a:gd name="connsiteX62" fmla="*/ 91594 w 690941"/>
                <a:gd name="connsiteY62" fmla="*/ 35433 h 797239"/>
                <a:gd name="connsiteX63" fmla="*/ 670390 w 690941"/>
                <a:gd name="connsiteY63" fmla="*/ 35433 h 79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90941" h="797239">
                  <a:moveTo>
                    <a:pt x="56161" y="0"/>
                  </a:moveTo>
                  <a:lnTo>
                    <a:pt x="56161" y="96023"/>
                  </a:lnTo>
                  <a:lnTo>
                    <a:pt x="0" y="96023"/>
                  </a:lnTo>
                  <a:lnTo>
                    <a:pt x="0" y="131456"/>
                  </a:lnTo>
                  <a:lnTo>
                    <a:pt x="56161" y="131456"/>
                  </a:lnTo>
                  <a:lnTo>
                    <a:pt x="56161" y="192223"/>
                  </a:lnTo>
                  <a:lnTo>
                    <a:pt x="0" y="192223"/>
                  </a:lnTo>
                  <a:lnTo>
                    <a:pt x="0" y="227656"/>
                  </a:lnTo>
                  <a:lnTo>
                    <a:pt x="56161" y="227656"/>
                  </a:lnTo>
                  <a:lnTo>
                    <a:pt x="56161" y="288246"/>
                  </a:lnTo>
                  <a:lnTo>
                    <a:pt x="0" y="288246"/>
                  </a:lnTo>
                  <a:lnTo>
                    <a:pt x="0" y="323679"/>
                  </a:lnTo>
                  <a:lnTo>
                    <a:pt x="56161" y="323679"/>
                  </a:lnTo>
                  <a:lnTo>
                    <a:pt x="56161" y="384270"/>
                  </a:lnTo>
                  <a:lnTo>
                    <a:pt x="0" y="384270"/>
                  </a:lnTo>
                  <a:lnTo>
                    <a:pt x="0" y="419702"/>
                  </a:lnTo>
                  <a:lnTo>
                    <a:pt x="56161" y="419702"/>
                  </a:lnTo>
                  <a:lnTo>
                    <a:pt x="56161" y="480293"/>
                  </a:lnTo>
                  <a:lnTo>
                    <a:pt x="0" y="480293"/>
                  </a:lnTo>
                  <a:lnTo>
                    <a:pt x="0" y="515726"/>
                  </a:lnTo>
                  <a:lnTo>
                    <a:pt x="56161" y="515726"/>
                  </a:lnTo>
                  <a:lnTo>
                    <a:pt x="56161" y="576316"/>
                  </a:lnTo>
                  <a:lnTo>
                    <a:pt x="0" y="576316"/>
                  </a:lnTo>
                  <a:lnTo>
                    <a:pt x="0" y="611749"/>
                  </a:lnTo>
                  <a:lnTo>
                    <a:pt x="56161" y="611749"/>
                  </a:lnTo>
                  <a:lnTo>
                    <a:pt x="56161" y="672516"/>
                  </a:lnTo>
                  <a:lnTo>
                    <a:pt x="0" y="672516"/>
                  </a:lnTo>
                  <a:lnTo>
                    <a:pt x="0" y="707949"/>
                  </a:lnTo>
                  <a:lnTo>
                    <a:pt x="56161" y="707949"/>
                  </a:lnTo>
                  <a:lnTo>
                    <a:pt x="56161" y="803972"/>
                  </a:lnTo>
                  <a:lnTo>
                    <a:pt x="705823" y="803972"/>
                  </a:lnTo>
                  <a:lnTo>
                    <a:pt x="705823" y="0"/>
                  </a:lnTo>
                  <a:close/>
                  <a:moveTo>
                    <a:pt x="670390" y="768539"/>
                  </a:moveTo>
                  <a:lnTo>
                    <a:pt x="91594" y="768539"/>
                  </a:lnTo>
                  <a:lnTo>
                    <a:pt x="91594" y="707949"/>
                  </a:lnTo>
                  <a:lnTo>
                    <a:pt x="147755" y="707949"/>
                  </a:lnTo>
                  <a:lnTo>
                    <a:pt x="147755" y="672516"/>
                  </a:lnTo>
                  <a:lnTo>
                    <a:pt x="91594" y="672516"/>
                  </a:lnTo>
                  <a:lnTo>
                    <a:pt x="91594" y="611749"/>
                  </a:lnTo>
                  <a:lnTo>
                    <a:pt x="147755" y="611749"/>
                  </a:lnTo>
                  <a:lnTo>
                    <a:pt x="147755" y="576316"/>
                  </a:lnTo>
                  <a:lnTo>
                    <a:pt x="91594" y="576316"/>
                  </a:lnTo>
                  <a:lnTo>
                    <a:pt x="91594" y="515726"/>
                  </a:lnTo>
                  <a:lnTo>
                    <a:pt x="147755" y="515726"/>
                  </a:lnTo>
                  <a:lnTo>
                    <a:pt x="147755" y="480293"/>
                  </a:lnTo>
                  <a:lnTo>
                    <a:pt x="91594" y="480293"/>
                  </a:lnTo>
                  <a:lnTo>
                    <a:pt x="91594" y="419702"/>
                  </a:lnTo>
                  <a:lnTo>
                    <a:pt x="147755" y="419702"/>
                  </a:lnTo>
                  <a:lnTo>
                    <a:pt x="147755" y="384270"/>
                  </a:lnTo>
                  <a:lnTo>
                    <a:pt x="91594" y="384270"/>
                  </a:lnTo>
                  <a:lnTo>
                    <a:pt x="91594" y="323679"/>
                  </a:lnTo>
                  <a:lnTo>
                    <a:pt x="147755" y="323679"/>
                  </a:lnTo>
                  <a:lnTo>
                    <a:pt x="147755" y="288246"/>
                  </a:lnTo>
                  <a:lnTo>
                    <a:pt x="91594" y="288246"/>
                  </a:lnTo>
                  <a:lnTo>
                    <a:pt x="91594" y="227656"/>
                  </a:lnTo>
                  <a:lnTo>
                    <a:pt x="147755" y="227656"/>
                  </a:lnTo>
                  <a:lnTo>
                    <a:pt x="147755" y="192223"/>
                  </a:lnTo>
                  <a:lnTo>
                    <a:pt x="91594" y="192223"/>
                  </a:lnTo>
                  <a:lnTo>
                    <a:pt x="91594" y="131456"/>
                  </a:lnTo>
                  <a:lnTo>
                    <a:pt x="147755" y="131456"/>
                  </a:lnTo>
                  <a:lnTo>
                    <a:pt x="147755" y="96023"/>
                  </a:lnTo>
                  <a:lnTo>
                    <a:pt x="91594" y="96023"/>
                  </a:lnTo>
                  <a:lnTo>
                    <a:pt x="91594" y="35433"/>
                  </a:lnTo>
                  <a:lnTo>
                    <a:pt x="670390" y="35433"/>
                  </a:lnTo>
                  <a:close/>
                </a:path>
              </a:pathLst>
            </a:custGeom>
            <a:grpFill/>
            <a:ln w="17526" cap="flat">
              <a:noFill/>
              <a:prstDash val="solid"/>
              <a:miter/>
            </a:ln>
          </p:spPr>
          <p:txBody>
            <a:bodyPr rtlCol="0" anchor="ctr"/>
            <a:lstStyle/>
            <a:p>
              <a:endParaRPr lang="en-IN" dirty="0"/>
            </a:p>
          </p:txBody>
        </p:sp>
        <p:sp>
          <p:nvSpPr>
            <p:cNvPr id="53" name="Freeform: Shape 109">
              <a:extLst>
                <a:ext uri="{FF2B5EF4-FFF2-40B4-BE49-F238E27FC236}">
                  <a16:creationId xmlns:a16="http://schemas.microsoft.com/office/drawing/2014/main" id="{D1DD856E-169C-4757-A804-EA2E45C8D107}"/>
                </a:ext>
                <a:ext uri="{C183D7F6-B498-43B3-948B-1728B52AA6E4}">
                  <adec:decorative xmlns:adec="http://schemas.microsoft.com/office/drawing/2017/decorative" val="1"/>
                </a:ext>
              </a:extLst>
            </p:cNvPr>
            <p:cNvSpPr/>
            <p:nvPr/>
          </p:nvSpPr>
          <p:spPr>
            <a:xfrm>
              <a:off x="2898420" y="1967271"/>
              <a:ext cx="354329" cy="35433"/>
            </a:xfrm>
            <a:custGeom>
              <a:avLst/>
              <a:gdLst>
                <a:gd name="connsiteX0" fmla="*/ 0 w 354328"/>
                <a:gd name="connsiteY0" fmla="*/ 0 h 35432"/>
                <a:gd name="connsiteX1" fmla="*/ 357872 w 354328"/>
                <a:gd name="connsiteY1" fmla="*/ 0 h 35432"/>
                <a:gd name="connsiteX2" fmla="*/ 357872 w 354328"/>
                <a:gd name="connsiteY2" fmla="*/ 35433 h 35432"/>
                <a:gd name="connsiteX3" fmla="*/ 0 w 354328"/>
                <a:gd name="connsiteY3" fmla="*/ 35433 h 35432"/>
              </a:gdLst>
              <a:ahLst/>
              <a:cxnLst>
                <a:cxn ang="0">
                  <a:pos x="connsiteX0" y="connsiteY0"/>
                </a:cxn>
                <a:cxn ang="0">
                  <a:pos x="connsiteX1" y="connsiteY1"/>
                </a:cxn>
                <a:cxn ang="0">
                  <a:pos x="connsiteX2" y="connsiteY2"/>
                </a:cxn>
                <a:cxn ang="0">
                  <a:pos x="connsiteX3" y="connsiteY3"/>
                </a:cxn>
              </a:cxnLst>
              <a:rect l="l" t="t" r="r" b="b"/>
              <a:pathLst>
                <a:path w="354328" h="35432">
                  <a:moveTo>
                    <a:pt x="0" y="0"/>
                  </a:moveTo>
                  <a:lnTo>
                    <a:pt x="357872" y="0"/>
                  </a:lnTo>
                  <a:lnTo>
                    <a:pt x="357872" y="35433"/>
                  </a:lnTo>
                  <a:lnTo>
                    <a:pt x="0" y="35433"/>
                  </a:lnTo>
                  <a:close/>
                </a:path>
              </a:pathLst>
            </a:custGeom>
            <a:grpFill/>
            <a:ln w="17526" cap="flat">
              <a:noFill/>
              <a:prstDash val="solid"/>
              <a:miter/>
            </a:ln>
          </p:spPr>
          <p:txBody>
            <a:bodyPr rtlCol="0" anchor="ctr"/>
            <a:lstStyle/>
            <a:p>
              <a:endParaRPr lang="en-IN" dirty="0"/>
            </a:p>
          </p:txBody>
        </p:sp>
        <p:sp>
          <p:nvSpPr>
            <p:cNvPr id="54" name="Freeform: Shape 110">
              <a:extLst>
                <a:ext uri="{FF2B5EF4-FFF2-40B4-BE49-F238E27FC236}">
                  <a16:creationId xmlns:a16="http://schemas.microsoft.com/office/drawing/2014/main" id="{C8C5B728-9A50-40AB-A75A-FBB2024C7862}"/>
                </a:ext>
                <a:ext uri="{C183D7F6-B498-43B3-948B-1728B52AA6E4}">
                  <adec:decorative xmlns:adec="http://schemas.microsoft.com/office/drawing/2017/decorative" val="1"/>
                </a:ext>
              </a:extLst>
            </p:cNvPr>
            <p:cNvSpPr/>
            <p:nvPr/>
          </p:nvSpPr>
          <p:spPr>
            <a:xfrm>
              <a:off x="2898420" y="2199888"/>
              <a:ext cx="177164" cy="35433"/>
            </a:xfrm>
            <a:custGeom>
              <a:avLst/>
              <a:gdLst>
                <a:gd name="connsiteX0" fmla="*/ 0 w 177164"/>
                <a:gd name="connsiteY0" fmla="*/ 0 h 35432"/>
                <a:gd name="connsiteX1" fmla="*/ 178936 w 177164"/>
                <a:gd name="connsiteY1" fmla="*/ 0 h 35432"/>
                <a:gd name="connsiteX2" fmla="*/ 178936 w 177164"/>
                <a:gd name="connsiteY2" fmla="*/ 35433 h 35432"/>
                <a:gd name="connsiteX3" fmla="*/ 0 w 177164"/>
                <a:gd name="connsiteY3" fmla="*/ 35433 h 35432"/>
              </a:gdLst>
              <a:ahLst/>
              <a:cxnLst>
                <a:cxn ang="0">
                  <a:pos x="connsiteX0" y="connsiteY0"/>
                </a:cxn>
                <a:cxn ang="0">
                  <a:pos x="connsiteX1" y="connsiteY1"/>
                </a:cxn>
                <a:cxn ang="0">
                  <a:pos x="connsiteX2" y="connsiteY2"/>
                </a:cxn>
                <a:cxn ang="0">
                  <a:pos x="connsiteX3" y="connsiteY3"/>
                </a:cxn>
              </a:cxnLst>
              <a:rect l="l" t="t" r="r" b="b"/>
              <a:pathLst>
                <a:path w="177164" h="35432">
                  <a:moveTo>
                    <a:pt x="0" y="0"/>
                  </a:moveTo>
                  <a:lnTo>
                    <a:pt x="178936" y="0"/>
                  </a:lnTo>
                  <a:lnTo>
                    <a:pt x="178936" y="35433"/>
                  </a:lnTo>
                  <a:lnTo>
                    <a:pt x="0" y="35433"/>
                  </a:lnTo>
                  <a:close/>
                </a:path>
              </a:pathLst>
            </a:custGeom>
            <a:grpFill/>
            <a:ln w="17526" cap="flat">
              <a:noFill/>
              <a:prstDash val="solid"/>
              <a:miter/>
            </a:ln>
          </p:spPr>
          <p:txBody>
            <a:bodyPr rtlCol="0" anchor="ctr"/>
            <a:lstStyle/>
            <a:p>
              <a:endParaRPr lang="en-IN" dirty="0"/>
            </a:p>
          </p:txBody>
        </p:sp>
        <p:sp>
          <p:nvSpPr>
            <p:cNvPr id="55" name="Freeform: Shape 111">
              <a:extLst>
                <a:ext uri="{FF2B5EF4-FFF2-40B4-BE49-F238E27FC236}">
                  <a16:creationId xmlns:a16="http://schemas.microsoft.com/office/drawing/2014/main" id="{59BBA6E0-C7A0-4972-ACEF-45413FADBC8F}"/>
                </a:ext>
                <a:ext uri="{C183D7F6-B498-43B3-948B-1728B52AA6E4}">
                  <adec:decorative xmlns:adec="http://schemas.microsoft.com/office/drawing/2017/decorative" val="1"/>
                </a:ext>
              </a:extLst>
            </p:cNvPr>
            <p:cNvSpPr/>
            <p:nvPr/>
          </p:nvSpPr>
          <p:spPr>
            <a:xfrm>
              <a:off x="2898420" y="1850874"/>
              <a:ext cx="354329" cy="35433"/>
            </a:xfrm>
            <a:custGeom>
              <a:avLst/>
              <a:gdLst>
                <a:gd name="connsiteX0" fmla="*/ 0 w 354328"/>
                <a:gd name="connsiteY0" fmla="*/ 0 h 35432"/>
                <a:gd name="connsiteX1" fmla="*/ 357872 w 354328"/>
                <a:gd name="connsiteY1" fmla="*/ 0 h 35432"/>
                <a:gd name="connsiteX2" fmla="*/ 357872 w 354328"/>
                <a:gd name="connsiteY2" fmla="*/ 35433 h 35432"/>
                <a:gd name="connsiteX3" fmla="*/ 0 w 354328"/>
                <a:gd name="connsiteY3" fmla="*/ 35433 h 35432"/>
              </a:gdLst>
              <a:ahLst/>
              <a:cxnLst>
                <a:cxn ang="0">
                  <a:pos x="connsiteX0" y="connsiteY0"/>
                </a:cxn>
                <a:cxn ang="0">
                  <a:pos x="connsiteX1" y="connsiteY1"/>
                </a:cxn>
                <a:cxn ang="0">
                  <a:pos x="connsiteX2" y="connsiteY2"/>
                </a:cxn>
                <a:cxn ang="0">
                  <a:pos x="connsiteX3" y="connsiteY3"/>
                </a:cxn>
              </a:cxnLst>
              <a:rect l="l" t="t" r="r" b="b"/>
              <a:pathLst>
                <a:path w="354328" h="35432">
                  <a:moveTo>
                    <a:pt x="0" y="0"/>
                  </a:moveTo>
                  <a:lnTo>
                    <a:pt x="357872" y="0"/>
                  </a:lnTo>
                  <a:lnTo>
                    <a:pt x="357872" y="35433"/>
                  </a:lnTo>
                  <a:lnTo>
                    <a:pt x="0" y="35433"/>
                  </a:lnTo>
                  <a:close/>
                </a:path>
              </a:pathLst>
            </a:custGeom>
            <a:grpFill/>
            <a:ln w="17526" cap="flat">
              <a:noFill/>
              <a:prstDash val="solid"/>
              <a:miter/>
            </a:ln>
          </p:spPr>
          <p:txBody>
            <a:bodyPr rtlCol="0" anchor="ctr"/>
            <a:lstStyle/>
            <a:p>
              <a:endParaRPr lang="en-IN" dirty="0"/>
            </a:p>
          </p:txBody>
        </p:sp>
        <p:sp>
          <p:nvSpPr>
            <p:cNvPr id="56" name="Freeform: Shape 112">
              <a:extLst>
                <a:ext uri="{FF2B5EF4-FFF2-40B4-BE49-F238E27FC236}">
                  <a16:creationId xmlns:a16="http://schemas.microsoft.com/office/drawing/2014/main" id="{A4207DE7-6ACD-46A9-9456-1CE101974E4C}"/>
                </a:ext>
                <a:ext uri="{C183D7F6-B498-43B3-948B-1728B52AA6E4}">
                  <adec:decorative xmlns:adec="http://schemas.microsoft.com/office/drawing/2017/decorative" val="1"/>
                </a:ext>
              </a:extLst>
            </p:cNvPr>
            <p:cNvSpPr/>
            <p:nvPr/>
          </p:nvSpPr>
          <p:spPr>
            <a:xfrm>
              <a:off x="2898420" y="2083668"/>
              <a:ext cx="354329" cy="35433"/>
            </a:xfrm>
            <a:custGeom>
              <a:avLst/>
              <a:gdLst>
                <a:gd name="connsiteX0" fmla="*/ 0 w 354328"/>
                <a:gd name="connsiteY0" fmla="*/ 0 h 35432"/>
                <a:gd name="connsiteX1" fmla="*/ 357872 w 354328"/>
                <a:gd name="connsiteY1" fmla="*/ 0 h 35432"/>
                <a:gd name="connsiteX2" fmla="*/ 357872 w 354328"/>
                <a:gd name="connsiteY2" fmla="*/ 35433 h 35432"/>
                <a:gd name="connsiteX3" fmla="*/ 0 w 354328"/>
                <a:gd name="connsiteY3" fmla="*/ 35433 h 35432"/>
              </a:gdLst>
              <a:ahLst/>
              <a:cxnLst>
                <a:cxn ang="0">
                  <a:pos x="connsiteX0" y="connsiteY0"/>
                </a:cxn>
                <a:cxn ang="0">
                  <a:pos x="connsiteX1" y="connsiteY1"/>
                </a:cxn>
                <a:cxn ang="0">
                  <a:pos x="connsiteX2" y="connsiteY2"/>
                </a:cxn>
                <a:cxn ang="0">
                  <a:pos x="connsiteX3" y="connsiteY3"/>
                </a:cxn>
              </a:cxnLst>
              <a:rect l="l" t="t" r="r" b="b"/>
              <a:pathLst>
                <a:path w="354328" h="35432">
                  <a:moveTo>
                    <a:pt x="0" y="0"/>
                  </a:moveTo>
                  <a:lnTo>
                    <a:pt x="357872" y="0"/>
                  </a:lnTo>
                  <a:lnTo>
                    <a:pt x="357872" y="35433"/>
                  </a:lnTo>
                  <a:lnTo>
                    <a:pt x="0" y="35433"/>
                  </a:lnTo>
                  <a:close/>
                </a:path>
              </a:pathLst>
            </a:custGeom>
            <a:grpFill/>
            <a:ln w="17526" cap="flat">
              <a:noFill/>
              <a:prstDash val="solid"/>
              <a:miter/>
            </a:ln>
          </p:spPr>
          <p:txBody>
            <a:bodyPr rtlCol="0" anchor="ctr"/>
            <a:lstStyle/>
            <a:p>
              <a:endParaRPr lang="en-IN" dirty="0"/>
            </a:p>
          </p:txBody>
        </p:sp>
      </p:grpSp>
      <p:sp>
        <p:nvSpPr>
          <p:cNvPr id="58" name="Can 8">
            <a:extLst>
              <a:ext uri="{FF2B5EF4-FFF2-40B4-BE49-F238E27FC236}">
                <a16:creationId xmlns:a16="http://schemas.microsoft.com/office/drawing/2014/main" id="{FC5EAD72-8C0A-CE4D-B9FC-EA274C353C8A}"/>
              </a:ext>
              <a:ext uri="{C183D7F6-B498-43B3-948B-1728B52AA6E4}">
                <adec:decorative xmlns:adec="http://schemas.microsoft.com/office/drawing/2017/decorative" val="1"/>
              </a:ext>
            </a:extLst>
          </p:cNvPr>
          <p:cNvSpPr/>
          <p:nvPr/>
        </p:nvSpPr>
        <p:spPr>
          <a:xfrm>
            <a:off x="6551110" y="5538835"/>
            <a:ext cx="2060526" cy="1077775"/>
          </a:xfrm>
          <a:prstGeom prst="rect">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Objective metric: Area under the curve</a:t>
            </a:r>
            <a:endParaRPr lang="en-US" sz="3200" dirty="0">
              <a:solidFill>
                <a:schemeClr val="tx1"/>
              </a:solidFill>
            </a:endParaRPr>
          </a:p>
        </p:txBody>
      </p:sp>
      <p:cxnSp>
        <p:nvCxnSpPr>
          <p:cNvPr id="57" name="Straight Arrow Connector 56">
            <a:extLst>
              <a:ext uri="{FF2B5EF4-FFF2-40B4-BE49-F238E27FC236}">
                <a16:creationId xmlns:a16="http://schemas.microsoft.com/office/drawing/2014/main" id="{BC4A4D59-DA3C-4E2F-BAF9-0CEBBC46627D}"/>
              </a:ext>
              <a:ext uri="{C183D7F6-B498-43B3-948B-1728B52AA6E4}">
                <adec:decorative xmlns:adec="http://schemas.microsoft.com/office/drawing/2017/decorative" val="1"/>
              </a:ext>
            </a:extLst>
          </p:cNvPr>
          <p:cNvCxnSpPr>
            <a:cxnSpLocks/>
          </p:cNvCxnSpPr>
          <p:nvPr/>
        </p:nvCxnSpPr>
        <p:spPr>
          <a:xfrm>
            <a:off x="8269195" y="1974590"/>
            <a:ext cx="1906392" cy="350002"/>
          </a:xfrm>
          <a:prstGeom prst="straightConnector1">
            <a:avLst/>
          </a:prstGeom>
          <a:ln w="19050">
            <a:solidFill>
              <a:schemeClr val="accent3">
                <a:lumMod val="75000"/>
              </a:schemeClr>
            </a:solidFill>
            <a:tailEnd type="triangle" w="lg" len="lg"/>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E417688B-7D6E-4F48-8201-D648B01A290A}"/>
              </a:ext>
              <a:ext uri="{C183D7F6-B498-43B3-948B-1728B52AA6E4}">
                <adec:decorative xmlns:adec="http://schemas.microsoft.com/office/drawing/2017/decorative" val="1"/>
              </a:ext>
            </a:extLst>
          </p:cNvPr>
          <p:cNvCxnSpPr>
            <a:cxnSpLocks/>
          </p:cNvCxnSpPr>
          <p:nvPr/>
        </p:nvCxnSpPr>
        <p:spPr>
          <a:xfrm>
            <a:off x="8269195" y="1974590"/>
            <a:ext cx="1906392" cy="1946570"/>
          </a:xfrm>
          <a:prstGeom prst="straightConnector1">
            <a:avLst/>
          </a:prstGeom>
          <a:ln w="19050">
            <a:solidFill>
              <a:schemeClr val="accent3">
                <a:lumMod val="75000"/>
              </a:schemeClr>
            </a:solidFill>
            <a:tailEnd type="triangle" w="lg" len="lg"/>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E26CDD76-4EF6-4A11-BCF1-0ADD83B6AC4F}"/>
              </a:ext>
              <a:ext uri="{C183D7F6-B498-43B3-948B-1728B52AA6E4}">
                <adec:decorative xmlns:adec="http://schemas.microsoft.com/office/drawing/2017/decorative" val="1"/>
              </a:ext>
            </a:extLst>
          </p:cNvPr>
          <p:cNvCxnSpPr>
            <a:cxnSpLocks/>
          </p:cNvCxnSpPr>
          <p:nvPr/>
        </p:nvCxnSpPr>
        <p:spPr>
          <a:xfrm>
            <a:off x="8269195" y="1974590"/>
            <a:ext cx="1906392" cy="3412516"/>
          </a:xfrm>
          <a:prstGeom prst="straightConnector1">
            <a:avLst/>
          </a:prstGeom>
          <a:ln w="19050">
            <a:solidFill>
              <a:schemeClr val="accent3">
                <a:lumMod val="75000"/>
              </a:schemeClr>
            </a:solidFill>
            <a:tailEnd type="triangle" w="lg" len="lg"/>
          </a:ln>
        </p:spPr>
        <p:style>
          <a:lnRef idx="2">
            <a:schemeClr val="accent4"/>
          </a:lnRef>
          <a:fillRef idx="0">
            <a:schemeClr val="accent4"/>
          </a:fillRef>
          <a:effectRef idx="1">
            <a:schemeClr val="accent4"/>
          </a:effectRef>
          <a:fontRef idx="minor">
            <a:schemeClr val="tx1"/>
          </a:fontRef>
        </p:style>
      </p:cxnSp>
      <p:cxnSp>
        <p:nvCxnSpPr>
          <p:cNvPr id="61" name="Straight Arrow Connector 60">
            <a:extLst>
              <a:ext uri="{FF2B5EF4-FFF2-40B4-BE49-F238E27FC236}">
                <a16:creationId xmlns:a16="http://schemas.microsoft.com/office/drawing/2014/main" id="{C86AEEE4-AE78-4E05-A8DE-075069BD72C1}"/>
              </a:ext>
              <a:ext uri="{C183D7F6-B498-43B3-948B-1728B52AA6E4}">
                <adec:decorative xmlns:adec="http://schemas.microsoft.com/office/drawing/2017/decorative" val="1"/>
              </a:ext>
            </a:extLst>
          </p:cNvPr>
          <p:cNvCxnSpPr>
            <a:cxnSpLocks/>
          </p:cNvCxnSpPr>
          <p:nvPr/>
        </p:nvCxnSpPr>
        <p:spPr>
          <a:xfrm flipH="1">
            <a:off x="8611636" y="2324592"/>
            <a:ext cx="1563951" cy="3753131"/>
          </a:xfrm>
          <a:prstGeom prst="straightConnector1">
            <a:avLst/>
          </a:prstGeom>
          <a:ln w="19050">
            <a:solidFill>
              <a:schemeClr val="accent3">
                <a:lumMod val="75000"/>
              </a:schemeClr>
            </a:solidFill>
            <a:prstDash val="sysDash"/>
            <a:headEnd type="triangle" w="lg" len="lg"/>
            <a:tailEnd type="none" w="lg" len="lg"/>
          </a:ln>
        </p:spPr>
        <p:style>
          <a:lnRef idx="2">
            <a:schemeClr val="accent6"/>
          </a:lnRef>
          <a:fillRef idx="0">
            <a:schemeClr val="accent6"/>
          </a:fillRef>
          <a:effectRef idx="1">
            <a:schemeClr val="accent6"/>
          </a:effectRef>
          <a:fontRef idx="minor">
            <a:schemeClr val="tx1"/>
          </a:fontRef>
        </p:style>
      </p:cxnSp>
      <p:cxnSp>
        <p:nvCxnSpPr>
          <p:cNvPr id="62" name="Straight Arrow Connector 61">
            <a:extLst>
              <a:ext uri="{FF2B5EF4-FFF2-40B4-BE49-F238E27FC236}">
                <a16:creationId xmlns:a16="http://schemas.microsoft.com/office/drawing/2014/main" id="{65F0D2C1-7883-410E-81E3-7AC477470686}"/>
              </a:ext>
              <a:ext uri="{C183D7F6-B498-43B3-948B-1728B52AA6E4}">
                <adec:decorative xmlns:adec="http://schemas.microsoft.com/office/drawing/2017/decorative" val="1"/>
              </a:ext>
            </a:extLst>
          </p:cNvPr>
          <p:cNvCxnSpPr>
            <a:cxnSpLocks/>
          </p:cNvCxnSpPr>
          <p:nvPr/>
        </p:nvCxnSpPr>
        <p:spPr>
          <a:xfrm flipH="1">
            <a:off x="8611636" y="3921160"/>
            <a:ext cx="1563951" cy="2156563"/>
          </a:xfrm>
          <a:prstGeom prst="straightConnector1">
            <a:avLst/>
          </a:prstGeom>
          <a:ln w="19050">
            <a:solidFill>
              <a:schemeClr val="accent3">
                <a:lumMod val="75000"/>
              </a:schemeClr>
            </a:solidFill>
            <a:prstDash val="sysDash"/>
            <a:headEnd type="triangle" w="lg" len="lg"/>
            <a:tailEnd type="none" w="lg" len="lg"/>
          </a:ln>
        </p:spPr>
        <p:style>
          <a:lnRef idx="2">
            <a:schemeClr val="accent6"/>
          </a:lnRef>
          <a:fillRef idx="0">
            <a:schemeClr val="accent6"/>
          </a:fillRef>
          <a:effectRef idx="1">
            <a:schemeClr val="accent6"/>
          </a:effectRef>
          <a:fontRef idx="minor">
            <a:schemeClr val="tx1"/>
          </a:fontRef>
        </p:style>
      </p:cxnSp>
      <p:cxnSp>
        <p:nvCxnSpPr>
          <p:cNvPr id="63" name="Straight Arrow Connector 62">
            <a:extLst>
              <a:ext uri="{FF2B5EF4-FFF2-40B4-BE49-F238E27FC236}">
                <a16:creationId xmlns:a16="http://schemas.microsoft.com/office/drawing/2014/main" id="{B6BF3967-B412-4145-9BF8-183CAD73258C}"/>
              </a:ext>
              <a:ext uri="{C183D7F6-B498-43B3-948B-1728B52AA6E4}">
                <adec:decorative xmlns:adec="http://schemas.microsoft.com/office/drawing/2017/decorative" val="1"/>
              </a:ext>
            </a:extLst>
          </p:cNvPr>
          <p:cNvCxnSpPr>
            <a:cxnSpLocks/>
          </p:cNvCxnSpPr>
          <p:nvPr/>
        </p:nvCxnSpPr>
        <p:spPr>
          <a:xfrm flipH="1">
            <a:off x="8611636" y="5387106"/>
            <a:ext cx="1563951" cy="690617"/>
          </a:xfrm>
          <a:prstGeom prst="straightConnector1">
            <a:avLst/>
          </a:prstGeom>
          <a:ln w="19050">
            <a:solidFill>
              <a:schemeClr val="accent3">
                <a:lumMod val="75000"/>
              </a:schemeClr>
            </a:solidFill>
            <a:prstDash val="sysDash"/>
            <a:headEnd type="triangle" w="lg" len="lg"/>
            <a:tailEnd type="none" w="lg" len="lg"/>
          </a:ln>
        </p:spPr>
        <p:style>
          <a:lnRef idx="2">
            <a:schemeClr val="accent6"/>
          </a:lnRef>
          <a:fillRef idx="0">
            <a:schemeClr val="accent6"/>
          </a:fillRef>
          <a:effectRef idx="1">
            <a:schemeClr val="accent6"/>
          </a:effectRef>
          <a:fontRef idx="minor">
            <a:schemeClr val="tx1"/>
          </a:fontRef>
        </p:style>
      </p:cxnSp>
      <p:sp>
        <p:nvSpPr>
          <p:cNvPr id="4" name="Footer Placeholder 3"/>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120</a:t>
            </a:fld>
            <a:endParaRPr lang="en-US" dirty="0"/>
          </a:p>
        </p:txBody>
      </p:sp>
    </p:spTree>
    <p:custDataLst>
      <p:tags r:id="rId1"/>
    </p:custDataLst>
    <p:extLst>
      <p:ext uri="{BB962C8B-B14F-4D97-AF65-F5344CB8AC3E}">
        <p14:creationId xmlns:p14="http://schemas.microsoft.com/office/powerpoint/2010/main" val="1309012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Hyperparameter tuning</a:t>
            </a:r>
          </a:p>
        </p:txBody>
      </p:sp>
      <p:sp>
        <p:nvSpPr>
          <p:cNvPr id="7" name="Content Placeholder 2">
            <a:extLst>
              <a:ext uri="{FF2B5EF4-FFF2-40B4-BE49-F238E27FC236}">
                <a16:creationId xmlns:a16="http://schemas.microsoft.com/office/drawing/2014/main" id="{C58BFCB9-F488-47B2-BA1B-50863E924016}"/>
              </a:ext>
            </a:extLst>
          </p:cNvPr>
          <p:cNvSpPr txBox="1">
            <a:spLocks/>
          </p:cNvSpPr>
          <p:nvPr/>
        </p:nvSpPr>
        <p:spPr>
          <a:xfrm>
            <a:off x="1470950" y="3455385"/>
            <a:ext cx="9250101" cy="8477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3200" b="1" dirty="0">
                <a:latin typeface="Amazon Ember" panose="02000000000000000000" pitchFamily="2" charset="0"/>
                <a:ea typeface="Amazon Ember" panose="02000000000000000000" pitchFamily="2" charset="0"/>
              </a:rPr>
              <a:t>Note: </a:t>
            </a:r>
            <a:r>
              <a:rPr lang="en-US" sz="3200" dirty="0">
                <a:latin typeface="+mn-lt"/>
                <a:ea typeface="Amazon Ember" panose="02000000000000000000" pitchFamily="2" charset="0"/>
              </a:rPr>
              <a:t>Tuning doesn’t always improve your model.</a:t>
            </a:r>
            <a:endParaRPr lang="en-IN" sz="3200" dirty="0">
              <a:latin typeface="+mn-lt"/>
              <a:ea typeface="Amazon Ember" panose="02000000000000000000" pitchFamily="2" charset="0"/>
            </a:endParaRPr>
          </a:p>
        </p:txBody>
      </p:sp>
      <p:sp>
        <p:nvSpPr>
          <p:cNvPr id="4" name="Footer Placeholder 3"/>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121</a:t>
            </a:fld>
            <a:endParaRPr lang="en-US" dirty="0"/>
          </a:p>
        </p:txBody>
      </p:sp>
    </p:spTree>
    <p:custDataLst>
      <p:tags r:id="rId1"/>
    </p:custDataLst>
    <p:extLst>
      <p:ext uri="{BB962C8B-B14F-4D97-AF65-F5344CB8AC3E}">
        <p14:creationId xmlns:p14="http://schemas.microsoft.com/office/powerpoint/2010/main" val="25887737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best practices</a:t>
            </a:r>
          </a:p>
        </p:txBody>
      </p:sp>
      <p:sp>
        <p:nvSpPr>
          <p:cNvPr id="3" name="Content Placeholder 2"/>
          <p:cNvSpPr>
            <a:spLocks noGrp="1"/>
          </p:cNvSpPr>
          <p:nvPr>
            <p:ph idx="1"/>
          </p:nvPr>
        </p:nvSpPr>
        <p:spPr/>
        <p:txBody>
          <a:bodyPr/>
          <a:lstStyle/>
          <a:p>
            <a:pPr>
              <a:lnSpc>
                <a:spcPct val="100000"/>
              </a:lnSpc>
              <a:spcBef>
                <a:spcPts val="0"/>
              </a:spcBef>
              <a:spcAft>
                <a:spcPts val="1800"/>
              </a:spcAft>
            </a:pPr>
            <a:r>
              <a:rPr lang="en-US" dirty="0"/>
              <a:t>Don’t adjust every hyperparameter</a:t>
            </a:r>
          </a:p>
          <a:p>
            <a:pPr>
              <a:lnSpc>
                <a:spcPct val="100000"/>
              </a:lnSpc>
              <a:spcBef>
                <a:spcPts val="0"/>
              </a:spcBef>
              <a:spcAft>
                <a:spcPts val="1800"/>
              </a:spcAft>
            </a:pPr>
            <a:r>
              <a:rPr lang="en-US" dirty="0"/>
              <a:t>Limit your range of values to what’s most effective</a:t>
            </a:r>
          </a:p>
          <a:p>
            <a:pPr>
              <a:lnSpc>
                <a:spcPct val="100000"/>
              </a:lnSpc>
              <a:spcBef>
                <a:spcPts val="0"/>
              </a:spcBef>
              <a:spcAft>
                <a:spcPts val="1800"/>
              </a:spcAft>
            </a:pPr>
            <a:r>
              <a:rPr lang="en-US" dirty="0"/>
              <a:t>Run one training job at a time instead of multiple jobs in parallel</a:t>
            </a:r>
          </a:p>
          <a:p>
            <a:pPr>
              <a:lnSpc>
                <a:spcPct val="100000"/>
              </a:lnSpc>
              <a:spcBef>
                <a:spcPts val="0"/>
              </a:spcBef>
              <a:spcAft>
                <a:spcPts val="1800"/>
              </a:spcAft>
            </a:pPr>
            <a:r>
              <a:rPr lang="en-US" dirty="0"/>
              <a:t>In distributed training jobs, make sure that the objective metric that you want is the one that is reported back</a:t>
            </a:r>
          </a:p>
          <a:p>
            <a:pPr>
              <a:lnSpc>
                <a:spcPct val="100000"/>
              </a:lnSpc>
              <a:spcBef>
                <a:spcPts val="0"/>
              </a:spcBef>
              <a:spcAft>
                <a:spcPts val="1800"/>
              </a:spcAft>
            </a:pPr>
            <a:r>
              <a:rPr lang="en-US" dirty="0"/>
              <a:t>With Amazon SageMaker, convert log-scaled hyperparameters to linear-scaled when possible</a:t>
            </a:r>
          </a:p>
        </p:txBody>
      </p:sp>
      <p:sp>
        <p:nvSpPr>
          <p:cNvPr id="5" name="Footer Placeholder 4"/>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122</a:t>
            </a:fld>
            <a:endParaRPr lang="en-US" dirty="0"/>
          </a:p>
        </p:txBody>
      </p:sp>
    </p:spTree>
    <p:custDataLst>
      <p:tags r:id="rId1"/>
    </p:custDataLst>
    <p:extLst>
      <p:ext uri="{BB962C8B-B14F-4D97-AF65-F5344CB8AC3E}">
        <p14:creationId xmlns:p14="http://schemas.microsoft.com/office/powerpoint/2010/main" val="36634976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Demonstration: Optimizing Amazon SageMaker Hyperparameters</a:t>
            </a:r>
            <a:br>
              <a:rPr lang="en-US" dirty="0"/>
            </a:br>
            <a:endParaRPr lang="en-US" dirty="0"/>
          </a:p>
        </p:txBody>
      </p:sp>
      <p:pic>
        <p:nvPicPr>
          <p:cNvPr id="8" name="Picture 7">
            <a:extLst>
              <a:ext uri="{FF2B5EF4-FFF2-40B4-BE49-F238E27FC236}">
                <a16:creationId xmlns:a16="http://schemas.microsoft.com/office/drawing/2014/main" id="{FE5E22DB-E098-4048-A3EE-7DEEE0812D7C}"/>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077367"/>
            <a:ext cx="5853289" cy="3292475"/>
          </a:xfrm>
          <a:prstGeom prst="rect">
            <a:avLst/>
          </a:prstGeom>
        </p:spPr>
      </p:pic>
      <p:sp>
        <p:nvSpPr>
          <p:cNvPr id="4" name="Footer Placeholder 3"/>
          <p:cNvSpPr>
            <a:spLocks noGrp="1"/>
          </p:cNvSpPr>
          <p:nvPr>
            <p:ph type="ftr" sz="quarter" idx="4294967295"/>
          </p:nvPr>
        </p:nvSpPr>
        <p:spPr>
          <a:xfrm>
            <a:off x="0" y="6356350"/>
            <a:ext cx="3735388" cy="365125"/>
          </a:xfrm>
        </p:spPr>
        <p:txBody>
          <a:bodyPr/>
          <a:lstStyle/>
          <a:p>
            <a:r>
              <a:rPr lang="en-US" dirty="0"/>
              <a:t>© 2020, Amazon Web Services, Inc. or its Affiliates. All rights reserved.</a:t>
            </a:r>
          </a:p>
        </p:txBody>
      </p:sp>
      <p:sp>
        <p:nvSpPr>
          <p:cNvPr id="5" name="Slide Number Placeholder 4"/>
          <p:cNvSpPr>
            <a:spLocks noGrp="1"/>
          </p:cNvSpPr>
          <p:nvPr>
            <p:ph type="sldNum" sz="quarter" idx="4294967295"/>
          </p:nvPr>
        </p:nvSpPr>
        <p:spPr>
          <a:xfrm>
            <a:off x="9448800" y="6356350"/>
            <a:ext cx="2743200" cy="365125"/>
          </a:xfrm>
        </p:spPr>
        <p:txBody>
          <a:bodyPr/>
          <a:lstStyle/>
          <a:p>
            <a:fld id="{B6A95138-A96E-2F42-A959-2EFD44FE4AB7}" type="slidenum">
              <a:rPr lang="en-US" smtClean="0"/>
              <a:t>123</a:t>
            </a:fld>
            <a:endParaRPr lang="en-US" dirty="0"/>
          </a:p>
        </p:txBody>
      </p:sp>
    </p:spTree>
    <p:custDataLst>
      <p:tags r:id="rId1"/>
    </p:custDataLst>
    <p:extLst>
      <p:ext uri="{BB962C8B-B14F-4D97-AF65-F5344CB8AC3E}">
        <p14:creationId xmlns:p14="http://schemas.microsoft.com/office/powerpoint/2010/main" val="29545156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Amazon SageMaker Autopilot</a:t>
            </a:r>
            <a:endParaRPr lang="en-US" dirty="0"/>
          </a:p>
        </p:txBody>
      </p:sp>
      <p:sp>
        <p:nvSpPr>
          <p:cNvPr id="86" name="Rectangle 85">
            <a:extLst>
              <a:ext uri="{C183D7F6-B498-43B3-948B-1728B52AA6E4}">
                <adec:decorative xmlns:adec="http://schemas.microsoft.com/office/drawing/2017/decorative" val="1"/>
              </a:ext>
            </a:extLst>
          </p:cNvPr>
          <p:cNvSpPr/>
          <p:nvPr/>
        </p:nvSpPr>
        <p:spPr>
          <a:xfrm>
            <a:off x="9797146" y="1865116"/>
            <a:ext cx="2140136" cy="41927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C183D7F6-B498-43B3-948B-1728B52AA6E4}">
                <adec:decorative xmlns:adec="http://schemas.microsoft.com/office/drawing/2017/decorative" val="1"/>
              </a:ext>
            </a:extLst>
          </p:cNvPr>
          <p:cNvSpPr/>
          <p:nvPr/>
        </p:nvSpPr>
        <p:spPr>
          <a:xfrm>
            <a:off x="258130" y="1865116"/>
            <a:ext cx="2140136" cy="41927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descr="Amazon SageMaker Autopilot workflow."/>
          <p:cNvGrpSpPr/>
          <p:nvPr/>
        </p:nvGrpSpPr>
        <p:grpSpPr>
          <a:xfrm>
            <a:off x="2629105" y="1865116"/>
            <a:ext cx="6921295" cy="4204491"/>
            <a:chOff x="4642391" y="3166834"/>
            <a:chExt cx="6921295" cy="4204491"/>
          </a:xfrm>
        </p:grpSpPr>
        <p:grpSp>
          <p:nvGrpSpPr>
            <p:cNvPr id="9" name="Group 8"/>
            <p:cNvGrpSpPr/>
            <p:nvPr/>
          </p:nvGrpSpPr>
          <p:grpSpPr>
            <a:xfrm>
              <a:off x="4660393" y="3166834"/>
              <a:ext cx="3484375" cy="369332"/>
              <a:chOff x="4660393" y="2785834"/>
              <a:chExt cx="3484375" cy="369332"/>
            </a:xfrm>
          </p:grpSpPr>
          <p:pic>
            <p:nvPicPr>
              <p:cNvPr id="10" name="Graphic 12">
                <a:extLst>
                  <a:ext uri="{FF2B5EF4-FFF2-40B4-BE49-F238E27FC236}">
                    <a16:creationId xmlns:a16="http://schemas.microsoft.com/office/drawing/2014/main" id="{FE5FAE2F-2DA0-498E-A670-0AF14281F33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0393" y="2793291"/>
                <a:ext cx="323641" cy="323641"/>
              </a:xfrm>
              <a:prstGeom prst="rect">
                <a:avLst/>
              </a:prstGeom>
            </p:spPr>
          </p:pic>
          <p:sp>
            <p:nvSpPr>
              <p:cNvPr id="11" name="TextBox 10">
                <a:extLst>
                  <a:ext uri="{FF2B5EF4-FFF2-40B4-BE49-F238E27FC236}">
                    <a16:creationId xmlns:a16="http://schemas.microsoft.com/office/drawing/2014/main" id="{1FB91636-D471-4A09-9ACF-2F3DDD85D604}"/>
                  </a:ext>
                </a:extLst>
              </p:cNvPr>
              <p:cNvSpPr txBox="1"/>
              <p:nvPr/>
            </p:nvSpPr>
            <p:spPr>
              <a:xfrm>
                <a:off x="4946457" y="2785834"/>
                <a:ext cx="3198311"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SageMaker Autopilot</a:t>
                </a:r>
              </a:p>
            </p:txBody>
          </p:sp>
        </p:grpSp>
        <p:sp>
          <p:nvSpPr>
            <p:cNvPr id="12" name="Rectangle 11">
              <a:extLst>
                <a:ext uri="{C183D7F6-B498-43B3-948B-1728B52AA6E4}">
                  <adec:decorative xmlns:adec="http://schemas.microsoft.com/office/drawing/2017/decorative" val="1"/>
                </a:ext>
              </a:extLst>
            </p:cNvPr>
            <p:cNvSpPr/>
            <p:nvPr/>
          </p:nvSpPr>
          <p:spPr>
            <a:xfrm>
              <a:off x="4642391" y="3178542"/>
              <a:ext cx="6921295" cy="4192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C183D7F6-B498-43B3-948B-1728B52AA6E4}">
                <adec:decorative xmlns:adec="http://schemas.microsoft.com/office/drawing/2017/decorative" val="1"/>
              </a:ext>
            </a:extLst>
          </p:cNvPr>
          <p:cNvGrpSpPr/>
          <p:nvPr/>
        </p:nvGrpSpPr>
        <p:grpSpPr>
          <a:xfrm>
            <a:off x="490659" y="3460286"/>
            <a:ext cx="1675079" cy="1057011"/>
            <a:chOff x="321219" y="3926358"/>
            <a:chExt cx="1675079" cy="1057011"/>
          </a:xfrm>
        </p:grpSpPr>
        <p:sp>
          <p:nvSpPr>
            <p:cNvPr id="14" name="Content Placeholder 5">
              <a:extLst>
                <a:ext uri="{FF2B5EF4-FFF2-40B4-BE49-F238E27FC236}">
                  <a16:creationId xmlns:a16="http://schemas.microsoft.com/office/drawing/2014/main" id="{66EA289B-0D2C-496C-8A20-1A8B052C618E}"/>
                </a:ext>
              </a:extLst>
            </p:cNvPr>
            <p:cNvSpPr txBox="1">
              <a:spLocks/>
            </p:cNvSpPr>
            <p:nvPr/>
          </p:nvSpPr>
          <p:spPr>
            <a:xfrm>
              <a:off x="321219" y="4615143"/>
              <a:ext cx="1675079" cy="3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mn-lt"/>
                  <a:ea typeface="Amazon Ember" panose="020B0603020204020204" pitchFamily="34" charset="0"/>
                  <a:cs typeface="Amazon Ember" panose="020B0603020204020204" pitchFamily="34" charset="0"/>
                </a:rPr>
                <a:t>Training data</a:t>
              </a:r>
              <a:endParaRPr lang="en-IN" sz="1800" dirty="0">
                <a:latin typeface="+mn-lt"/>
                <a:ea typeface="Amazon Ember" panose="020B0603020204020204" pitchFamily="34" charset="0"/>
                <a:cs typeface="Amazon Ember" panose="020B0603020204020204" pitchFamily="34" charset="0"/>
              </a:endParaRPr>
            </a:p>
          </p:txBody>
        </p:sp>
        <p:pic>
          <p:nvPicPr>
            <p:cNvPr id="15" name="Graphic 7">
              <a:extLst>
                <a:ext uri="{FF2B5EF4-FFF2-40B4-BE49-F238E27FC236}">
                  <a16:creationId xmlns:a16="http://schemas.microsoft.com/office/drawing/2014/main" id="{2BE41BBA-73FD-A246-ADFA-76BFF5B8F9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091" y="3926358"/>
              <a:ext cx="640080" cy="640080"/>
            </a:xfrm>
            <a:prstGeom prst="rect">
              <a:avLst/>
            </a:prstGeom>
          </p:spPr>
        </p:pic>
      </p:grpSp>
      <p:grpSp>
        <p:nvGrpSpPr>
          <p:cNvPr id="17" name="Group 16">
            <a:extLst>
              <a:ext uri="{C183D7F6-B498-43B3-948B-1728B52AA6E4}">
                <adec:decorative xmlns:adec="http://schemas.microsoft.com/office/drawing/2017/decorative" val="1"/>
              </a:ext>
            </a:extLst>
          </p:cNvPr>
          <p:cNvGrpSpPr/>
          <p:nvPr/>
        </p:nvGrpSpPr>
        <p:grpSpPr>
          <a:xfrm>
            <a:off x="490659" y="2134536"/>
            <a:ext cx="1675079" cy="1057011"/>
            <a:chOff x="321219" y="3926358"/>
            <a:chExt cx="1675079" cy="1057011"/>
          </a:xfrm>
        </p:grpSpPr>
        <p:sp>
          <p:nvSpPr>
            <p:cNvPr id="18" name="Content Placeholder 5">
              <a:extLst>
                <a:ext uri="{FF2B5EF4-FFF2-40B4-BE49-F238E27FC236}">
                  <a16:creationId xmlns:a16="http://schemas.microsoft.com/office/drawing/2014/main" id="{66EA289B-0D2C-496C-8A20-1A8B052C618E}"/>
                </a:ext>
              </a:extLst>
            </p:cNvPr>
            <p:cNvSpPr txBox="1">
              <a:spLocks/>
            </p:cNvSpPr>
            <p:nvPr/>
          </p:nvSpPr>
          <p:spPr>
            <a:xfrm>
              <a:off x="321219" y="4615143"/>
              <a:ext cx="1675079" cy="3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mn-lt"/>
                  <a:ea typeface="Amazon Ember" panose="020B0603020204020204" pitchFamily="34" charset="0"/>
                  <a:cs typeface="Amazon Ember" panose="020B0603020204020204" pitchFamily="34" charset="0"/>
                </a:rPr>
                <a:t>Test data</a:t>
              </a:r>
              <a:endParaRPr lang="en-IN" sz="1800" dirty="0">
                <a:latin typeface="+mn-lt"/>
                <a:ea typeface="Amazon Ember" panose="020B0603020204020204" pitchFamily="34" charset="0"/>
                <a:cs typeface="Amazon Ember" panose="020B0603020204020204" pitchFamily="34" charset="0"/>
              </a:endParaRPr>
            </a:p>
          </p:txBody>
        </p:sp>
        <p:pic>
          <p:nvPicPr>
            <p:cNvPr id="19" name="Graphic 7">
              <a:extLst>
                <a:ext uri="{FF2B5EF4-FFF2-40B4-BE49-F238E27FC236}">
                  <a16:creationId xmlns:a16="http://schemas.microsoft.com/office/drawing/2014/main" id="{2BE41BBA-73FD-A246-ADFA-76BFF5B8F9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091" y="3926358"/>
              <a:ext cx="640080" cy="640080"/>
            </a:xfrm>
            <a:prstGeom prst="rect">
              <a:avLst/>
            </a:prstGeom>
          </p:spPr>
        </p:pic>
      </p:grpSp>
      <p:grpSp>
        <p:nvGrpSpPr>
          <p:cNvPr id="22" name="Group 21">
            <a:extLst>
              <a:ext uri="{C183D7F6-B498-43B3-948B-1728B52AA6E4}">
                <adec:decorative xmlns:adec="http://schemas.microsoft.com/office/drawing/2017/decorative" val="1"/>
              </a:ext>
            </a:extLst>
          </p:cNvPr>
          <p:cNvGrpSpPr/>
          <p:nvPr/>
        </p:nvGrpSpPr>
        <p:grpSpPr>
          <a:xfrm>
            <a:off x="490659" y="4521267"/>
            <a:ext cx="1675079" cy="1137667"/>
            <a:chOff x="666629" y="4619113"/>
            <a:chExt cx="1675079" cy="1137667"/>
          </a:xfrm>
        </p:grpSpPr>
        <p:sp>
          <p:nvSpPr>
            <p:cNvPr id="20" name="Content Placeholder 5">
              <a:extLst>
                <a:ext uri="{FF2B5EF4-FFF2-40B4-BE49-F238E27FC236}">
                  <a16:creationId xmlns:a16="http://schemas.microsoft.com/office/drawing/2014/main" id="{66EA289B-0D2C-496C-8A20-1A8B052C618E}"/>
                </a:ext>
              </a:extLst>
            </p:cNvPr>
            <p:cNvSpPr txBox="1">
              <a:spLocks/>
            </p:cNvSpPr>
            <p:nvPr/>
          </p:nvSpPr>
          <p:spPr>
            <a:xfrm>
              <a:off x="666629" y="5388554"/>
              <a:ext cx="1675079" cy="3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mn-lt"/>
                  <a:ea typeface="Amazon Ember" panose="020B0603020204020204" pitchFamily="34" charset="0"/>
                  <a:cs typeface="Amazon Ember" panose="020B0603020204020204" pitchFamily="34" charset="0"/>
                </a:rPr>
                <a:t>Target</a:t>
              </a:r>
              <a:endParaRPr lang="en-IN" sz="1800" dirty="0">
                <a:latin typeface="+mn-lt"/>
                <a:ea typeface="Amazon Ember" panose="020B0603020204020204" pitchFamily="34" charset="0"/>
                <a:cs typeface="Amazon Ember" panose="020B0603020204020204" pitchFamily="34" charset="0"/>
              </a:endParaRPr>
            </a:p>
          </p:txBody>
        </p:sp>
        <p:sp>
          <p:nvSpPr>
            <p:cNvPr id="21" name="TextBox 20"/>
            <p:cNvSpPr txBox="1"/>
            <p:nvPr/>
          </p:nvSpPr>
          <p:spPr>
            <a:xfrm>
              <a:off x="1274778" y="4619113"/>
              <a:ext cx="458780" cy="769441"/>
            </a:xfrm>
            <a:prstGeom prst="rect">
              <a:avLst/>
            </a:prstGeom>
            <a:noFill/>
          </p:spPr>
          <p:txBody>
            <a:bodyPr wrap="none" rtlCol="0">
              <a:spAutoFit/>
            </a:bodyPr>
            <a:lstStyle/>
            <a:p>
              <a:r>
                <a:rPr lang="en-US" sz="4400" dirty="0">
                  <a:latin typeface="Amazon Ember Light" panose="020B0403020204020204" pitchFamily="34" charset="0"/>
                  <a:ea typeface="Amazon Ember Light" panose="020B0403020204020204" pitchFamily="34" charset="0"/>
                  <a:cs typeface="Amazon Ember Light" panose="020B0403020204020204" pitchFamily="34" charset="0"/>
                </a:rPr>
                <a:t>y</a:t>
              </a:r>
            </a:p>
          </p:txBody>
        </p:sp>
      </p:grpSp>
      <p:sp>
        <p:nvSpPr>
          <p:cNvPr id="23" name="Rectangle 22">
            <a:extLst>
              <a:ext uri="{C183D7F6-B498-43B3-948B-1728B52AA6E4}">
                <adec:decorative xmlns:adec="http://schemas.microsoft.com/office/drawing/2017/decorative" val="1"/>
              </a:ext>
            </a:extLst>
          </p:cNvPr>
          <p:cNvSpPr/>
          <p:nvPr/>
        </p:nvSpPr>
        <p:spPr>
          <a:xfrm>
            <a:off x="3200454" y="2650981"/>
            <a:ext cx="147218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data</a:t>
            </a:r>
          </a:p>
        </p:txBody>
      </p:sp>
      <p:sp>
        <p:nvSpPr>
          <p:cNvPr id="24" name="Rectangle 23">
            <a:extLst>
              <a:ext uri="{C183D7F6-B498-43B3-948B-1728B52AA6E4}">
                <adec:decorative xmlns:adec="http://schemas.microsoft.com/office/drawing/2017/decorative" val="1"/>
              </a:ext>
            </a:extLst>
          </p:cNvPr>
          <p:cNvSpPr/>
          <p:nvPr/>
        </p:nvSpPr>
        <p:spPr>
          <a:xfrm>
            <a:off x="4922420" y="3565380"/>
            <a:ext cx="147218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p>
        </p:txBody>
      </p:sp>
      <p:sp>
        <p:nvSpPr>
          <p:cNvPr id="25" name="Rectangle 24">
            <a:extLst>
              <a:ext uri="{C183D7F6-B498-43B3-948B-1728B52AA6E4}">
                <adec:decorative xmlns:adec="http://schemas.microsoft.com/office/drawing/2017/decorative" val="1"/>
              </a:ext>
            </a:extLst>
          </p:cNvPr>
          <p:cNvSpPr/>
          <p:nvPr/>
        </p:nvSpPr>
        <p:spPr>
          <a:xfrm>
            <a:off x="6633002" y="4479780"/>
            <a:ext cx="147218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tuning</a:t>
            </a:r>
          </a:p>
        </p:txBody>
      </p:sp>
      <p:cxnSp>
        <p:nvCxnSpPr>
          <p:cNvPr id="32" name="Elbow Connector 31">
            <a:extLst>
              <a:ext uri="{C183D7F6-B498-43B3-948B-1728B52AA6E4}">
                <adec:decorative xmlns:adec="http://schemas.microsoft.com/office/drawing/2017/decorative" val="1"/>
              </a:ext>
            </a:extLst>
          </p:cNvPr>
          <p:cNvCxnSpPr>
            <a:stCxn id="23" idx="3"/>
            <a:endCxn id="23" idx="0"/>
          </p:cNvCxnSpPr>
          <p:nvPr/>
        </p:nvCxnSpPr>
        <p:spPr>
          <a:xfrm flipH="1" flipV="1">
            <a:off x="3936546" y="2650981"/>
            <a:ext cx="736092" cy="457200"/>
          </a:xfrm>
          <a:prstGeom prst="bentConnector4">
            <a:avLst>
              <a:gd name="adj1" fmla="val -31056"/>
              <a:gd name="adj2" fmla="val 1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C183D7F6-B498-43B3-948B-1728B52AA6E4}">
                <adec:decorative xmlns:adec="http://schemas.microsoft.com/office/drawing/2017/decorative" val="1"/>
              </a:ext>
            </a:extLst>
          </p:cNvPr>
          <p:cNvCxnSpPr>
            <a:stCxn id="24" idx="3"/>
            <a:endCxn id="24" idx="0"/>
          </p:cNvCxnSpPr>
          <p:nvPr/>
        </p:nvCxnSpPr>
        <p:spPr>
          <a:xfrm flipH="1" flipV="1">
            <a:off x="5658512" y="3565380"/>
            <a:ext cx="736092" cy="457200"/>
          </a:xfrm>
          <a:prstGeom prst="bentConnector4">
            <a:avLst>
              <a:gd name="adj1" fmla="val -31056"/>
              <a:gd name="adj2" fmla="val 1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C183D7F6-B498-43B3-948B-1728B52AA6E4}">
                <adec:decorative xmlns:adec="http://schemas.microsoft.com/office/drawing/2017/decorative" val="1"/>
              </a:ext>
            </a:extLst>
          </p:cNvPr>
          <p:cNvCxnSpPr>
            <a:stCxn id="23" idx="2"/>
            <a:endCxn id="24" idx="1"/>
          </p:cNvCxnSpPr>
          <p:nvPr/>
        </p:nvCxnSpPr>
        <p:spPr>
          <a:xfrm rot="16200000" flipH="1">
            <a:off x="4200884" y="3301043"/>
            <a:ext cx="457199" cy="98587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C183D7F6-B498-43B3-948B-1728B52AA6E4}">
                <adec:decorative xmlns:adec="http://schemas.microsoft.com/office/drawing/2017/decorative" val="1"/>
              </a:ext>
            </a:extLst>
          </p:cNvPr>
          <p:cNvCxnSpPr>
            <a:stCxn id="25" idx="3"/>
            <a:endCxn id="25" idx="0"/>
          </p:cNvCxnSpPr>
          <p:nvPr/>
        </p:nvCxnSpPr>
        <p:spPr>
          <a:xfrm flipH="1" flipV="1">
            <a:off x="7369094" y="4479780"/>
            <a:ext cx="736092" cy="457200"/>
          </a:xfrm>
          <a:prstGeom prst="bentConnector4">
            <a:avLst>
              <a:gd name="adj1" fmla="val -31056"/>
              <a:gd name="adj2" fmla="val 1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C183D7F6-B498-43B3-948B-1728B52AA6E4}">
                <adec:decorative xmlns:adec="http://schemas.microsoft.com/office/drawing/2017/decorative" val="1"/>
              </a:ext>
            </a:extLst>
          </p:cNvPr>
          <p:cNvCxnSpPr>
            <a:stCxn id="24" idx="2"/>
            <a:endCxn id="25" idx="1"/>
          </p:cNvCxnSpPr>
          <p:nvPr/>
        </p:nvCxnSpPr>
        <p:spPr>
          <a:xfrm rot="16200000" flipH="1">
            <a:off x="5917157" y="4221135"/>
            <a:ext cx="457200" cy="97449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C183D7F6-B498-43B3-948B-1728B52AA6E4}">
                <adec:decorative xmlns:adec="http://schemas.microsoft.com/office/drawing/2017/decorative" val="1"/>
              </a:ext>
            </a:extLst>
          </p:cNvPr>
          <p:cNvCxnSpPr>
            <a:endCxn id="23" idx="1"/>
          </p:cNvCxnSpPr>
          <p:nvPr/>
        </p:nvCxnSpPr>
        <p:spPr>
          <a:xfrm>
            <a:off x="2629105" y="3108181"/>
            <a:ext cx="57134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C183D7F6-B498-43B3-948B-1728B52AA6E4}">
                <adec:decorative xmlns:adec="http://schemas.microsoft.com/office/drawing/2017/decorative" val="1"/>
              </a:ext>
            </a:extLst>
          </p:cNvPr>
          <p:cNvCxnSpPr>
            <a:stCxn id="25" idx="2"/>
          </p:cNvCxnSpPr>
          <p:nvPr/>
        </p:nvCxnSpPr>
        <p:spPr>
          <a:xfrm rot="16200000" flipH="1">
            <a:off x="8248537" y="4514737"/>
            <a:ext cx="422421" cy="218130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C183D7F6-B498-43B3-948B-1728B52AA6E4}">
                <adec:decorative xmlns:adec="http://schemas.microsoft.com/office/drawing/2017/decorative" val="1"/>
              </a:ext>
            </a:extLst>
          </p:cNvPr>
          <p:cNvGrpSpPr/>
          <p:nvPr/>
        </p:nvGrpSpPr>
        <p:grpSpPr>
          <a:xfrm>
            <a:off x="10089405" y="4154823"/>
            <a:ext cx="1555619" cy="1583463"/>
            <a:chOff x="2594893" y="4552225"/>
            <a:chExt cx="1555619" cy="1583463"/>
          </a:xfrm>
        </p:grpSpPr>
        <p:grpSp>
          <p:nvGrpSpPr>
            <p:cNvPr id="72" name="Group 71"/>
            <p:cNvGrpSpPr/>
            <p:nvPr/>
          </p:nvGrpSpPr>
          <p:grpSpPr>
            <a:xfrm>
              <a:off x="2885519" y="4552225"/>
              <a:ext cx="944197" cy="944197"/>
              <a:chOff x="2885519" y="4552225"/>
              <a:chExt cx="944197" cy="944197"/>
            </a:xfrm>
          </p:grpSpPr>
          <p:pic>
            <p:nvPicPr>
              <p:cNvPr id="74" name="Graphic 37">
                <a:extLst>
                  <a:ext uri="{FF2B5EF4-FFF2-40B4-BE49-F238E27FC236}">
                    <a16:creationId xmlns:a16="http://schemas.microsoft.com/office/drawing/2014/main" id="{09570985-3E56-40ED-A853-AA94400137B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519" y="4552225"/>
                <a:ext cx="944197" cy="944197"/>
              </a:xfrm>
              <a:prstGeom prst="rect">
                <a:avLst/>
              </a:prstGeom>
            </p:spPr>
          </p:pic>
          <p:pic>
            <p:nvPicPr>
              <p:cNvPr id="75" name="Graphic 38">
                <a:extLst>
                  <a:ext uri="{FF2B5EF4-FFF2-40B4-BE49-F238E27FC236}">
                    <a16:creationId xmlns:a16="http://schemas.microsoft.com/office/drawing/2014/main" id="{5239449D-532B-45B3-A69B-C5DA36CD2E7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88807" y="5107159"/>
                <a:ext cx="272570" cy="272570"/>
              </a:xfrm>
              <a:prstGeom prst="rect">
                <a:avLst/>
              </a:prstGeom>
            </p:spPr>
          </p:pic>
          <p:pic>
            <p:nvPicPr>
              <p:cNvPr id="76" name="Graphic 40">
                <a:extLst>
                  <a:ext uri="{FF2B5EF4-FFF2-40B4-BE49-F238E27FC236}">
                    <a16:creationId xmlns:a16="http://schemas.microsoft.com/office/drawing/2014/main" id="{7B79F360-18D8-448F-9207-EE99485038D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60989" y="4801438"/>
                <a:ext cx="272570" cy="272570"/>
              </a:xfrm>
              <a:prstGeom prst="rect">
                <a:avLst/>
              </a:prstGeom>
            </p:spPr>
          </p:pic>
          <p:pic>
            <p:nvPicPr>
              <p:cNvPr id="77" name="Graphic 41">
                <a:extLst>
                  <a:ext uri="{FF2B5EF4-FFF2-40B4-BE49-F238E27FC236}">
                    <a16:creationId xmlns:a16="http://schemas.microsoft.com/office/drawing/2014/main" id="{53C2DA23-42DE-4A8E-AC24-6DE530C754F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5113" y="4659799"/>
                <a:ext cx="272570" cy="272570"/>
              </a:xfrm>
              <a:prstGeom prst="rect">
                <a:avLst/>
              </a:prstGeom>
            </p:spPr>
          </p:pic>
        </p:grpSp>
        <p:sp>
          <p:nvSpPr>
            <p:cNvPr id="73" name="TextBox 72">
              <a:extLst>
                <a:ext uri="{FF2B5EF4-FFF2-40B4-BE49-F238E27FC236}">
                  <a16:creationId xmlns:a16="http://schemas.microsoft.com/office/drawing/2014/main" id="{666F04C9-33FD-493F-B831-7C07F1A739D3}"/>
                </a:ext>
              </a:extLst>
            </p:cNvPr>
            <p:cNvSpPr txBox="1"/>
            <p:nvPr/>
          </p:nvSpPr>
          <p:spPr>
            <a:xfrm>
              <a:off x="2594893" y="5489357"/>
              <a:ext cx="1555619"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Model metrics</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grpSp>
      <p:grpSp>
        <p:nvGrpSpPr>
          <p:cNvPr id="78" name="Group 77">
            <a:extLst>
              <a:ext uri="{C183D7F6-B498-43B3-948B-1728B52AA6E4}">
                <adec:decorative xmlns:adec="http://schemas.microsoft.com/office/drawing/2017/decorative" val="1"/>
              </a:ext>
            </a:extLst>
          </p:cNvPr>
          <p:cNvGrpSpPr/>
          <p:nvPr/>
        </p:nvGrpSpPr>
        <p:grpSpPr>
          <a:xfrm>
            <a:off x="10057441" y="2346072"/>
            <a:ext cx="1619547" cy="1306464"/>
            <a:chOff x="2562929" y="4552225"/>
            <a:chExt cx="1619547" cy="1306464"/>
          </a:xfrm>
        </p:grpSpPr>
        <p:grpSp>
          <p:nvGrpSpPr>
            <p:cNvPr id="79" name="Group 78"/>
            <p:cNvGrpSpPr/>
            <p:nvPr/>
          </p:nvGrpSpPr>
          <p:grpSpPr>
            <a:xfrm>
              <a:off x="2885519" y="4552225"/>
              <a:ext cx="944197" cy="944197"/>
              <a:chOff x="2885519" y="4552225"/>
              <a:chExt cx="944197" cy="944197"/>
            </a:xfrm>
          </p:grpSpPr>
          <p:pic>
            <p:nvPicPr>
              <p:cNvPr id="81" name="Graphic 37">
                <a:extLst>
                  <a:ext uri="{FF2B5EF4-FFF2-40B4-BE49-F238E27FC236}">
                    <a16:creationId xmlns:a16="http://schemas.microsoft.com/office/drawing/2014/main" id="{09570985-3E56-40ED-A853-AA94400137B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519" y="4552225"/>
                <a:ext cx="944197" cy="944197"/>
              </a:xfrm>
              <a:prstGeom prst="rect">
                <a:avLst/>
              </a:prstGeom>
            </p:spPr>
          </p:pic>
          <p:pic>
            <p:nvPicPr>
              <p:cNvPr id="82" name="Graphic 38">
                <a:extLst>
                  <a:ext uri="{FF2B5EF4-FFF2-40B4-BE49-F238E27FC236}">
                    <a16:creationId xmlns:a16="http://schemas.microsoft.com/office/drawing/2014/main" id="{5239449D-532B-45B3-A69B-C5DA36CD2E7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88807" y="5107159"/>
                <a:ext cx="272570" cy="272570"/>
              </a:xfrm>
              <a:prstGeom prst="rect">
                <a:avLst/>
              </a:prstGeom>
            </p:spPr>
          </p:pic>
          <p:pic>
            <p:nvPicPr>
              <p:cNvPr id="83" name="Graphic 40">
                <a:extLst>
                  <a:ext uri="{FF2B5EF4-FFF2-40B4-BE49-F238E27FC236}">
                    <a16:creationId xmlns:a16="http://schemas.microsoft.com/office/drawing/2014/main" id="{7B79F360-18D8-448F-9207-EE99485038D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60989" y="4801438"/>
                <a:ext cx="272570" cy="272570"/>
              </a:xfrm>
              <a:prstGeom prst="rect">
                <a:avLst/>
              </a:prstGeom>
            </p:spPr>
          </p:pic>
          <p:pic>
            <p:nvPicPr>
              <p:cNvPr id="84" name="Graphic 41">
                <a:extLst>
                  <a:ext uri="{FF2B5EF4-FFF2-40B4-BE49-F238E27FC236}">
                    <a16:creationId xmlns:a16="http://schemas.microsoft.com/office/drawing/2014/main" id="{53C2DA23-42DE-4A8E-AC24-6DE530C754F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5113" y="4659799"/>
                <a:ext cx="272570" cy="272570"/>
              </a:xfrm>
              <a:prstGeom prst="rect">
                <a:avLst/>
              </a:prstGeom>
            </p:spPr>
          </p:pic>
        </p:grpSp>
        <p:sp>
          <p:nvSpPr>
            <p:cNvPr id="80" name="TextBox 79">
              <a:extLst>
                <a:ext uri="{FF2B5EF4-FFF2-40B4-BE49-F238E27FC236}">
                  <a16:creationId xmlns:a16="http://schemas.microsoft.com/office/drawing/2014/main" id="{666F04C9-33FD-493F-B831-7C07F1A739D3}"/>
                </a:ext>
              </a:extLst>
            </p:cNvPr>
            <p:cNvSpPr txBox="1"/>
            <p:nvPr/>
          </p:nvSpPr>
          <p:spPr>
            <a:xfrm>
              <a:off x="2562929" y="5489357"/>
              <a:ext cx="1619547"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Trained models</a:t>
              </a:r>
            </a:p>
          </p:txBody>
        </p:sp>
      </p:grpSp>
      <p:sp>
        <p:nvSpPr>
          <p:cNvPr id="87" name="TextBox 86"/>
          <p:cNvSpPr txBox="1"/>
          <p:nvPr/>
        </p:nvSpPr>
        <p:spPr>
          <a:xfrm>
            <a:off x="791954" y="1309253"/>
            <a:ext cx="115929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Inputs</a:t>
            </a:r>
          </a:p>
        </p:txBody>
      </p:sp>
      <p:sp>
        <p:nvSpPr>
          <p:cNvPr id="88" name="TextBox 87"/>
          <p:cNvSpPr txBox="1"/>
          <p:nvPr/>
        </p:nvSpPr>
        <p:spPr>
          <a:xfrm>
            <a:off x="10129672" y="1309253"/>
            <a:ext cx="1475084"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Outputs</a:t>
            </a:r>
          </a:p>
        </p:txBody>
      </p:sp>
      <p:sp>
        <p:nvSpPr>
          <p:cNvPr id="5" name="Footer Placeholder 4"/>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pPr/>
              <a:t>124</a:t>
            </a:fld>
            <a:endParaRPr lang="en-US" dirty="0"/>
          </a:p>
        </p:txBody>
      </p:sp>
    </p:spTree>
    <p:custDataLst>
      <p:tags r:id="rId1"/>
    </p:custDataLst>
    <p:extLst>
      <p:ext uri="{BB962C8B-B14F-4D97-AF65-F5344CB8AC3E}">
        <p14:creationId xmlns:p14="http://schemas.microsoft.com/office/powerpoint/2010/main" val="41487631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Demonstration: Running Amazon SageMaker Autopilot</a:t>
            </a:r>
          </a:p>
        </p:txBody>
      </p:sp>
      <p:pic>
        <p:nvPicPr>
          <p:cNvPr id="8" name="Picture 7">
            <a:extLst>
              <a:ext uri="{FF2B5EF4-FFF2-40B4-BE49-F238E27FC236}">
                <a16:creationId xmlns:a16="http://schemas.microsoft.com/office/drawing/2014/main" id="{08275EC5-C4AC-4118-9C1C-ECBEED6722E9}"/>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077367"/>
            <a:ext cx="5853289" cy="3292475"/>
          </a:xfrm>
          <a:prstGeom prst="rect">
            <a:avLst/>
          </a:prstGeom>
        </p:spPr>
      </p:pic>
      <p:sp>
        <p:nvSpPr>
          <p:cNvPr id="4" name="Footer Placeholder 3"/>
          <p:cNvSpPr>
            <a:spLocks noGrp="1"/>
          </p:cNvSpPr>
          <p:nvPr>
            <p:ph type="ftr" sz="quarter" idx="4294967295"/>
          </p:nvPr>
        </p:nvSpPr>
        <p:spPr>
          <a:xfrm>
            <a:off x="0" y="6356350"/>
            <a:ext cx="3735388" cy="365125"/>
          </a:xfrm>
        </p:spPr>
        <p:txBody>
          <a:bodyPr/>
          <a:lstStyle/>
          <a:p>
            <a:r>
              <a:rPr lang="en-US" dirty="0"/>
              <a:t>© 2020, Amazon Web Services, Inc. or its Affiliates. All rights reserved.</a:t>
            </a:r>
          </a:p>
        </p:txBody>
      </p:sp>
      <p:sp>
        <p:nvSpPr>
          <p:cNvPr id="5" name="Slide Number Placeholder 4"/>
          <p:cNvSpPr>
            <a:spLocks noGrp="1"/>
          </p:cNvSpPr>
          <p:nvPr>
            <p:ph type="sldNum" sz="quarter" idx="4294967295"/>
          </p:nvPr>
        </p:nvSpPr>
        <p:spPr>
          <a:xfrm>
            <a:off x="9448800" y="6356350"/>
            <a:ext cx="2743200" cy="365125"/>
          </a:xfrm>
        </p:spPr>
        <p:txBody>
          <a:bodyPr/>
          <a:lstStyle/>
          <a:p>
            <a:fld id="{B6A95138-A96E-2F42-A959-2EFD44FE4AB7}" type="slidenum">
              <a:rPr lang="en-US" smtClean="0"/>
              <a:t>125</a:t>
            </a:fld>
            <a:endParaRPr lang="en-US" dirty="0"/>
          </a:p>
        </p:txBody>
      </p:sp>
    </p:spTree>
    <p:custDataLst>
      <p:tags r:id="rId1"/>
    </p:custDataLst>
    <p:extLst>
      <p:ext uri="{BB962C8B-B14F-4D97-AF65-F5344CB8AC3E}">
        <p14:creationId xmlns:p14="http://schemas.microsoft.com/office/powerpoint/2010/main" val="40819503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3 – Guided Lab 7: </a:t>
            </a:r>
            <a:br>
              <a:rPr lang="en-US" dirty="0">
                <a:latin typeface="+mj-lt"/>
              </a:rPr>
            </a:br>
            <a:r>
              <a:rPr lang="en-US" dirty="0">
                <a:latin typeface="+mj-lt"/>
              </a:rPr>
              <a:t>Tuning with Amazon SageMaker</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126</a:t>
            </a:fld>
            <a:endParaRPr lang="en-US" dirty="0"/>
          </a:p>
        </p:txBody>
      </p:sp>
    </p:spTree>
    <p:custDataLst>
      <p:tags r:id="rId1"/>
    </p:custDataLst>
    <p:extLst>
      <p:ext uri="{BB962C8B-B14F-4D97-AF65-F5344CB8AC3E}">
        <p14:creationId xmlns:p14="http://schemas.microsoft.com/office/powerpoint/2010/main" val="15013130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8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Model tuning helps find the best solution</a:t>
            </a:r>
          </a:p>
          <a:p>
            <a:r>
              <a:rPr lang="en-US" dirty="0">
                <a:latin typeface="+mn-lt"/>
              </a:rPr>
              <a:t>Hyperparameters</a:t>
            </a:r>
          </a:p>
          <a:p>
            <a:pPr lvl="1"/>
            <a:r>
              <a:rPr lang="en-US" dirty="0">
                <a:latin typeface="+mn-lt"/>
              </a:rPr>
              <a:t>Model</a:t>
            </a:r>
          </a:p>
          <a:p>
            <a:pPr lvl="1"/>
            <a:r>
              <a:rPr lang="en-US" dirty="0">
                <a:latin typeface="+mn-lt"/>
              </a:rPr>
              <a:t>Optimizer</a:t>
            </a:r>
          </a:p>
          <a:p>
            <a:pPr lvl="1"/>
            <a:r>
              <a:rPr lang="en-US" dirty="0">
                <a:latin typeface="+mn-lt"/>
              </a:rPr>
              <a:t>Data</a:t>
            </a:r>
          </a:p>
          <a:p>
            <a:pPr lvl="1"/>
            <a:r>
              <a:rPr lang="en-US" dirty="0">
                <a:latin typeface="+mn-lt"/>
              </a:rPr>
              <a:t>Tuning</a:t>
            </a:r>
          </a:p>
          <a:p>
            <a:r>
              <a:rPr lang="en-US" dirty="0">
                <a:latin typeface="+mn-lt"/>
              </a:rPr>
              <a:t>Use Amazon SageMaker to help tune </a:t>
            </a:r>
            <a:r>
              <a:rPr lang="en-US" dirty="0" err="1">
                <a:latin typeface="+mn-lt"/>
              </a:rPr>
              <a:t>hyperparameters</a:t>
            </a:r>
            <a:endParaRPr lang="en-US" dirty="0">
              <a:latin typeface="+mn-lt"/>
            </a:endParaRPr>
          </a:p>
          <a:p>
            <a:r>
              <a:rPr lang="en-US" dirty="0">
                <a:latin typeface="+mn-lt"/>
              </a:rPr>
              <a:t>Use Autopilot for faster development</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127</a:t>
            </a:fld>
            <a:endParaRPr lang="en-US" dirty="0"/>
          </a:p>
        </p:txBody>
      </p:sp>
    </p:spTree>
    <p:custDataLst>
      <p:tags r:id="rId1"/>
    </p:custDataLst>
    <p:extLst>
      <p:ext uri="{BB962C8B-B14F-4D97-AF65-F5344CB8AC3E}">
        <p14:creationId xmlns:p14="http://schemas.microsoft.com/office/powerpoint/2010/main" val="20129257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a:xfrm>
            <a:off x="419100" y="2554356"/>
            <a:ext cx="11353800" cy="488498"/>
          </a:xfrm>
        </p:spPr>
        <p:txBody>
          <a:bodyPr>
            <a:normAutofit fontScale="85000" lnSpcReduction="10000"/>
          </a:bodyPr>
          <a:lstStyle/>
          <a:p>
            <a:r>
              <a:rPr lang="en-US" b="1" dirty="0"/>
              <a:t>Module 3: </a:t>
            </a:r>
            <a:r>
              <a:rPr lang="en-US" dirty="0"/>
              <a:t>Implementing a Machine Learning Pipeline with Amazon SageMaker</a:t>
            </a:r>
            <a:endParaRPr lang="en-US" b="1" dirty="0"/>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summary</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r>
              <a:rPr lang="en-US" dirty="0"/>
              <a:t>In this module, you learned how to:</a:t>
            </a:r>
          </a:p>
          <a:p>
            <a:pPr lvl="1"/>
            <a:r>
              <a:rPr lang="en-US" dirty="0"/>
              <a:t>Formulate a problem from a business request </a:t>
            </a:r>
          </a:p>
          <a:p>
            <a:pPr lvl="1"/>
            <a:r>
              <a:rPr lang="en-US" dirty="0"/>
              <a:t>Obtain and secure data for machine learning (ML)</a:t>
            </a:r>
          </a:p>
          <a:p>
            <a:pPr lvl="1"/>
            <a:r>
              <a:rPr lang="en-US" dirty="0"/>
              <a:t>Build a Jupyter Notebook by using Amazon SageMaker</a:t>
            </a:r>
          </a:p>
          <a:p>
            <a:pPr lvl="1"/>
            <a:r>
              <a:rPr lang="en-US" dirty="0"/>
              <a:t>Outline the process for evaluating data</a:t>
            </a:r>
          </a:p>
          <a:p>
            <a:pPr lvl="1"/>
            <a:r>
              <a:rPr lang="en-US" dirty="0"/>
              <a:t>Explain why data must be preprocessed</a:t>
            </a:r>
          </a:p>
          <a:p>
            <a:pPr lvl="1"/>
            <a:r>
              <a:rPr lang="en-US" dirty="0"/>
              <a:t>Use open source tools to examine and preprocess data</a:t>
            </a:r>
          </a:p>
          <a:p>
            <a:pPr lvl="1"/>
            <a:r>
              <a:rPr lang="en-US" dirty="0"/>
              <a:t>Use Amazon SageMaker to train and host an ML model</a:t>
            </a:r>
          </a:p>
          <a:p>
            <a:pPr lvl="1"/>
            <a:r>
              <a:rPr lang="en-US" dirty="0"/>
              <a:t>Use cross-validation to test the performance of an ML model</a:t>
            </a:r>
          </a:p>
          <a:p>
            <a:pPr lvl="1"/>
            <a:r>
              <a:rPr lang="en-US" dirty="0"/>
              <a:t>Use a hosted model for inference </a:t>
            </a:r>
          </a:p>
          <a:p>
            <a:pPr lvl="1"/>
            <a:r>
              <a:rPr lang="en-US" dirty="0"/>
              <a:t>Create an Amazon SageMaker hyperparameter tuning job to optimize a model’s effectiveness </a:t>
            </a: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129</a:t>
            </a:fld>
            <a:endParaRPr lang="en-US" dirty="0"/>
          </a:p>
        </p:txBody>
      </p:sp>
    </p:spTree>
    <p:custDataLst>
      <p:tags r:id="rId1"/>
    </p:custDataLst>
    <p:extLst>
      <p:ext uri="{BB962C8B-B14F-4D97-AF65-F5344CB8AC3E}">
        <p14:creationId xmlns:p14="http://schemas.microsoft.com/office/powerpoint/2010/main" val="916520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 evaluation dataset</a:t>
            </a:r>
          </a:p>
        </p:txBody>
      </p:sp>
      <p:sp>
        <p:nvSpPr>
          <p:cNvPr id="3" name="Content Placeholder 2"/>
          <p:cNvSpPr>
            <a:spLocks noGrp="1"/>
          </p:cNvSpPr>
          <p:nvPr>
            <p:ph idx="1"/>
          </p:nvPr>
        </p:nvSpPr>
        <p:spPr/>
        <p:txBody>
          <a:bodyPr/>
          <a:lstStyle/>
          <a:p>
            <a:pPr marL="0" lvl="0" indent="0">
              <a:buNone/>
            </a:pPr>
            <a:r>
              <a:rPr lang="en-US" dirty="0">
                <a:solidFill>
                  <a:srgbClr val="000000"/>
                </a:solidFill>
                <a:latin typeface="Amazon Ember" panose="02000000000000000000" pitchFamily="2" charset="0"/>
                <a:ea typeface="Amazon Ember" panose="02000000000000000000" pitchFamily="2" charset="0"/>
              </a:rPr>
              <a:t>Question:</a:t>
            </a:r>
            <a:r>
              <a:rPr lang="en-US" dirty="0">
                <a:solidFill>
                  <a:srgbClr val="000000"/>
                </a:solidFill>
              </a:rPr>
              <a:t> Can you use a car’s attributes to predict whether the car will be purchased?</a:t>
            </a:r>
          </a:p>
          <a:p>
            <a:pPr marL="0" lvl="0" indent="0">
              <a:buNone/>
            </a:pPr>
            <a:endParaRPr lang="en-US" sz="1400" dirty="0">
              <a:solidFill>
                <a:srgbClr val="000000"/>
              </a:solidFill>
            </a:endParaRPr>
          </a:p>
          <a:p>
            <a:pPr marL="0" lvl="0" indent="0">
              <a:buNone/>
            </a:pPr>
            <a:r>
              <a:rPr lang="en-US" dirty="0">
                <a:solidFill>
                  <a:srgbClr val="000000"/>
                </a:solidFill>
                <a:latin typeface="Amazon Ember" panose="02000000000000000000" pitchFamily="2" charset="0"/>
                <a:ea typeface="Amazon Ember" panose="02000000000000000000" pitchFamily="2" charset="0"/>
              </a:rPr>
              <a:t>Why:</a:t>
            </a:r>
          </a:p>
          <a:p>
            <a:pPr lvl="0"/>
            <a:r>
              <a:rPr lang="en-US" dirty="0">
                <a:solidFill>
                  <a:srgbClr val="000000"/>
                </a:solidFill>
              </a:rPr>
              <a:t>View statistics</a:t>
            </a:r>
          </a:p>
          <a:p>
            <a:pPr lvl="0"/>
            <a:r>
              <a:rPr lang="en-US" dirty="0">
                <a:solidFill>
                  <a:srgbClr val="000000"/>
                </a:solidFill>
              </a:rPr>
              <a:t>Encode categorical data</a:t>
            </a:r>
          </a:p>
          <a:p>
            <a:pPr lvl="0"/>
            <a:endParaRPr lang="en-US" sz="1400" dirty="0">
              <a:solidFill>
                <a:srgbClr val="000000"/>
              </a:solidFill>
            </a:endParaRPr>
          </a:p>
          <a:p>
            <a:pPr marL="0" lvl="0" indent="0">
              <a:buNone/>
            </a:pPr>
            <a:r>
              <a:rPr lang="en-US" sz="1800" dirty="0">
                <a:solidFill>
                  <a:srgbClr val="000000"/>
                </a:solidFill>
                <a:latin typeface="Amazon Ember" panose="02000000000000000000" pitchFamily="2" charset="0"/>
                <a:ea typeface="Amazon Ember" panose="02000000000000000000" pitchFamily="2" charset="0"/>
              </a:rPr>
              <a:t>Citation</a:t>
            </a:r>
          </a:p>
          <a:p>
            <a:pPr marL="0" lvl="0" indent="0">
              <a:lnSpc>
                <a:spcPct val="100000"/>
              </a:lnSpc>
              <a:spcBef>
                <a:spcPts val="0"/>
              </a:spcBef>
              <a:buNone/>
              <a:defRPr/>
            </a:pPr>
            <a:r>
              <a:rPr lang="en-US" sz="1600" dirty="0">
                <a:solidFill>
                  <a:srgbClr val="000000"/>
                </a:solidFill>
              </a:rPr>
              <a:t>Source: </a:t>
            </a:r>
            <a:r>
              <a:rPr lang="en-US" sz="1600" dirty="0">
                <a:hlinkClick r:id="rId4"/>
              </a:rPr>
              <a:t>UCI Car evaluation dataset</a:t>
            </a:r>
            <a:endParaRPr lang="en-US" sz="1600" dirty="0"/>
          </a:p>
          <a:p>
            <a:pPr marL="0" indent="0">
              <a:buNone/>
            </a:pPr>
            <a:r>
              <a:rPr lang="en-US" sz="1600" dirty="0"/>
              <a:t>Dua, D. and Graff, C. (2019). UCI Machine Learning Repository [http://archive.ics.uci.edu/ml]. Irvine, CA: University of California, School of Information and Computer Science. </a:t>
            </a:r>
            <a:endParaRPr lang="en-US" sz="1600" b="1" dirty="0"/>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1203694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130</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rPr>
              <a:t>&lt;Add URLs to resources that students might find helpful for further exploration on topics discussed in this module.&gt;</a:t>
            </a:r>
          </a:p>
          <a:p>
            <a:r>
              <a:rPr lang="en-US" dirty="0">
                <a:latin typeface="+mn-lt"/>
              </a:rPr>
              <a:t>&lt;Especially, link to whitepapers or other resources mentioned in the Exam Guide of the certification exam this course is intended to help students prepare for.&gt;</a:t>
            </a: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131</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Vertebral column dataset</a:t>
            </a:r>
          </a:p>
        </p:txBody>
      </p:sp>
      <p:sp>
        <p:nvSpPr>
          <p:cNvPr id="3" name="Content Placeholder 2"/>
          <p:cNvSpPr>
            <a:spLocks noGrp="1"/>
          </p:cNvSpPr>
          <p:nvPr>
            <p:ph idx="1"/>
          </p:nvPr>
        </p:nvSpPr>
        <p:spPr/>
        <p:txBody>
          <a:bodyPr/>
          <a:lstStyle/>
          <a:p>
            <a:pPr marL="0" lvl="0" indent="0">
              <a:buNone/>
            </a:pPr>
            <a:r>
              <a:rPr lang="en-US" dirty="0">
                <a:solidFill>
                  <a:srgbClr val="000000"/>
                </a:solidFill>
                <a:latin typeface="Amazon Ember" panose="02000000000000000000" pitchFamily="2" charset="0"/>
                <a:ea typeface="Amazon Ember" panose="02000000000000000000" pitchFamily="2" charset="0"/>
              </a:rPr>
              <a:t>Question: </a:t>
            </a:r>
            <a:r>
              <a:rPr lang="en-US" dirty="0">
                <a:solidFill>
                  <a:srgbClr val="000000"/>
                </a:solidFill>
              </a:rPr>
              <a:t>Based on the biomechanical features, can you predict whether a patient has an abnormality (disk hernia or spondylolisthesis)?</a:t>
            </a:r>
          </a:p>
          <a:p>
            <a:pPr marL="0" lvl="0" indent="0">
              <a:buNone/>
            </a:pPr>
            <a:endParaRPr lang="en-US" sz="1400" dirty="0">
              <a:solidFill>
                <a:srgbClr val="000000"/>
              </a:solidFill>
            </a:endParaRPr>
          </a:p>
          <a:p>
            <a:pPr marL="0" lvl="0" indent="0">
              <a:buNone/>
            </a:pPr>
            <a:r>
              <a:rPr lang="en-US" dirty="0">
                <a:solidFill>
                  <a:srgbClr val="000000"/>
                </a:solidFill>
                <a:latin typeface="Amazon Ember" panose="02000000000000000000" pitchFamily="2" charset="0"/>
                <a:ea typeface="Amazon Ember" panose="02000000000000000000" pitchFamily="2" charset="0"/>
              </a:rPr>
              <a:t>Why:</a:t>
            </a:r>
          </a:p>
          <a:p>
            <a:pPr lvl="0"/>
            <a:r>
              <a:rPr lang="en-US" dirty="0">
                <a:solidFill>
                  <a:srgbClr val="000000"/>
                </a:solidFill>
              </a:rPr>
              <a:t>View statistics</a:t>
            </a:r>
          </a:p>
          <a:p>
            <a:pPr lvl="0"/>
            <a:r>
              <a:rPr lang="en-US" dirty="0">
                <a:solidFill>
                  <a:srgbClr val="000000"/>
                </a:solidFill>
              </a:rPr>
              <a:t>Encode categorical data</a:t>
            </a:r>
          </a:p>
          <a:p>
            <a:pPr lvl="0"/>
            <a:r>
              <a:rPr lang="en-US" dirty="0">
                <a:solidFill>
                  <a:srgbClr val="000000"/>
                </a:solidFill>
              </a:rPr>
              <a:t>Train and tune a model</a:t>
            </a:r>
          </a:p>
          <a:p>
            <a:pPr lvl="0"/>
            <a:endParaRPr lang="en-US" sz="1400" dirty="0">
              <a:solidFill>
                <a:srgbClr val="000000"/>
              </a:solidFill>
            </a:endParaRPr>
          </a:p>
          <a:p>
            <a:pPr marL="0" lvl="0" indent="0">
              <a:buNone/>
            </a:pPr>
            <a:r>
              <a:rPr lang="en-US" sz="1800" dirty="0">
                <a:solidFill>
                  <a:srgbClr val="000000"/>
                </a:solidFill>
                <a:latin typeface="Amazon Ember" panose="02000000000000000000" pitchFamily="2" charset="0"/>
                <a:ea typeface="Amazon Ember" panose="02000000000000000000" pitchFamily="2" charset="0"/>
              </a:rPr>
              <a:t>Citation</a:t>
            </a:r>
            <a:endParaRPr lang="en-US" sz="2000" dirty="0">
              <a:solidFill>
                <a:srgbClr val="000000"/>
              </a:solidFill>
              <a:latin typeface="Amazon Ember" panose="02000000000000000000" pitchFamily="2" charset="0"/>
              <a:ea typeface="Amazon Ember" panose="02000000000000000000" pitchFamily="2" charset="0"/>
            </a:endParaRPr>
          </a:p>
          <a:p>
            <a:pPr marL="0" lvl="0" indent="0">
              <a:lnSpc>
                <a:spcPct val="100000"/>
              </a:lnSpc>
              <a:spcBef>
                <a:spcPts val="0"/>
              </a:spcBef>
              <a:buNone/>
              <a:defRPr/>
            </a:pPr>
            <a:r>
              <a:rPr lang="en-US" sz="1600" dirty="0">
                <a:solidFill>
                  <a:srgbClr val="000000"/>
                </a:solidFill>
              </a:rPr>
              <a:t>Source: </a:t>
            </a:r>
            <a:r>
              <a:rPr lang="en-US" sz="1600" dirty="0">
                <a:hlinkClick r:id="rId4"/>
              </a:rPr>
              <a:t>UCI Vertebral column dataset</a:t>
            </a:r>
            <a:endParaRPr lang="en-US" sz="1600" dirty="0"/>
          </a:p>
          <a:p>
            <a:pPr marL="0" indent="0">
              <a:buNone/>
            </a:pPr>
            <a:r>
              <a:rPr lang="en-US" sz="1600" dirty="0"/>
              <a:t>Dua, D. and Graff, C. (2019). UCI Machine Learning Repository [http://archive.ics.uci.edu/ml]. Irvine, CA: University of California, School of Information and Computer Science. </a:t>
            </a:r>
            <a:endParaRPr lang="en-US" sz="1600" b="1" dirty="0"/>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306728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Business problems must be converted to an ML problem</a:t>
            </a:r>
          </a:p>
          <a:p>
            <a:pPr lvl="1"/>
            <a:r>
              <a:rPr lang="en-US" dirty="0">
                <a:latin typeface="+mn-lt"/>
              </a:rPr>
              <a:t>Why?</a:t>
            </a:r>
          </a:p>
          <a:p>
            <a:pPr lvl="1"/>
            <a:r>
              <a:rPr lang="en-US" dirty="0">
                <a:latin typeface="+mn-lt"/>
              </a:rPr>
              <a:t>Can it be measured?</a:t>
            </a:r>
          </a:p>
          <a:p>
            <a:r>
              <a:rPr lang="en-US" dirty="0">
                <a:latin typeface="+mn-lt"/>
              </a:rPr>
              <a:t>What kind of ML problem is it?</a:t>
            </a:r>
          </a:p>
          <a:p>
            <a:pPr lvl="1"/>
            <a:r>
              <a:rPr lang="en-US" dirty="0">
                <a:latin typeface="+mn-lt"/>
              </a:rPr>
              <a:t>Classification or regression?</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15</a:t>
            </a:fld>
            <a:endParaRPr lang="en-US" dirty="0"/>
          </a:p>
        </p:txBody>
      </p:sp>
    </p:spTree>
    <p:custDataLst>
      <p:tags r:id="rId1"/>
    </p:custDataLst>
    <p:extLst>
      <p:ext uri="{BB962C8B-B14F-4D97-AF65-F5344CB8AC3E}">
        <p14:creationId xmlns:p14="http://schemas.microsoft.com/office/powerpoint/2010/main" val="217355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2: Collecting and securing data</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11077682" cy="488498"/>
          </a:xfrm>
        </p:spPr>
        <p:txBody>
          <a:bodyPr>
            <a:normAutofit fontScale="85000" lnSpcReduction="10000"/>
          </a:bodyPr>
          <a:lstStyle/>
          <a:p>
            <a:r>
              <a:rPr lang="en-US" b="1" dirty="0">
                <a:latin typeface="Amazon Ember" panose="020B0603020204020204"/>
              </a:rPr>
              <a:t>Module 3: </a:t>
            </a:r>
            <a:r>
              <a:rPr lang="en-US" dirty="0">
                <a:latin typeface="Amazon Ember" panose="020B0603020204020204"/>
              </a:rPr>
              <a:t>Implementing a Machine Learning Pipeline with Amazon SageMaker</a:t>
            </a:r>
            <a:endParaRPr lang="en-US" b="1" dirty="0">
              <a:latin typeface="Amazon Ember" panose="020B0603020204020204"/>
            </a:endParaRP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836556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Machine learning pipeline</a:t>
            </a:r>
          </a:p>
        </p:txBody>
      </p:sp>
      <p:sp>
        <p:nvSpPr>
          <p:cNvPr id="34" name="Rectangle 33">
            <a:extLst>
              <a:ext uri="{FF2B5EF4-FFF2-40B4-BE49-F238E27FC236}">
                <a16:creationId xmlns:a16="http://schemas.microsoft.com/office/drawing/2014/main" id="{87D0AF30-0236-4262-8062-D019E376D094}"/>
              </a:ext>
              <a:ext uri="{C183D7F6-B498-43B3-948B-1728B52AA6E4}">
                <adec:decorative xmlns:adec="http://schemas.microsoft.com/office/drawing/2017/decorative" val="1"/>
              </a:ext>
            </a:extLst>
          </p:cNvPr>
          <p:cNvSpPr/>
          <p:nvPr/>
        </p:nvSpPr>
        <p:spPr>
          <a:xfrm>
            <a:off x="481553" y="397342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Collect and label data</a:t>
            </a:r>
          </a:p>
        </p:txBody>
      </p:sp>
      <p:sp>
        <p:nvSpPr>
          <p:cNvPr id="35" name="Rectangle 34">
            <a:extLst>
              <a:ext uri="{FF2B5EF4-FFF2-40B4-BE49-F238E27FC236}">
                <a16:creationId xmlns:a16="http://schemas.microsoft.com/office/drawing/2014/main" id="{D68D614C-2153-4C94-9F1A-E28FFB7D9AD0}"/>
              </a:ext>
              <a:ext uri="{C183D7F6-B498-43B3-948B-1728B52AA6E4}">
                <adec:decorative xmlns:adec="http://schemas.microsoft.com/office/drawing/2017/decorative" val="1"/>
              </a:ext>
            </a:extLst>
          </p:cNvPr>
          <p:cNvSpPr/>
          <p:nvPr/>
        </p:nvSpPr>
        <p:spPr>
          <a:xfrm>
            <a:off x="2455414"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data</a:t>
            </a:r>
          </a:p>
        </p:txBody>
      </p:sp>
      <p:sp>
        <p:nvSpPr>
          <p:cNvPr id="36" name="Rectangle 35">
            <a:extLst>
              <a:ext uri="{FF2B5EF4-FFF2-40B4-BE49-F238E27FC236}">
                <a16:creationId xmlns:a16="http://schemas.microsoft.com/office/drawing/2014/main" id="{D8736617-FA3A-46EB-87EF-4A00857A0F8F}"/>
              </a:ex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Feature engineering</a:t>
            </a:r>
          </a:p>
        </p:txBody>
      </p:sp>
      <p:sp>
        <p:nvSpPr>
          <p:cNvPr id="37" name="Rectangle 36">
            <a:extLst>
              <a:ext uri="{FF2B5EF4-FFF2-40B4-BE49-F238E27FC236}">
                <a16:creationId xmlns:a16="http://schemas.microsoft.com/office/drawing/2014/main" id="{309D5ACD-9B70-4DD5-ADB8-9B3D2361A19E}"/>
              </a:ex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Select and train model</a:t>
            </a:r>
          </a:p>
        </p:txBody>
      </p:sp>
      <p:sp>
        <p:nvSpPr>
          <p:cNvPr id="38" name="Rectangle 37">
            <a:extLst>
              <a:ext uri="{FF2B5EF4-FFF2-40B4-BE49-F238E27FC236}">
                <a16:creationId xmlns:a16="http://schemas.microsoft.com/office/drawing/2014/main" id="{709F2567-81B1-4358-8945-92372D9D907D}"/>
              </a:ex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model</a:t>
            </a:r>
          </a:p>
        </p:txBody>
      </p:sp>
      <p:sp>
        <p:nvSpPr>
          <p:cNvPr id="39" name="Rectangle 38">
            <a:extLst>
              <a:ext uri="{FF2B5EF4-FFF2-40B4-BE49-F238E27FC236}">
                <a16:creationId xmlns:a16="http://schemas.microsoft.com/office/drawing/2014/main" id="{2AEE3CFA-E924-4EEE-8BAC-78A9C794034C}"/>
              </a:ext>
              <a:ext uri="{C183D7F6-B498-43B3-948B-1728B52AA6E4}">
                <adec:decorative xmlns:adec="http://schemas.microsoft.com/office/drawing/2017/decorative" val="1"/>
              </a:ext>
            </a:extLst>
          </p:cNvPr>
          <p:cNvSpPr/>
          <p:nvPr/>
        </p:nvSpPr>
        <p:spPr>
          <a:xfrm>
            <a:off x="10401940" y="1519087"/>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Deploy model</a:t>
            </a:r>
          </a:p>
        </p:txBody>
      </p:sp>
      <p:sp>
        <p:nvSpPr>
          <p:cNvPr id="45" name="Rectangle 44">
            <a:extLst>
              <a:ext uri="{FF2B5EF4-FFF2-40B4-BE49-F238E27FC236}">
                <a16:creationId xmlns:a16="http://schemas.microsoft.com/office/drawing/2014/main" id="{819C71C3-25B9-4518-BD9A-4410BF5AC7F7}"/>
              </a:ex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Tune model</a:t>
            </a:r>
          </a:p>
        </p:txBody>
      </p:sp>
      <p:cxnSp>
        <p:nvCxnSpPr>
          <p:cNvPr id="46" name="Elbow Connector 6">
            <a:extLst>
              <a:ext uri="{FF2B5EF4-FFF2-40B4-BE49-F238E27FC236}">
                <a16:creationId xmlns:a16="http://schemas.microsoft.com/office/drawing/2014/main" id="{8FD64A50-986F-45DE-91A0-22351EC6CE0E}"/>
              </a:ext>
              <a:ext uri="{C183D7F6-B498-43B3-948B-1728B52AA6E4}">
                <adec:decorative xmlns:adec="http://schemas.microsoft.com/office/drawing/2017/decorative" val="1"/>
              </a:ext>
            </a:extLst>
          </p:cNvPr>
          <p:cNvCxnSpPr>
            <a:stCxn id="38" idx="0"/>
            <a:endCxn id="45"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Elbow Connector 40">
            <a:extLst>
              <a:ext uri="{FF2B5EF4-FFF2-40B4-BE49-F238E27FC236}">
                <a16:creationId xmlns:a16="http://schemas.microsoft.com/office/drawing/2014/main" id="{EAD4E2A0-5884-4F3B-83F6-8F98E3EF6106}"/>
              </a:ext>
              <a:ext uri="{C183D7F6-B498-43B3-948B-1728B52AA6E4}">
                <adec:decorative xmlns:adec="http://schemas.microsoft.com/office/drawing/2017/decorative" val="1"/>
              </a:ext>
            </a:extLst>
          </p:cNvPr>
          <p:cNvCxnSpPr>
            <a:stCxn id="45" idx="1"/>
            <a:endCxn id="36"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00C6587-6374-4B15-9D80-606FD4EC22D2}"/>
              </a:ext>
              <a:ext uri="{C183D7F6-B498-43B3-948B-1728B52AA6E4}">
                <adec:decorative xmlns:adec="http://schemas.microsoft.com/office/drawing/2017/decorative" val="1"/>
              </a:ext>
            </a:extLst>
          </p:cNvPr>
          <p:cNvCxnSpPr>
            <a:stCxn id="34" idx="3"/>
            <a:endCxn id="35"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1087BC-F57D-4C4B-BA47-A895CF683E7C}"/>
              </a:ext>
              <a:ext uri="{C183D7F6-B498-43B3-948B-1728B52AA6E4}">
                <adec:decorative xmlns:adec="http://schemas.microsoft.com/office/drawing/2017/decorative" val="1"/>
              </a:ext>
            </a:extLst>
          </p:cNvPr>
          <p:cNvCxnSpPr>
            <a:stCxn id="35" idx="3"/>
            <a:endCxn id="36"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678B13D-88A5-4CD3-A378-E06685DADD77}"/>
              </a:ext>
              <a:ext uri="{C183D7F6-B498-43B3-948B-1728B52AA6E4}">
                <adec:decorative xmlns:adec="http://schemas.microsoft.com/office/drawing/2017/decorative" val="1"/>
              </a:ext>
            </a:extLst>
          </p:cNvPr>
          <p:cNvCxnSpPr>
            <a:stCxn id="36" idx="3"/>
            <a:endCxn id="37"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4EF26BE-25A7-41A3-ADCD-A750F928F6B2}"/>
              </a:ext>
              <a:ext uri="{C183D7F6-B498-43B3-948B-1728B52AA6E4}">
                <adec:decorative xmlns:adec="http://schemas.microsoft.com/office/drawing/2017/decorative" val="1"/>
              </a:ext>
            </a:extLst>
          </p:cNvPr>
          <p:cNvCxnSpPr>
            <a:stCxn id="37" idx="3"/>
            <a:endCxn id="38"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CE70404-6D53-4314-90D3-2D5352CF6753}"/>
              </a:ext>
              <a:ext uri="{C183D7F6-B498-43B3-948B-1728B52AA6E4}">
                <adec:decorative xmlns:adec="http://schemas.microsoft.com/office/drawing/2017/decorative" val="1"/>
              </a:ext>
            </a:extLst>
          </p:cNvPr>
          <p:cNvCxnSpPr>
            <a:cxnSpLocks/>
            <a:stCxn id="38" idx="3"/>
            <a:endCxn id="64" idx="1"/>
          </p:cNvCxnSpPr>
          <p:nvPr/>
        </p:nvCxnSpPr>
        <p:spPr>
          <a:xfrm>
            <a:off x="9875785" y="4438883"/>
            <a:ext cx="28664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Elbow Connector 67">
            <a:extLst>
              <a:ext uri="{FF2B5EF4-FFF2-40B4-BE49-F238E27FC236}">
                <a16:creationId xmlns:a16="http://schemas.microsoft.com/office/drawing/2014/main" id="{C889058B-E408-4ADA-B368-759F99708C6C}"/>
              </a:ext>
              <a:ext uri="{C183D7F6-B498-43B3-948B-1728B52AA6E4}">
                <adec:decorative xmlns:adec="http://schemas.microsoft.com/office/drawing/2017/decorative" val="1"/>
              </a:ext>
            </a:extLst>
          </p:cNvPr>
          <p:cNvCxnSpPr>
            <a:stCxn id="39" idx="1"/>
            <a:endCxn id="35" idx="0"/>
          </p:cNvCxnSpPr>
          <p:nvPr/>
        </p:nvCxnSpPr>
        <p:spPr>
          <a:xfrm rot="10800000" flipV="1">
            <a:off x="3204808" y="1984549"/>
            <a:ext cx="7197132" cy="198887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D50EB-97E4-4449-AC37-E9E878006C1A}"/>
              </a:ext>
            </a:extLst>
          </p:cNvPr>
          <p:cNvSpPr txBox="1"/>
          <p:nvPr/>
        </p:nvSpPr>
        <p:spPr>
          <a:xfrm>
            <a:off x="3204809" y="1567733"/>
            <a:ext cx="7060400"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New data and retraining</a:t>
            </a:r>
          </a:p>
        </p:txBody>
      </p:sp>
      <p:cxnSp>
        <p:nvCxnSpPr>
          <p:cNvPr id="56" name="Straight Arrow Connector 55">
            <a:extLst>
              <a:ext uri="{FF2B5EF4-FFF2-40B4-BE49-F238E27FC236}">
                <a16:creationId xmlns:a16="http://schemas.microsoft.com/office/drawing/2014/main" id="{B63BCFE6-150E-4EAA-93DD-24350A8CDDA3}"/>
              </a:ext>
              <a:ext uri="{C183D7F6-B498-43B3-948B-1728B52AA6E4}">
                <adec:decorative xmlns:adec="http://schemas.microsoft.com/office/drawing/2017/decorative" val="1"/>
              </a:ext>
            </a:extLst>
          </p:cNvPr>
          <p:cNvCxnSpPr>
            <a:stCxn id="45" idx="2"/>
            <a:endCxn id="37"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342FC48-59EA-40FA-8ABC-CBECA99C8332}"/>
              </a:ext>
              <a:ext uri="{C183D7F6-B498-43B3-948B-1728B52AA6E4}">
                <adec:decorative xmlns:adec="http://schemas.microsoft.com/office/drawing/2017/decorative" val="1"/>
              </a:ext>
            </a:extLst>
          </p:cNvPr>
          <p:cNvSpPr/>
          <p:nvPr/>
        </p:nvSpPr>
        <p:spPr>
          <a:xfrm>
            <a:off x="481553" y="256043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Problem formulation</a:t>
            </a:r>
          </a:p>
        </p:txBody>
      </p:sp>
      <p:sp>
        <p:nvSpPr>
          <p:cNvPr id="58" name="TextBox 57">
            <a:extLst>
              <a:ext uri="{FF2B5EF4-FFF2-40B4-BE49-F238E27FC236}">
                <a16:creationId xmlns:a16="http://schemas.microsoft.com/office/drawing/2014/main" id="{4C48D691-F423-4B41-B404-E3331CEEE88E}"/>
              </a:ext>
            </a:extLst>
          </p:cNvPr>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Business problem</a:t>
            </a:r>
          </a:p>
        </p:txBody>
      </p:sp>
      <p:cxnSp>
        <p:nvCxnSpPr>
          <p:cNvPr id="59" name="Straight Arrow Connector 58">
            <a:extLst>
              <a:ext uri="{FF2B5EF4-FFF2-40B4-BE49-F238E27FC236}">
                <a16:creationId xmlns:a16="http://schemas.microsoft.com/office/drawing/2014/main" id="{63325AF1-4F04-4D6C-8FF8-405CA0D2B7C1}"/>
              </a:ext>
              <a:ext uri="{C183D7F6-B498-43B3-948B-1728B52AA6E4}">
                <adec:decorative xmlns:adec="http://schemas.microsoft.com/office/drawing/2017/decorative" val="1"/>
              </a:ext>
            </a:extLst>
          </p:cNvPr>
          <p:cNvCxnSpPr>
            <a:stCxn id="57" idx="2"/>
            <a:endCxn id="34"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873776A-D50D-440F-8627-1CD8FE5CEB3C}"/>
              </a:ext>
              <a:ext uri="{C183D7F6-B498-43B3-948B-1728B52AA6E4}">
                <adec:decorative xmlns:adec="http://schemas.microsoft.com/office/drawing/2017/decorative" val="1"/>
              </a:ext>
            </a:extLst>
          </p:cNvPr>
          <p:cNvCxnSpPr>
            <a:stCxn id="58" idx="2"/>
            <a:endCxn id="57"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DC0B4DB-8AEC-403F-B905-8ADBB5E9DB0E}"/>
              </a:ext>
              <a:ext uri="{C183D7F6-B498-43B3-948B-1728B52AA6E4}">
                <adec:decorative xmlns:adec="http://schemas.microsoft.com/office/drawing/2017/decorative" val="1"/>
              </a:ext>
            </a:extLst>
          </p:cNvPr>
          <p:cNvCxnSpPr>
            <a:cxnSpLocks/>
            <a:stCxn id="64" idx="0"/>
            <a:endCxn id="39" idx="2"/>
          </p:cNvCxnSpPr>
          <p:nvPr/>
        </p:nvCxnSpPr>
        <p:spPr>
          <a:xfrm flipV="1">
            <a:off x="11151334" y="2450011"/>
            <a:ext cx="0" cy="134984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7EB5DA6-CFD4-49F7-9B00-F56B96EC8C03}"/>
              </a:ext>
            </a:extLst>
          </p:cNvPr>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Yes</a:t>
            </a:r>
          </a:p>
        </p:txBody>
      </p:sp>
      <p:cxnSp>
        <p:nvCxnSpPr>
          <p:cNvPr id="63" name="Elbow Connector 145">
            <a:extLst>
              <a:ext uri="{FF2B5EF4-FFF2-40B4-BE49-F238E27FC236}">
                <a16:creationId xmlns:a16="http://schemas.microsoft.com/office/drawing/2014/main" id="{4F157656-28F9-4767-A32A-F4D7A22CEAE8}"/>
              </a:ext>
              <a:ext uri="{C183D7F6-B498-43B3-948B-1728B52AA6E4}">
                <adec:decorative xmlns:adec="http://schemas.microsoft.com/office/drawing/2017/decorative" val="1"/>
              </a:ext>
            </a:extLst>
          </p:cNvPr>
          <p:cNvCxnSpPr>
            <a:cxnSpLocks/>
            <a:stCxn id="64" idx="2"/>
            <a:endCxn id="34" idx="2"/>
          </p:cNvCxnSpPr>
          <p:nvPr/>
        </p:nvCxnSpPr>
        <p:spPr>
          <a:xfrm rot="5400000" flipH="1">
            <a:off x="6104358" y="30935"/>
            <a:ext cx="173566" cy="9920387"/>
          </a:xfrm>
          <a:prstGeom prst="bentConnector3">
            <a:avLst>
              <a:gd name="adj1" fmla="val -405255"/>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Flowchart: Decision 63">
            <a:extLst>
              <a:ext uri="{FF2B5EF4-FFF2-40B4-BE49-F238E27FC236}">
                <a16:creationId xmlns:a16="http://schemas.microsoft.com/office/drawing/2014/main" id="{9A31CD26-0395-4C9B-A0AE-2BE0C0757189}"/>
              </a:ext>
              <a:ext uri="{C183D7F6-B498-43B3-948B-1728B52AA6E4}">
                <adec:decorative xmlns:adec="http://schemas.microsoft.com/office/drawing/2017/decorative" val="1"/>
              </a:ext>
            </a:extLst>
          </p:cNvPr>
          <p:cNvSpPr/>
          <p:nvPr/>
        </p:nvSpPr>
        <p:spPr>
          <a:xfrm>
            <a:off x="10162428" y="3799857"/>
            <a:ext cx="1977812" cy="1278054"/>
          </a:xfrm>
          <a:prstGeom prst="flowChartDecision">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Meets business goal?</a:t>
            </a:r>
          </a:p>
        </p:txBody>
      </p:sp>
      <p:cxnSp>
        <p:nvCxnSpPr>
          <p:cNvPr id="65" name="Elbow Connector 158">
            <a:extLst>
              <a:ext uri="{FF2B5EF4-FFF2-40B4-BE49-F238E27FC236}">
                <a16:creationId xmlns:a16="http://schemas.microsoft.com/office/drawing/2014/main" id="{2C0EE984-B67E-462C-AE04-6BD587171B3F}"/>
              </a:ext>
              <a:ext uri="{C183D7F6-B498-43B3-948B-1728B52AA6E4}">
                <adec:decorative xmlns:adec="http://schemas.microsoft.com/office/drawing/2017/decorative" val="1"/>
              </a:ext>
            </a:extLst>
          </p:cNvPr>
          <p:cNvCxnSpPr>
            <a:cxnSpLocks/>
            <a:stCxn id="64" idx="2"/>
            <a:endCxn id="36" idx="2"/>
          </p:cNvCxnSpPr>
          <p:nvPr/>
        </p:nvCxnSpPr>
        <p:spPr>
          <a:xfrm rot="5400000" flipH="1">
            <a:off x="8078219" y="2004796"/>
            <a:ext cx="173566" cy="5972665"/>
          </a:xfrm>
          <a:prstGeom prst="bentConnector3">
            <a:avLst>
              <a:gd name="adj1" fmla="val -202628"/>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041D23-F19C-4D01-B73D-87A4173C29B6}"/>
              </a:ext>
            </a:extLst>
          </p:cNvPr>
          <p:cNvSpPr txBox="1"/>
          <p:nvPr/>
        </p:nvSpPr>
        <p:spPr>
          <a:xfrm>
            <a:off x="10560316" y="5133957"/>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No</a:t>
            </a:r>
          </a:p>
        </p:txBody>
      </p:sp>
      <p:sp>
        <p:nvSpPr>
          <p:cNvPr id="67" name="TextBox 66">
            <a:extLst>
              <a:ext uri="{FF2B5EF4-FFF2-40B4-BE49-F238E27FC236}">
                <a16:creationId xmlns:a16="http://schemas.microsoft.com/office/drawing/2014/main" id="{EE9A585E-C018-4BFC-A3D9-A2A293EEDDAB}"/>
              </a:ext>
            </a:extLst>
          </p:cNvPr>
          <p:cNvSpPr txBox="1"/>
          <p:nvPr/>
        </p:nvSpPr>
        <p:spPr>
          <a:xfrm>
            <a:off x="5170694" y="5406753"/>
            <a:ext cx="5937531"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Feature augmentation</a:t>
            </a:r>
          </a:p>
        </p:txBody>
      </p:sp>
      <p:sp>
        <p:nvSpPr>
          <p:cNvPr id="69" name="TextBox 68">
            <a:extLst>
              <a:ext uri="{FF2B5EF4-FFF2-40B4-BE49-F238E27FC236}">
                <a16:creationId xmlns:a16="http://schemas.microsoft.com/office/drawing/2014/main" id="{691254B7-EA97-4642-B9B3-52D220F67D7A}"/>
              </a:ext>
            </a:extLst>
          </p:cNvPr>
          <p:cNvSpPr txBox="1"/>
          <p:nvPr/>
        </p:nvSpPr>
        <p:spPr>
          <a:xfrm>
            <a:off x="1230947" y="5770080"/>
            <a:ext cx="9885254"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Data augmentation</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latin typeface="Amazon Ember" panose="020B0603020204020204"/>
              </a:rPr>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latin typeface="Amazon Ember" panose="020B0603020204020204"/>
              </a:rPr>
              <a:t>17</a:t>
            </a:fld>
            <a:endParaRPr lang="en-US" dirty="0">
              <a:latin typeface="Amazon Ember" panose="020B0603020204020204"/>
            </a:endParaRPr>
          </a:p>
        </p:txBody>
      </p:sp>
    </p:spTree>
    <p:custDataLst>
      <p:tags r:id="rId1"/>
    </p:custDataLst>
    <p:extLst>
      <p:ext uri="{BB962C8B-B14F-4D97-AF65-F5344CB8AC3E}">
        <p14:creationId xmlns:p14="http://schemas.microsoft.com/office/powerpoint/2010/main" val="757872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data do you need? </a:t>
            </a:r>
          </a:p>
        </p:txBody>
      </p:sp>
      <p:sp>
        <p:nvSpPr>
          <p:cNvPr id="3" name="Content Placeholder 2"/>
          <p:cNvSpPr>
            <a:spLocks noGrp="1"/>
          </p:cNvSpPr>
          <p:nvPr>
            <p:ph idx="1"/>
          </p:nvPr>
        </p:nvSpPr>
        <p:spPr/>
        <p:txBody>
          <a:bodyPr/>
          <a:lstStyle/>
          <a:p>
            <a:r>
              <a:rPr lang="en-US" dirty="0"/>
              <a:t>How much data do you have, and where is it?</a:t>
            </a:r>
          </a:p>
          <a:p>
            <a:r>
              <a:rPr lang="en-US" dirty="0"/>
              <a:t>Do you have access to that data?</a:t>
            </a:r>
          </a:p>
          <a:p>
            <a:r>
              <a:rPr lang="en-US" dirty="0"/>
              <a:t>What solution can you use to bring all of this data into one centralized repository?</a:t>
            </a:r>
          </a:p>
          <a:p>
            <a:endParaRPr lang="en-US" dirty="0"/>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450762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21A9-0811-4A4C-91E4-974DBEA8F26A}"/>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760BD402-DE68-A047-9850-E4962EBEEC16}"/>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Private data</a:t>
            </a:r>
            <a:r>
              <a:rPr lang="en-US" dirty="0"/>
              <a:t>: Data that customers create</a:t>
            </a:r>
          </a:p>
          <a:p>
            <a:r>
              <a:rPr lang="en-US" dirty="0">
                <a:latin typeface="Amazon Ember" panose="02000000000000000000" pitchFamily="2" charset="0"/>
                <a:ea typeface="Amazon Ember" panose="02000000000000000000" pitchFamily="2" charset="0"/>
              </a:rPr>
              <a:t>Commercial data</a:t>
            </a:r>
            <a:r>
              <a:rPr lang="en-US" dirty="0"/>
              <a:t>: AWS Data Exchange, AWS Marketplace, and other external providers</a:t>
            </a:r>
          </a:p>
          <a:p>
            <a:r>
              <a:rPr lang="en-US" dirty="0">
                <a:latin typeface="Amazon Ember" panose="02000000000000000000" pitchFamily="2" charset="0"/>
                <a:ea typeface="Amazon Ember" panose="02000000000000000000" pitchFamily="2" charset="0"/>
              </a:rPr>
              <a:t>Open-source data</a:t>
            </a:r>
            <a:r>
              <a:rPr lang="en-US" dirty="0"/>
              <a:t>: Data that is publicly available (check for limits on usage)</a:t>
            </a:r>
          </a:p>
          <a:p>
            <a:pPr lvl="1"/>
            <a:r>
              <a:rPr lang="en-US" dirty="0"/>
              <a:t>Kaggle</a:t>
            </a:r>
          </a:p>
          <a:p>
            <a:pPr lvl="1"/>
            <a:r>
              <a:rPr lang="en-US" dirty="0"/>
              <a:t>World Health Organization</a:t>
            </a:r>
          </a:p>
          <a:p>
            <a:pPr lvl="1"/>
            <a:r>
              <a:rPr lang="en-US" dirty="0"/>
              <a:t>U.S. Census Bureau</a:t>
            </a:r>
          </a:p>
          <a:p>
            <a:pPr lvl="1"/>
            <a:r>
              <a:rPr lang="en-US" dirty="0"/>
              <a:t>National Oceanic and Atmospheric Administration (U.S.)</a:t>
            </a:r>
          </a:p>
          <a:p>
            <a:pPr lvl="1"/>
            <a:r>
              <a:rPr lang="en-US" dirty="0"/>
              <a:t>UC Irvine Machine Learning Repository</a:t>
            </a:r>
          </a:p>
          <a:p>
            <a:pPr lvl="1"/>
            <a:r>
              <a:rPr lang="en-US" dirty="0"/>
              <a:t>AWS</a:t>
            </a:r>
          </a:p>
          <a:p>
            <a:pPr lvl="3"/>
            <a:endParaRPr lang="en-US" dirty="0"/>
          </a:p>
        </p:txBody>
      </p:sp>
      <p:sp>
        <p:nvSpPr>
          <p:cNvPr id="4" name="Footer Placeholder 3">
            <a:extLst>
              <a:ext uri="{FF2B5EF4-FFF2-40B4-BE49-F238E27FC236}">
                <a16:creationId xmlns:a16="http://schemas.microsoft.com/office/drawing/2014/main" id="{4D709A95-18DE-0249-B992-FC6C90E47403}"/>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FE00CA2-402D-5D4E-9840-57963BFC224B}"/>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Tree>
    <p:custDataLst>
      <p:tags r:id="rId1"/>
    </p:custDataLst>
    <p:extLst>
      <p:ext uri="{BB962C8B-B14F-4D97-AF65-F5344CB8AC3E}">
        <p14:creationId xmlns:p14="http://schemas.microsoft.com/office/powerpoint/2010/main" val="2305054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dirty="0">
                <a:latin typeface="+mn-lt"/>
              </a:rPr>
              <a:t>Sections</a:t>
            </a:r>
          </a:p>
          <a:p>
            <a:pPr marL="457200" indent="-457200">
              <a:spcBef>
                <a:spcPts val="1200"/>
              </a:spcBef>
              <a:buFont typeface="+mj-lt"/>
              <a:buAutoNum type="arabicPeriod"/>
            </a:pPr>
            <a:r>
              <a:rPr lang="en-US" sz="2400" dirty="0">
                <a:latin typeface="+mn-lt"/>
              </a:rPr>
              <a:t>Scenario introduction</a:t>
            </a:r>
          </a:p>
          <a:p>
            <a:pPr marL="457200" indent="-457200">
              <a:spcBef>
                <a:spcPts val="1200"/>
              </a:spcBef>
              <a:buFont typeface="+mj-lt"/>
              <a:buAutoNum type="arabicPeriod"/>
            </a:pPr>
            <a:r>
              <a:rPr lang="en-US" sz="2400" dirty="0">
                <a:latin typeface="+mn-lt"/>
              </a:rPr>
              <a:t>Collecting and securing data</a:t>
            </a:r>
          </a:p>
          <a:p>
            <a:pPr marL="457200" indent="-457200">
              <a:spcBef>
                <a:spcPts val="1200"/>
              </a:spcBef>
              <a:buFont typeface="+mj-lt"/>
              <a:buAutoNum type="arabicPeriod"/>
            </a:pPr>
            <a:r>
              <a:rPr lang="en-US" sz="2400" dirty="0">
                <a:latin typeface="+mn-lt"/>
              </a:rPr>
              <a:t>Evaluating your data</a:t>
            </a:r>
          </a:p>
          <a:p>
            <a:pPr marL="457200" indent="-457200">
              <a:spcBef>
                <a:spcPts val="1200"/>
              </a:spcBef>
              <a:buFont typeface="+mj-lt"/>
              <a:buAutoNum type="arabicPeriod"/>
            </a:pPr>
            <a:r>
              <a:rPr lang="en-US" sz="2400" dirty="0">
                <a:latin typeface="+mn-lt"/>
              </a:rPr>
              <a:t>Preprocessing your data</a:t>
            </a:r>
          </a:p>
          <a:p>
            <a:pPr marL="457200" indent="-457200">
              <a:spcBef>
                <a:spcPts val="1200"/>
              </a:spcBef>
              <a:buFont typeface="+mj-lt"/>
              <a:buAutoNum type="arabicPeriod"/>
            </a:pPr>
            <a:r>
              <a:rPr lang="en-US" sz="2400" dirty="0">
                <a:latin typeface="+mn-lt"/>
              </a:rPr>
              <a:t>Training</a:t>
            </a:r>
          </a:p>
          <a:p>
            <a:pPr marL="457200" indent="-457200">
              <a:spcBef>
                <a:spcPts val="1200"/>
              </a:spcBef>
              <a:buFont typeface="+mj-lt"/>
              <a:buAutoNum type="arabicPeriod"/>
            </a:pPr>
            <a:r>
              <a:rPr lang="en-US" sz="2400" dirty="0">
                <a:latin typeface="+mn-lt"/>
              </a:rPr>
              <a:t>Evaluating the accuracy of the model</a:t>
            </a:r>
          </a:p>
          <a:p>
            <a:pPr marL="457200" indent="-457200">
              <a:spcBef>
                <a:spcPts val="1200"/>
              </a:spcBef>
              <a:buFont typeface="+mj-lt"/>
              <a:buAutoNum type="arabicPeriod"/>
            </a:pPr>
            <a:r>
              <a:rPr lang="en-US" sz="2400" dirty="0">
                <a:latin typeface="+mn-lt"/>
              </a:rPr>
              <a:t>Hosting and using the model</a:t>
            </a:r>
          </a:p>
          <a:p>
            <a:pPr marL="457200" indent="-457200">
              <a:spcBef>
                <a:spcPts val="1200"/>
              </a:spcBef>
              <a:buFont typeface="+mj-lt"/>
              <a:buAutoNum type="arabicPeriod"/>
            </a:pPr>
            <a:r>
              <a:rPr lang="en-US" sz="2400" dirty="0">
                <a:latin typeface="+mn-lt"/>
              </a:rPr>
              <a:t>Hyperparameter and model tuning</a:t>
            </a:r>
          </a:p>
          <a:p>
            <a:pPr marL="0" indent="0">
              <a:spcBef>
                <a:spcPts val="1800"/>
              </a:spcBef>
              <a:buNone/>
            </a:pPr>
            <a:endParaRPr lang="en-US" dirty="0">
              <a:latin typeface="+mn-lt"/>
            </a:endParaRPr>
          </a:p>
        </p:txBody>
      </p:sp>
      <p:sp>
        <p:nvSpPr>
          <p:cNvPr id="11" name="Content Placeholder 10"/>
          <p:cNvSpPr>
            <a:spLocks noGrp="1"/>
          </p:cNvSpPr>
          <p:nvPr>
            <p:ph idx="13"/>
          </p:nvPr>
        </p:nvSpPr>
        <p:spPr/>
        <p:txBody>
          <a:bodyPr/>
          <a:lstStyle/>
          <a:p>
            <a:pPr marL="0" indent="0">
              <a:spcBef>
                <a:spcPts val="1800"/>
              </a:spcBef>
              <a:buNone/>
            </a:pPr>
            <a:r>
              <a:rPr lang="en-US" dirty="0"/>
              <a:t>Demonstration</a:t>
            </a:r>
          </a:p>
          <a:p>
            <a:pPr>
              <a:spcBef>
                <a:spcPts val="1800"/>
              </a:spcBef>
            </a:pPr>
            <a:r>
              <a:rPr lang="en-US" sz="2400" dirty="0"/>
              <a:t>Training a model using Amazon SageMaker</a:t>
            </a:r>
          </a:p>
          <a:p>
            <a:pPr>
              <a:spcBef>
                <a:spcPts val="1800"/>
              </a:spcBef>
            </a:pPr>
            <a:r>
              <a:rPr lang="en-US" sz="2400" dirty="0"/>
              <a:t>Optimizing Amazon </a:t>
            </a:r>
            <a:r>
              <a:rPr lang="en-US" sz="2400" dirty="0" err="1"/>
              <a:t>SageMaker</a:t>
            </a:r>
            <a:r>
              <a:rPr lang="en-US" sz="2400" dirty="0"/>
              <a:t> Hyperparameters</a:t>
            </a:r>
          </a:p>
          <a:p>
            <a:pPr>
              <a:spcBef>
                <a:spcPts val="1800"/>
              </a:spcBef>
            </a:pPr>
            <a:r>
              <a:rPr lang="en-US" sz="2400" dirty="0"/>
              <a:t>Running Amazon SageMaker Autopilot</a:t>
            </a:r>
          </a:p>
          <a:p>
            <a:pPr marL="0" indent="0">
              <a:buNone/>
            </a:pPr>
            <a:endParaRPr lang="en-US" dirty="0"/>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7433981" y="5374531"/>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Observations</a:t>
            </a:r>
          </a:p>
        </p:txBody>
      </p:sp>
      <p:sp>
        <p:nvSpPr>
          <p:cNvPr id="3" name="Rectangle 2">
            <a:extLst>
              <a:ext uri="{C183D7F6-B498-43B3-948B-1728B52AA6E4}">
                <adec:decorative xmlns:adec="http://schemas.microsoft.com/office/drawing/2017/decorative" val="1"/>
              </a:ext>
            </a:extLst>
          </p:cNvPr>
          <p:cNvSpPr/>
          <p:nvPr/>
        </p:nvSpPr>
        <p:spPr>
          <a:xfrm>
            <a:off x="1850792" y="1702706"/>
            <a:ext cx="8431823" cy="830997"/>
          </a:xfrm>
          <a:prstGeom prst="rect">
            <a:avLst/>
          </a:prstGeom>
        </p:spPr>
        <p:txBody>
          <a:bodyPr wrap="square">
            <a:spAutoFit/>
          </a:bodyPr>
          <a:lstStyle/>
          <a:p>
            <a:pPr algn="ctr"/>
            <a:r>
              <a:rPr lang="en-US" sz="2400" dirty="0">
                <a:solidFill>
                  <a:srgbClr val="000000"/>
                </a:solidFill>
                <a:latin typeface="Amazon Ember" panose="020B0603020204020204"/>
                <a:ea typeface="Amazon Ember Light" panose="020B0403020204020204" pitchFamily="34" charset="0"/>
                <a:cs typeface="Amazon Ember Light" panose="020B0403020204020204" pitchFamily="34" charset="0"/>
              </a:rPr>
              <a:t>ML problems need a lot of data—also called </a:t>
            </a:r>
            <a:r>
              <a:rPr lang="en-US" sz="2400" dirty="0">
                <a:solidFill>
                  <a:schemeClr val="tx2"/>
                </a:solidFill>
                <a:latin typeface="Amazon Ember" panose="020B0603020204020204"/>
                <a:ea typeface="Amazon Ember Light" panose="020B0403020204020204" pitchFamily="34" charset="0"/>
                <a:cs typeface="Amazon Ember Light" panose="020B0403020204020204" pitchFamily="34" charset="0"/>
              </a:rPr>
              <a:t>observations</a:t>
            </a:r>
            <a:r>
              <a:rPr lang="en-US" sz="2400" dirty="0">
                <a:solidFill>
                  <a:srgbClr val="000000"/>
                </a:solidFill>
                <a:latin typeface="Amazon Ember" panose="020B0603020204020204"/>
                <a:ea typeface="Amazon Ember Light" panose="020B0403020204020204" pitchFamily="34" charset="0"/>
                <a:cs typeface="Amazon Ember Light" panose="020B0403020204020204" pitchFamily="34" charset="0"/>
              </a:rPr>
              <a:t>— where the target answer or prediction is </a:t>
            </a:r>
            <a:r>
              <a:rPr lang="en-US" sz="2400" dirty="0">
                <a:solidFill>
                  <a:schemeClr val="tx2"/>
                </a:solidFill>
                <a:latin typeface="Amazon Ember" panose="020B0603020204020204"/>
                <a:ea typeface="Amazon Ember Light" panose="020B0403020204020204" pitchFamily="34" charset="0"/>
                <a:cs typeface="Amazon Ember Light" panose="020B0403020204020204" pitchFamily="34" charset="0"/>
              </a:rPr>
              <a:t>already known</a:t>
            </a:r>
            <a:r>
              <a:rPr lang="en-US" sz="2400" dirty="0">
                <a:solidFill>
                  <a:srgbClr val="000000"/>
                </a:solidFill>
                <a:latin typeface="Amazon Ember" panose="020B0603020204020204"/>
                <a:ea typeface="Amazon Ember Light" panose="020B0403020204020204" pitchFamily="34" charset="0"/>
                <a:cs typeface="Amazon Ember Light" panose="020B0403020204020204" pitchFamily="34" charset="0"/>
              </a:rPr>
              <a:t>. </a:t>
            </a:r>
            <a:endParaRPr lang="en-US" sz="2400" dirty="0">
              <a:latin typeface="Amazon Ember" panose="020B0603020204020204"/>
              <a:ea typeface="Amazon Ember Light" panose="020B0403020204020204" pitchFamily="34" charset="0"/>
              <a:cs typeface="Amazon Ember Light" panose="020B0403020204020204" pitchFamily="34" charset="0"/>
            </a:endParaRPr>
          </a:p>
        </p:txBody>
      </p:sp>
      <p:graphicFrame>
        <p:nvGraphicFramePr>
          <p:cNvPr id="6" name="Table 5"/>
          <p:cNvGraphicFramePr>
            <a:graphicFrameLocks noGrp="1"/>
          </p:cNvGraphicFramePr>
          <p:nvPr>
            <p:extLst/>
          </p:nvPr>
        </p:nvGraphicFramePr>
        <p:xfrm>
          <a:off x="2680037" y="3189755"/>
          <a:ext cx="6773335" cy="2494280"/>
        </p:xfrm>
        <a:graphic>
          <a:graphicData uri="http://schemas.openxmlformats.org/drawingml/2006/table">
            <a:tbl>
              <a:tblPr firstRow="1" bandRow="1">
                <a:effectLst>
                  <a:outerShdw blurRad="50800" dist="38100" dir="2700000" algn="tl" rotWithShape="0">
                    <a:prstClr val="black">
                      <a:alpha val="40000"/>
                    </a:prstClr>
                  </a:outerShdw>
                </a:effectLst>
                <a:tableStyleId>{F5AB1C69-6EDB-4FF4-983F-18BD219EF322}</a:tableStyleId>
              </a:tblPr>
              <a:tblGrid>
                <a:gridCol w="1354667">
                  <a:extLst>
                    <a:ext uri="{9D8B030D-6E8A-4147-A177-3AD203B41FA5}">
                      <a16:colId xmlns:a16="http://schemas.microsoft.com/office/drawing/2014/main" val="988265596"/>
                    </a:ext>
                  </a:extLst>
                </a:gridCol>
                <a:gridCol w="1354667">
                  <a:extLst>
                    <a:ext uri="{9D8B030D-6E8A-4147-A177-3AD203B41FA5}">
                      <a16:colId xmlns:a16="http://schemas.microsoft.com/office/drawing/2014/main" val="2252294318"/>
                    </a:ext>
                  </a:extLst>
                </a:gridCol>
                <a:gridCol w="1354667">
                  <a:extLst>
                    <a:ext uri="{9D8B030D-6E8A-4147-A177-3AD203B41FA5}">
                      <a16:colId xmlns:a16="http://schemas.microsoft.com/office/drawing/2014/main" val="2245687363"/>
                    </a:ext>
                  </a:extLst>
                </a:gridCol>
                <a:gridCol w="1354667">
                  <a:extLst>
                    <a:ext uri="{9D8B030D-6E8A-4147-A177-3AD203B41FA5}">
                      <a16:colId xmlns:a16="http://schemas.microsoft.com/office/drawing/2014/main" val="1921308944"/>
                    </a:ext>
                  </a:extLst>
                </a:gridCol>
                <a:gridCol w="1354667">
                  <a:extLst>
                    <a:ext uri="{9D8B030D-6E8A-4147-A177-3AD203B41FA5}">
                      <a16:colId xmlns:a16="http://schemas.microsoft.com/office/drawing/2014/main" val="3768071792"/>
                    </a:ext>
                  </a:extLst>
                </a:gridCol>
              </a:tblGrid>
              <a:tr h="0">
                <a:tc>
                  <a:txBody>
                    <a:bodyPr/>
                    <a:lstStyle/>
                    <a:p>
                      <a:r>
                        <a:rPr lang="en-US" b="0" dirty="0">
                          <a:solidFill>
                            <a:schemeClr val="tx1"/>
                          </a:solidFill>
                        </a:rPr>
                        <a:t>Customer</a:t>
                      </a:r>
                    </a:p>
                  </a:txBody>
                  <a:tcPr/>
                </a:tc>
                <a:tc>
                  <a:txBody>
                    <a:bodyPr/>
                    <a:lstStyle/>
                    <a:p>
                      <a:r>
                        <a:rPr lang="en-US" b="0" dirty="0">
                          <a:solidFill>
                            <a:schemeClr val="tx1"/>
                          </a:solidFill>
                        </a:rPr>
                        <a:t>Date of transaction</a:t>
                      </a:r>
                    </a:p>
                  </a:txBody>
                  <a:tcPr/>
                </a:tc>
                <a:tc>
                  <a:txBody>
                    <a:bodyPr/>
                    <a:lstStyle/>
                    <a:p>
                      <a:r>
                        <a:rPr lang="en-US" b="0" dirty="0">
                          <a:solidFill>
                            <a:schemeClr val="tx1"/>
                          </a:solidFill>
                        </a:rPr>
                        <a:t>Vendor</a:t>
                      </a:r>
                    </a:p>
                  </a:txBody>
                  <a:tcPr/>
                </a:tc>
                <a:tc>
                  <a:txBody>
                    <a:bodyPr/>
                    <a:lstStyle/>
                    <a:p>
                      <a:r>
                        <a:rPr lang="en-US" b="0" dirty="0">
                          <a:solidFill>
                            <a:schemeClr val="tx1"/>
                          </a:solidFill>
                        </a:rPr>
                        <a:t>Charge</a:t>
                      </a:r>
                      <a:r>
                        <a:rPr lang="en-US" b="0" baseline="0" dirty="0">
                          <a:solidFill>
                            <a:schemeClr val="tx1"/>
                          </a:solidFill>
                        </a:rPr>
                        <a:t> amount</a:t>
                      </a:r>
                      <a:endParaRPr lang="en-US" b="0" dirty="0">
                        <a:solidFill>
                          <a:schemeClr val="tx1"/>
                        </a:solidFill>
                      </a:endParaRPr>
                    </a:p>
                  </a:txBody>
                  <a:tcPr/>
                </a:tc>
                <a:tc>
                  <a:txBody>
                    <a:bodyPr/>
                    <a:lstStyle/>
                    <a:p>
                      <a:r>
                        <a:rPr lang="en-US" b="0" dirty="0">
                          <a:solidFill>
                            <a:schemeClr val="tx1"/>
                          </a:solidFill>
                        </a:rPr>
                        <a:t>Was</a:t>
                      </a:r>
                      <a:r>
                        <a:rPr lang="en-US" b="0" baseline="0" dirty="0">
                          <a:solidFill>
                            <a:schemeClr val="tx1"/>
                          </a:solidFill>
                        </a:rPr>
                        <a:t> this fraud?</a:t>
                      </a:r>
                      <a:endParaRPr lang="en-US" b="0" dirty="0">
                        <a:solidFill>
                          <a:schemeClr val="tx1"/>
                        </a:solidFill>
                      </a:endParaRPr>
                    </a:p>
                  </a:txBody>
                  <a:tcPr/>
                </a:tc>
                <a:extLst>
                  <a:ext uri="{0D108BD9-81ED-4DB2-BD59-A6C34878D82A}">
                    <a16:rowId xmlns:a16="http://schemas.microsoft.com/office/drawing/2014/main" val="2653081112"/>
                  </a:ext>
                </a:extLst>
              </a:tr>
              <a:tr h="370840">
                <a:tc>
                  <a:txBody>
                    <a:bodyPr/>
                    <a:lstStyle/>
                    <a:p>
                      <a:r>
                        <a:rPr lang="en-US" dirty="0"/>
                        <a:t>ABC</a:t>
                      </a:r>
                    </a:p>
                  </a:txBody>
                  <a:tcPr>
                    <a:solidFill>
                      <a:srgbClr val="CEE9E5"/>
                    </a:solidFill>
                  </a:tcPr>
                </a:tc>
                <a:tc>
                  <a:txBody>
                    <a:bodyPr/>
                    <a:lstStyle/>
                    <a:p>
                      <a:r>
                        <a:rPr lang="en-US" dirty="0"/>
                        <a:t>10/5</a:t>
                      </a:r>
                    </a:p>
                  </a:txBody>
                  <a:tcPr>
                    <a:solidFill>
                      <a:srgbClr val="CEE9E5"/>
                    </a:solidFill>
                  </a:tcPr>
                </a:tc>
                <a:tc>
                  <a:txBody>
                    <a:bodyPr/>
                    <a:lstStyle/>
                    <a:p>
                      <a:r>
                        <a:rPr lang="en-US" dirty="0"/>
                        <a:t>Store</a:t>
                      </a:r>
                      <a:r>
                        <a:rPr lang="en-US" baseline="0" dirty="0"/>
                        <a:t> 1</a:t>
                      </a:r>
                      <a:endParaRPr lang="en-US" dirty="0"/>
                    </a:p>
                  </a:txBody>
                  <a:tcPr>
                    <a:solidFill>
                      <a:srgbClr val="CEE9E5"/>
                    </a:solidFill>
                  </a:tcPr>
                </a:tc>
                <a:tc>
                  <a:txBody>
                    <a:bodyPr/>
                    <a:lstStyle/>
                    <a:p>
                      <a:r>
                        <a:rPr lang="en-US" dirty="0"/>
                        <a:t>10.99</a:t>
                      </a:r>
                    </a:p>
                  </a:txBody>
                  <a:tcPr>
                    <a:solidFill>
                      <a:srgbClr val="CEE9E5"/>
                    </a:solidFill>
                  </a:tcPr>
                </a:tc>
                <a:tc>
                  <a:txBody>
                    <a:bodyPr/>
                    <a:lstStyle/>
                    <a:p>
                      <a:r>
                        <a:rPr lang="en-US" dirty="0"/>
                        <a:t>No</a:t>
                      </a:r>
                    </a:p>
                  </a:txBody>
                  <a:tcPr>
                    <a:solidFill>
                      <a:srgbClr val="CEE9E5"/>
                    </a:solidFill>
                  </a:tcPr>
                </a:tc>
                <a:extLst>
                  <a:ext uri="{0D108BD9-81ED-4DB2-BD59-A6C34878D82A}">
                    <a16:rowId xmlns:a16="http://schemas.microsoft.com/office/drawing/2014/main" val="3751462210"/>
                  </a:ext>
                </a:extLst>
              </a:tr>
              <a:tr h="370840">
                <a:tc>
                  <a:txBody>
                    <a:bodyPr/>
                    <a:lstStyle/>
                    <a:p>
                      <a:r>
                        <a:rPr lang="en-US" dirty="0"/>
                        <a:t>DEF</a:t>
                      </a:r>
                    </a:p>
                  </a:txBody>
                  <a:tcPr/>
                </a:tc>
                <a:tc>
                  <a:txBody>
                    <a:bodyPr/>
                    <a:lstStyle/>
                    <a:p>
                      <a:r>
                        <a:rPr lang="en-US" dirty="0"/>
                        <a:t>10/5</a:t>
                      </a:r>
                    </a:p>
                  </a:txBody>
                  <a:tcPr/>
                </a:tc>
                <a:tc>
                  <a:txBody>
                    <a:bodyPr/>
                    <a:lstStyle/>
                    <a:p>
                      <a:r>
                        <a:rPr lang="en-US" dirty="0"/>
                        <a:t>Store</a:t>
                      </a:r>
                      <a:r>
                        <a:rPr lang="en-US" baseline="0" dirty="0"/>
                        <a:t> 2</a:t>
                      </a:r>
                      <a:endParaRPr lang="en-US" dirty="0"/>
                    </a:p>
                  </a:txBody>
                  <a:tcPr/>
                </a:tc>
                <a:tc>
                  <a:txBody>
                    <a:bodyPr/>
                    <a:lstStyle/>
                    <a:p>
                      <a:r>
                        <a:rPr lang="en-US" dirty="0"/>
                        <a:t>99.99</a:t>
                      </a:r>
                    </a:p>
                  </a:txBody>
                  <a:tcPr/>
                </a:tc>
                <a:tc>
                  <a:txBody>
                    <a:bodyPr/>
                    <a:lstStyle/>
                    <a:p>
                      <a:r>
                        <a:rPr lang="en-US" dirty="0"/>
                        <a:t>Yes</a:t>
                      </a:r>
                    </a:p>
                  </a:txBody>
                  <a:tcPr/>
                </a:tc>
                <a:extLst>
                  <a:ext uri="{0D108BD9-81ED-4DB2-BD59-A6C34878D82A}">
                    <a16:rowId xmlns:a16="http://schemas.microsoft.com/office/drawing/2014/main" val="3938998720"/>
                  </a:ext>
                </a:extLst>
              </a:tr>
              <a:tr h="370840">
                <a:tc>
                  <a:txBody>
                    <a:bodyPr/>
                    <a:lstStyle/>
                    <a:p>
                      <a:r>
                        <a:rPr lang="en-US" dirty="0"/>
                        <a:t>GHI</a:t>
                      </a:r>
                    </a:p>
                  </a:txBody>
                  <a:tcPr/>
                </a:tc>
                <a:tc>
                  <a:txBody>
                    <a:bodyPr/>
                    <a:lstStyle/>
                    <a:p>
                      <a:r>
                        <a:rPr lang="en-US" dirty="0"/>
                        <a:t>10/5</a:t>
                      </a:r>
                    </a:p>
                  </a:txBody>
                  <a:tcPr/>
                </a:tc>
                <a:tc>
                  <a:txBody>
                    <a:bodyPr/>
                    <a:lstStyle/>
                    <a:p>
                      <a:r>
                        <a:rPr lang="en-US" dirty="0"/>
                        <a:t>Store</a:t>
                      </a:r>
                      <a:r>
                        <a:rPr lang="en-US" baseline="0" dirty="0"/>
                        <a:t> 2</a:t>
                      </a:r>
                      <a:endParaRPr lang="en-US" dirty="0"/>
                    </a:p>
                  </a:txBody>
                  <a:tcPr/>
                </a:tc>
                <a:tc>
                  <a:txBody>
                    <a:bodyPr/>
                    <a:lstStyle/>
                    <a:p>
                      <a:r>
                        <a:rPr lang="en-US" dirty="0"/>
                        <a:t>15.00</a:t>
                      </a:r>
                    </a:p>
                  </a:txBody>
                  <a:tcPr/>
                </a:tc>
                <a:tc>
                  <a:txBody>
                    <a:bodyPr/>
                    <a:lstStyle/>
                    <a:p>
                      <a:r>
                        <a:rPr lang="en-US" dirty="0"/>
                        <a:t>No</a:t>
                      </a:r>
                    </a:p>
                  </a:txBody>
                  <a:tcPr/>
                </a:tc>
                <a:extLst>
                  <a:ext uri="{0D108BD9-81ED-4DB2-BD59-A6C34878D82A}">
                    <a16:rowId xmlns:a16="http://schemas.microsoft.com/office/drawing/2014/main" val="3924395339"/>
                  </a:ext>
                </a:extLst>
              </a:tr>
              <a:tr h="370840">
                <a:tc>
                  <a:txBody>
                    <a:bodyPr/>
                    <a:lstStyle/>
                    <a:p>
                      <a:r>
                        <a:rPr lang="en-US" dirty="0"/>
                        <a:t>JKL</a:t>
                      </a:r>
                    </a:p>
                  </a:txBody>
                  <a:tcPr/>
                </a:tc>
                <a:tc>
                  <a:txBody>
                    <a:bodyPr/>
                    <a:lstStyle/>
                    <a:p>
                      <a:r>
                        <a:rPr lang="en-US" dirty="0"/>
                        <a:t>10/6</a:t>
                      </a:r>
                    </a:p>
                  </a:txBody>
                  <a:tcPr/>
                </a:tc>
                <a:tc>
                  <a:txBody>
                    <a:bodyPr/>
                    <a:lstStyle/>
                    <a:p>
                      <a:r>
                        <a:rPr lang="en-US" dirty="0"/>
                        <a:t>Store 2</a:t>
                      </a:r>
                    </a:p>
                  </a:txBody>
                  <a:tcPr/>
                </a:tc>
                <a:tc>
                  <a:txBody>
                    <a:bodyPr/>
                    <a:lstStyle/>
                    <a:p>
                      <a:r>
                        <a:rPr lang="en-US" dirty="0"/>
                        <a:t>99.99</a:t>
                      </a:r>
                    </a:p>
                  </a:txBody>
                  <a:tcPr/>
                </a:tc>
                <a:tc>
                  <a:txBody>
                    <a:bodyPr/>
                    <a:lstStyle/>
                    <a:p>
                      <a:r>
                        <a:rPr lang="en-US" dirty="0"/>
                        <a:t>?</a:t>
                      </a:r>
                    </a:p>
                  </a:txBody>
                  <a:tcPr/>
                </a:tc>
                <a:extLst>
                  <a:ext uri="{0D108BD9-81ED-4DB2-BD59-A6C34878D82A}">
                    <a16:rowId xmlns:a16="http://schemas.microsoft.com/office/drawing/2014/main" val="868828883"/>
                  </a:ext>
                </a:extLst>
              </a:tr>
              <a:tr h="370840">
                <a:tc>
                  <a:txBody>
                    <a:bodyPr/>
                    <a:lstStyle/>
                    <a:p>
                      <a:r>
                        <a:rPr lang="en-US" dirty="0"/>
                        <a:t>MNO</a:t>
                      </a:r>
                    </a:p>
                  </a:txBody>
                  <a:tcPr/>
                </a:tc>
                <a:tc>
                  <a:txBody>
                    <a:bodyPr/>
                    <a:lstStyle/>
                    <a:p>
                      <a:r>
                        <a:rPr lang="en-US" dirty="0"/>
                        <a:t>10/6</a:t>
                      </a:r>
                    </a:p>
                  </a:txBody>
                  <a:tcPr/>
                </a:tc>
                <a:tc>
                  <a:txBody>
                    <a:bodyPr/>
                    <a:lstStyle/>
                    <a:p>
                      <a:r>
                        <a:rPr lang="en-US" dirty="0"/>
                        <a:t>Store 1</a:t>
                      </a:r>
                    </a:p>
                  </a:txBody>
                  <a:tcPr/>
                </a:tc>
                <a:tc>
                  <a:txBody>
                    <a:bodyPr/>
                    <a:lstStyle/>
                    <a:p>
                      <a:r>
                        <a:rPr lang="en-US" dirty="0"/>
                        <a:t>99.99</a:t>
                      </a:r>
                    </a:p>
                  </a:txBody>
                  <a:tcPr/>
                </a:tc>
                <a:tc>
                  <a:txBody>
                    <a:bodyPr/>
                    <a:lstStyle/>
                    <a:p>
                      <a:r>
                        <a:rPr lang="en-US" dirty="0"/>
                        <a:t>Yes</a:t>
                      </a:r>
                    </a:p>
                  </a:txBody>
                  <a:tcPr/>
                </a:tc>
                <a:extLst>
                  <a:ext uri="{0D108BD9-81ED-4DB2-BD59-A6C34878D82A}">
                    <a16:rowId xmlns:a16="http://schemas.microsoft.com/office/drawing/2014/main" val="991517634"/>
                  </a:ext>
                </a:extLst>
              </a:tr>
            </a:tbl>
          </a:graphicData>
        </a:graphic>
      </p:graphicFrame>
      <p:grpSp>
        <p:nvGrpSpPr>
          <p:cNvPr id="7" name="Group 6">
            <a:extLst>
              <a:ext uri="{C183D7F6-B498-43B3-948B-1728B52AA6E4}">
                <adec:decorative xmlns:adec="http://schemas.microsoft.com/office/drawing/2017/decorative" val="1"/>
              </a:ext>
            </a:extLst>
          </p:cNvPr>
          <p:cNvGrpSpPr/>
          <p:nvPr/>
        </p:nvGrpSpPr>
        <p:grpSpPr>
          <a:xfrm>
            <a:off x="8092736" y="4400825"/>
            <a:ext cx="3554659" cy="915269"/>
            <a:chOff x="8092736" y="4400825"/>
            <a:chExt cx="3554659" cy="915269"/>
          </a:xfrm>
        </p:grpSpPr>
        <p:sp>
          <p:nvSpPr>
            <p:cNvPr id="8" name="Rectangle 7">
              <a:extLst>
                <a:ext uri="{C183D7F6-B498-43B3-948B-1728B52AA6E4}">
                  <adec:decorative xmlns:adec="http://schemas.microsoft.com/office/drawing/2017/decorative" val="1"/>
                </a:ext>
              </a:extLst>
            </p:cNvPr>
            <p:cNvSpPr/>
            <p:nvPr/>
          </p:nvSpPr>
          <p:spPr>
            <a:xfrm>
              <a:off x="8092736" y="4941124"/>
              <a:ext cx="1354057" cy="374970"/>
            </a:xfrm>
            <a:prstGeom prst="rect">
              <a:avLst/>
            </a:prstGeom>
            <a:noFill/>
            <a:ln w="57150">
              <a:solidFill>
                <a:srgbClr val="E617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panose="020B0603020204020204"/>
              </a:endParaRPr>
            </a:p>
          </p:txBody>
        </p:sp>
        <p:sp>
          <p:nvSpPr>
            <p:cNvPr id="9" name="TextBox 8"/>
            <p:cNvSpPr txBox="1"/>
            <p:nvPr/>
          </p:nvSpPr>
          <p:spPr>
            <a:xfrm>
              <a:off x="10048839" y="4400825"/>
              <a:ext cx="1598556" cy="461665"/>
            </a:xfrm>
            <a:prstGeom prst="rect">
              <a:avLst/>
            </a:prstGeom>
            <a:noFill/>
          </p:spPr>
          <p:txBody>
            <a:bodyPr wrap="square" rtlCol="0">
              <a:spAutoFit/>
            </a:bodyPr>
            <a:lstStyle/>
            <a:p>
              <a:r>
                <a:rPr lang="en-US" sz="2400" dirty="0">
                  <a:solidFill>
                    <a:srgbClr val="E617E6"/>
                  </a:solidFill>
                  <a:latin typeface="Amazon Ember" panose="020B0603020204020204"/>
                  <a:ea typeface="Amazon Ember Medium" panose="020B0603020204030204" pitchFamily="34" charset="0"/>
                  <a:cs typeface="Amazon Ember Medium" panose="020B0603020204030204" pitchFamily="34" charset="0"/>
                </a:rPr>
                <a:t>Target</a:t>
              </a:r>
            </a:p>
          </p:txBody>
        </p:sp>
        <p:cxnSp>
          <p:nvCxnSpPr>
            <p:cNvPr id="11" name="Straight Connector 10">
              <a:extLst>
                <a:ext uri="{C183D7F6-B498-43B3-948B-1728B52AA6E4}">
                  <adec:decorative xmlns:adec="http://schemas.microsoft.com/office/drawing/2017/decorative" val="1"/>
                </a:ext>
              </a:extLst>
            </p:cNvPr>
            <p:cNvCxnSpPr>
              <a:stCxn id="8" idx="3"/>
              <a:endCxn id="9" idx="1"/>
            </p:cNvCxnSpPr>
            <p:nvPr/>
          </p:nvCxnSpPr>
          <p:spPr>
            <a:xfrm flipV="1">
              <a:off x="9446793" y="4631658"/>
              <a:ext cx="602046" cy="496951"/>
            </a:xfrm>
            <a:prstGeom prst="line">
              <a:avLst/>
            </a:prstGeom>
            <a:ln w="57150">
              <a:solidFill>
                <a:srgbClr val="E617E6"/>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C183D7F6-B498-43B3-948B-1728B52AA6E4}">
                <adec:decorative xmlns:adec="http://schemas.microsoft.com/office/drawing/2017/decorative" val="1"/>
              </a:ext>
            </a:extLst>
          </p:cNvPr>
          <p:cNvGrpSpPr/>
          <p:nvPr/>
        </p:nvGrpSpPr>
        <p:grpSpPr>
          <a:xfrm>
            <a:off x="5391808" y="3335410"/>
            <a:ext cx="5957853" cy="1241529"/>
            <a:chOff x="5391808" y="3335410"/>
            <a:chExt cx="5957853" cy="1241529"/>
          </a:xfrm>
        </p:grpSpPr>
        <p:sp>
          <p:nvSpPr>
            <p:cNvPr id="17" name="Rectangle 16">
              <a:extLst>
                <a:ext uri="{C183D7F6-B498-43B3-948B-1728B52AA6E4}">
                  <adec:decorative xmlns:adec="http://schemas.microsoft.com/office/drawing/2017/decorative" val="1"/>
                </a:ext>
              </a:extLst>
            </p:cNvPr>
            <p:cNvSpPr/>
            <p:nvPr/>
          </p:nvSpPr>
          <p:spPr>
            <a:xfrm>
              <a:off x="6738679" y="4201969"/>
              <a:ext cx="1354057" cy="37497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panose="020B0603020204020204"/>
              </a:endParaRPr>
            </a:p>
          </p:txBody>
        </p:sp>
        <p:sp>
          <p:nvSpPr>
            <p:cNvPr id="18" name="TextBox 17"/>
            <p:cNvSpPr txBox="1"/>
            <p:nvPr/>
          </p:nvSpPr>
          <p:spPr>
            <a:xfrm>
              <a:off x="9751105" y="3335410"/>
              <a:ext cx="1598556" cy="461665"/>
            </a:xfrm>
            <a:prstGeom prst="rect">
              <a:avLst/>
            </a:prstGeom>
            <a:noFill/>
          </p:spPr>
          <p:txBody>
            <a:bodyPr wrap="square" rtlCol="0">
              <a:spAutoFit/>
            </a:bodyPr>
            <a:lstStyle/>
            <a:p>
              <a:r>
                <a:rPr lang="en-US" sz="2400" dirty="0">
                  <a:solidFill>
                    <a:schemeClr val="accent4"/>
                  </a:solidFill>
                  <a:latin typeface="Amazon Ember" panose="020B0603020204020204"/>
                  <a:ea typeface="Amazon Ember Medium" panose="020B0603020204030204" pitchFamily="34" charset="0"/>
                  <a:cs typeface="Amazon Ember Medium" panose="020B0603020204030204" pitchFamily="34" charset="0"/>
                </a:rPr>
                <a:t>Feature</a:t>
              </a:r>
            </a:p>
          </p:txBody>
        </p:sp>
        <p:cxnSp>
          <p:nvCxnSpPr>
            <p:cNvPr id="14" name="Straight Connector 13">
              <a:extLst>
                <a:ext uri="{C183D7F6-B498-43B3-948B-1728B52AA6E4}">
                  <adec:decorative xmlns:adec="http://schemas.microsoft.com/office/drawing/2017/decorative" val="1"/>
                </a:ext>
              </a:extLst>
            </p:cNvPr>
            <p:cNvCxnSpPr>
              <a:stCxn id="17" idx="3"/>
              <a:endCxn id="18" idx="1"/>
            </p:cNvCxnSpPr>
            <p:nvPr/>
          </p:nvCxnSpPr>
          <p:spPr>
            <a:xfrm flipV="1">
              <a:off x="8092736" y="3566243"/>
              <a:ext cx="1658369" cy="82321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C183D7F6-B498-43B3-948B-1728B52AA6E4}">
                  <adec:decorative xmlns:adec="http://schemas.microsoft.com/office/drawing/2017/decorative" val="1"/>
                </a:ext>
              </a:extLst>
            </p:cNvPr>
            <p:cNvSpPr/>
            <p:nvPr/>
          </p:nvSpPr>
          <p:spPr>
            <a:xfrm>
              <a:off x="5391808" y="3820421"/>
              <a:ext cx="1354057" cy="37497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panose="020B0603020204020204"/>
              </a:endParaRPr>
            </a:p>
          </p:txBody>
        </p:sp>
        <p:cxnSp>
          <p:nvCxnSpPr>
            <p:cNvPr id="23" name="Straight Connector 22">
              <a:extLst>
                <a:ext uri="{C183D7F6-B498-43B3-948B-1728B52AA6E4}">
                  <adec:decorative xmlns:adec="http://schemas.microsoft.com/office/drawing/2017/decorative" val="1"/>
                </a:ext>
              </a:extLst>
            </p:cNvPr>
            <p:cNvCxnSpPr>
              <a:stCxn id="22" idx="3"/>
              <a:endCxn id="18" idx="1"/>
            </p:cNvCxnSpPr>
            <p:nvPr/>
          </p:nvCxnSpPr>
          <p:spPr>
            <a:xfrm flipV="1">
              <a:off x="6745865" y="3566243"/>
              <a:ext cx="3005240" cy="44166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Footer Placeholder 1"/>
          <p:cNvSpPr>
            <a:spLocks noGrp="1"/>
          </p:cNvSpPr>
          <p:nvPr>
            <p:ph type="ftr" sz="quarter" idx="3"/>
          </p:nvPr>
        </p:nvSpPr>
        <p:spPr/>
        <p:txBody>
          <a:bodyPr/>
          <a:lstStyle/>
          <a:p>
            <a:r>
              <a:rPr lang="en-US">
                <a:latin typeface="Amazon Ember" panose="020B0603020204020204"/>
              </a:rPr>
              <a:t>© 2020, Amazon Web Services, Inc. or its Affiliates. All rights reserved.</a:t>
            </a:r>
            <a:endParaRPr lang="en-US" dirty="0">
              <a:latin typeface="Amazon Ember" panose="020B0603020204020204"/>
            </a:endParaRPr>
          </a:p>
        </p:txBody>
      </p:sp>
      <p:sp>
        <p:nvSpPr>
          <p:cNvPr id="10" name="Slide Number Placeholder 9"/>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271519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3F87194-CBF8-4F1A-922F-0680029E3551}"/>
              </a:ext>
              <a:ext uri="{C183D7F6-B498-43B3-948B-1728B52AA6E4}">
                <adec:decorative xmlns:adec="http://schemas.microsoft.com/office/drawing/2017/decorative" val="1"/>
              </a:ext>
            </a:extLst>
          </p:cNvPr>
          <p:cNvSpPr/>
          <p:nvPr/>
        </p:nvSpPr>
        <p:spPr>
          <a:xfrm>
            <a:off x="4912726" y="1737157"/>
            <a:ext cx="2245719" cy="2245719"/>
          </a:xfrm>
          <a:prstGeom prst="ellipse">
            <a:avLst/>
          </a:prstGeom>
          <a:ln w="76200">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2" name="Title 1"/>
          <p:cNvSpPr>
            <a:spLocks noGrp="1"/>
          </p:cNvSpPr>
          <p:nvPr>
            <p:ph type="title"/>
          </p:nvPr>
        </p:nvSpPr>
        <p:spPr/>
        <p:txBody>
          <a:bodyPr/>
          <a:lstStyle/>
          <a:p>
            <a:r>
              <a:rPr lang="en-US" dirty="0"/>
              <a:t>Get a domain expert</a:t>
            </a:r>
          </a:p>
        </p:txBody>
      </p:sp>
      <p:grpSp>
        <p:nvGrpSpPr>
          <p:cNvPr id="3" name="Group 2">
            <a:extLst>
              <a:ext uri="{C183D7F6-B498-43B3-948B-1728B52AA6E4}">
                <adec:decorative xmlns:adec="http://schemas.microsoft.com/office/drawing/2017/decorative" val="1"/>
              </a:ext>
            </a:extLst>
          </p:cNvPr>
          <p:cNvGrpSpPr/>
          <p:nvPr/>
        </p:nvGrpSpPr>
        <p:grpSpPr>
          <a:xfrm>
            <a:off x="763178" y="2050540"/>
            <a:ext cx="11176776" cy="3461872"/>
            <a:chOff x="-894994" y="1122137"/>
            <a:chExt cx="11176776" cy="3461872"/>
          </a:xfrm>
        </p:grpSpPr>
        <p:sp>
          <p:nvSpPr>
            <p:cNvPr id="6" name="Rectangle 5">
              <a:extLst>
                <a:ext uri="{C183D7F6-B498-43B3-948B-1728B52AA6E4}">
                  <adec:decorative xmlns:adec="http://schemas.microsoft.com/office/drawing/2017/decorative" val="1"/>
                </a:ext>
              </a:extLst>
            </p:cNvPr>
            <p:cNvSpPr/>
            <p:nvPr/>
          </p:nvSpPr>
          <p:spPr>
            <a:xfrm>
              <a:off x="-894994" y="3476013"/>
              <a:ext cx="11176776" cy="1107996"/>
            </a:xfrm>
            <a:prstGeom prst="rect">
              <a:avLst/>
            </a:prstGeom>
          </p:spPr>
          <p:txBody>
            <a:bodyPr wrap="square">
              <a:spAutoFit/>
            </a:bodyPr>
            <a:lstStyle/>
            <a:p>
              <a:pPr marL="342900" indent="-342900">
                <a:spcAft>
                  <a:spcPts val="1200"/>
                </a:spcAft>
                <a:buFont typeface="Arial" panose="020B0604020202020204" pitchFamily="34" charset="0"/>
                <a:buChar char="•"/>
              </a:pPr>
              <a:r>
                <a:rPr lang="en-US" sz="2800" dirty="0">
                  <a:ea typeface="Amazon Ember Light" panose="020B0403020204020204" pitchFamily="34" charset="0"/>
                  <a:cs typeface="Amazon Ember Light" panose="020B0403020204020204" pitchFamily="34" charset="0"/>
                </a:rPr>
                <a:t>Do you have the </a:t>
              </a:r>
              <a:r>
                <a:rPr lang="en-US" sz="2800" dirty="0">
                  <a:solidFill>
                    <a:schemeClr val="tx2"/>
                  </a:solidFill>
                  <a:ea typeface="Amazon Ember" panose="02000000000000000000" pitchFamily="2" charset="0"/>
                  <a:cs typeface="Amazon Ember Light" panose="020B0403020204020204" pitchFamily="34" charset="0"/>
                </a:rPr>
                <a:t>data that you need </a:t>
              </a:r>
              <a:r>
                <a:rPr lang="en-US" sz="2800" dirty="0">
                  <a:ea typeface="Amazon Ember Light" panose="020B0403020204020204" pitchFamily="34" charset="0"/>
                  <a:cs typeface="Amazon Ember Light" panose="020B0403020204020204" pitchFamily="34" charset="0"/>
                </a:rPr>
                <a:t>to try to address this problem?</a:t>
              </a:r>
            </a:p>
            <a:p>
              <a:pPr marL="342900" indent="-342900">
                <a:spcAft>
                  <a:spcPts val="1200"/>
                </a:spcAft>
                <a:buFont typeface="Arial" panose="020B0604020202020204" pitchFamily="34" charset="0"/>
                <a:buChar char="•"/>
              </a:pPr>
              <a:r>
                <a:rPr lang="en-US" sz="2800" dirty="0">
                  <a:ea typeface="Amazon Ember Light" panose="020B0403020204020204" pitchFamily="34" charset="0"/>
                  <a:cs typeface="Amazon Ember Light" panose="020B0403020204020204" pitchFamily="34" charset="0"/>
                </a:rPr>
                <a:t>Is your data </a:t>
              </a:r>
              <a:r>
                <a:rPr lang="en-US" sz="2800" dirty="0">
                  <a:solidFill>
                    <a:schemeClr val="tx2"/>
                  </a:solidFill>
                  <a:ea typeface="Amazon Ember" panose="02000000000000000000" pitchFamily="2" charset="0"/>
                  <a:cs typeface="Amazon Ember Light" panose="020B0403020204020204" pitchFamily="34" charset="0"/>
                </a:rPr>
                <a:t>representative</a:t>
              </a:r>
              <a:r>
                <a:rPr lang="en-US" sz="2800" dirty="0">
                  <a:ea typeface="Amazon Ember Light" panose="020B0403020204020204" pitchFamily="34" charset="0"/>
                  <a:cs typeface="Amazon Ember Light" panose="020B0403020204020204" pitchFamily="34" charset="0"/>
                </a:rPr>
                <a:t>?</a:t>
              </a:r>
            </a:p>
          </p:txBody>
        </p:sp>
        <p:pic>
          <p:nvPicPr>
            <p:cNvPr id="7" name="Picture 6">
              <a:extLs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622444" y="1122137"/>
              <a:ext cx="1509938" cy="1509938"/>
            </a:xfrm>
            <a:prstGeom prst="rect">
              <a:avLst/>
            </a:prstGeom>
          </p:spPr>
        </p:pic>
        <p:sp>
          <p:nvSpPr>
            <p:cNvPr id="8" name="Rectangle 7">
              <a:extLst>
                <a:ext uri="{C183D7F6-B498-43B3-948B-1728B52AA6E4}">
                  <adec:decorative xmlns:adec="http://schemas.microsoft.com/office/drawing/2017/decorative" val="1"/>
                </a:ext>
              </a:extLst>
            </p:cNvPr>
            <p:cNvSpPr/>
            <p:nvPr/>
          </p:nvSpPr>
          <p:spPr>
            <a:xfrm>
              <a:off x="2060916" y="2047300"/>
              <a:ext cx="6175853" cy="584775"/>
            </a:xfrm>
            <a:prstGeom prst="rect">
              <a:avLst/>
            </a:prstGeom>
          </p:spPr>
          <p:txBody>
            <a:bodyPr wrap="square">
              <a:spAutoFit/>
            </a:bodyPr>
            <a:lstStyle/>
            <a:p>
              <a:endParaRPr lang="en-US" sz="3200" b="1" dirty="0">
                <a:latin typeface="Amazon Ember" panose="02000000000000000000"/>
                <a:ea typeface="Amazon Ember" panose="020B0603020204020204" pitchFamily="34" charset="0"/>
                <a:cs typeface="Amazon Ember" panose="020B0603020204020204" pitchFamily="34" charset="0"/>
              </a:endParaRPr>
            </a:p>
          </p:txBody>
        </p:sp>
      </p:grpSp>
      <p:sp>
        <p:nvSpPr>
          <p:cNvPr id="5" name="Footer Placeholder 4"/>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1191806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9C94-EFE7-A141-B1A5-A53FC79242E0}"/>
              </a:ext>
            </a:extLst>
          </p:cNvPr>
          <p:cNvSpPr>
            <a:spLocks noGrp="1"/>
          </p:cNvSpPr>
          <p:nvPr>
            <p:ph type="title"/>
          </p:nvPr>
        </p:nvSpPr>
        <p:spPr/>
        <p:txBody>
          <a:bodyPr/>
          <a:lstStyle/>
          <a:p>
            <a:r>
              <a:rPr lang="en-US" dirty="0"/>
              <a:t>Storing data in AWS</a:t>
            </a:r>
          </a:p>
        </p:txBody>
      </p:sp>
      <p:grpSp>
        <p:nvGrpSpPr>
          <p:cNvPr id="3" name="Group 2" descr="Services that you can use to store data.">
            <a:extLst>
              <a:ext uri="{FF2B5EF4-FFF2-40B4-BE49-F238E27FC236}">
                <a16:creationId xmlns:a16="http://schemas.microsoft.com/office/drawing/2014/main" id="{6EC3D4C7-A8D4-4397-AE39-4C816C837435}"/>
              </a:ext>
            </a:extLst>
          </p:cNvPr>
          <p:cNvGrpSpPr/>
          <p:nvPr/>
        </p:nvGrpSpPr>
        <p:grpSpPr>
          <a:xfrm>
            <a:off x="2128662" y="2417567"/>
            <a:ext cx="7858620" cy="3643558"/>
            <a:chOff x="2128662" y="2417567"/>
            <a:chExt cx="7858620" cy="3643558"/>
          </a:xfrm>
        </p:grpSpPr>
        <p:grpSp>
          <p:nvGrpSpPr>
            <p:cNvPr id="14" name="Group 13"/>
            <p:cNvGrpSpPr/>
            <p:nvPr/>
          </p:nvGrpSpPr>
          <p:grpSpPr>
            <a:xfrm>
              <a:off x="2128662" y="2417567"/>
              <a:ext cx="2301904" cy="1634530"/>
              <a:chOff x="266510" y="1506068"/>
              <a:chExt cx="2301904" cy="1634530"/>
            </a:xfrm>
          </p:grpSpPr>
          <p:pic>
            <p:nvPicPr>
              <p:cNvPr id="10" name="Graphic 71">
                <a:extLst>
                  <a:ext uri="{FF2B5EF4-FFF2-40B4-BE49-F238E27FC236}">
                    <a16:creationId xmlns:a16="http://schemas.microsoft.com/office/drawing/2014/main" id="{31D711CB-BE6B-6644-AD61-BCF2CDB2A58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862" y="1506068"/>
                <a:ext cx="711200" cy="711200"/>
              </a:xfrm>
              <a:prstGeom prst="rect">
                <a:avLst/>
              </a:prstGeom>
            </p:spPr>
          </p:pic>
          <p:sp>
            <p:nvSpPr>
              <p:cNvPr id="11" name="TextBox 10">
                <a:extLst>
                  <a:ext uri="{FF2B5EF4-FFF2-40B4-BE49-F238E27FC236}">
                    <a16:creationId xmlns:a16="http://schemas.microsoft.com/office/drawing/2014/main" id="{9ABBCCC2-6A9F-CE45-9C04-D783E79573D6}"/>
                  </a:ext>
                </a:extLst>
              </p:cNvPr>
              <p:cNvSpPr txBox="1"/>
              <p:nvPr/>
            </p:nvSpPr>
            <p:spPr>
              <a:xfrm>
                <a:off x="266510" y="2217268"/>
                <a:ext cx="2301904" cy="923330"/>
              </a:xfrm>
              <a:prstGeom prst="rect">
                <a:avLst/>
              </a:prstGeom>
              <a:noFill/>
            </p:spPr>
            <p:txBody>
              <a:bodyPr wrap="square" rtlCol="0">
                <a:spAutoFit/>
              </a:bodyPr>
              <a:lstStyle/>
              <a:p>
                <a:pPr algn="ctr"/>
                <a:r>
                  <a:rPr lang="en-US" dirty="0"/>
                  <a:t>Amazon Simple Storage Service (Amazon S3)</a:t>
                </a:r>
              </a:p>
            </p:txBody>
          </p:sp>
        </p:grpSp>
        <p:grpSp>
          <p:nvGrpSpPr>
            <p:cNvPr id="13" name="Group 12"/>
            <p:cNvGrpSpPr/>
            <p:nvPr/>
          </p:nvGrpSpPr>
          <p:grpSpPr>
            <a:xfrm>
              <a:off x="4951366" y="4341982"/>
              <a:ext cx="2301904" cy="1168046"/>
              <a:chOff x="266510" y="2872471"/>
              <a:chExt cx="2301904" cy="1168046"/>
            </a:xfrm>
          </p:grpSpPr>
          <p:sp>
            <p:nvSpPr>
              <p:cNvPr id="6" name="TextBox 5">
                <a:extLst>
                  <a:ext uri="{FF2B5EF4-FFF2-40B4-BE49-F238E27FC236}">
                    <a16:creationId xmlns:a16="http://schemas.microsoft.com/office/drawing/2014/main" id="{1D7C7DB3-3169-5B48-B331-8240019668A8}"/>
                  </a:ext>
                </a:extLst>
              </p:cNvPr>
              <p:cNvSpPr txBox="1"/>
              <p:nvPr/>
            </p:nvSpPr>
            <p:spPr>
              <a:xfrm>
                <a:off x="266510" y="3671185"/>
                <a:ext cx="2301904" cy="369332"/>
              </a:xfrm>
              <a:prstGeom prst="rect">
                <a:avLst/>
              </a:prstGeom>
              <a:noFill/>
            </p:spPr>
            <p:txBody>
              <a:bodyPr wrap="square" rtlCol="0">
                <a:spAutoFit/>
              </a:bodyPr>
              <a:lstStyle/>
              <a:p>
                <a:pPr algn="ctr"/>
                <a:r>
                  <a:rPr lang="en-US" dirty="0"/>
                  <a:t>Amazon Redshift</a:t>
                </a:r>
              </a:p>
            </p:txBody>
          </p:sp>
          <p:pic>
            <p:nvPicPr>
              <p:cNvPr id="7" name="Graphic 33">
                <a:extLst>
                  <a:ext uri="{FF2B5EF4-FFF2-40B4-BE49-F238E27FC236}">
                    <a16:creationId xmlns:a16="http://schemas.microsoft.com/office/drawing/2014/main" id="{8BE31354-0FB2-1D49-82D7-D84A84D0654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1862" y="2872471"/>
                <a:ext cx="711200" cy="711200"/>
              </a:xfrm>
              <a:prstGeom prst="rect">
                <a:avLst/>
              </a:prstGeom>
            </p:spPr>
          </p:pic>
        </p:grpSp>
        <p:grpSp>
          <p:nvGrpSpPr>
            <p:cNvPr id="15" name="Group 14"/>
            <p:cNvGrpSpPr/>
            <p:nvPr/>
          </p:nvGrpSpPr>
          <p:grpSpPr>
            <a:xfrm>
              <a:off x="2128662" y="4341982"/>
              <a:ext cx="2301904" cy="1719143"/>
              <a:chOff x="266510" y="4222546"/>
              <a:chExt cx="2301904" cy="1719143"/>
            </a:xfrm>
          </p:grpSpPr>
          <p:sp>
            <p:nvSpPr>
              <p:cNvPr id="8" name="TextBox 7">
                <a:extLst>
                  <a:ext uri="{FF2B5EF4-FFF2-40B4-BE49-F238E27FC236}">
                    <a16:creationId xmlns:a16="http://schemas.microsoft.com/office/drawing/2014/main" id="{1D7C7DB3-3169-5B48-B331-8240019668A8}"/>
                  </a:ext>
                </a:extLst>
              </p:cNvPr>
              <p:cNvSpPr txBox="1"/>
              <p:nvPr/>
            </p:nvSpPr>
            <p:spPr>
              <a:xfrm>
                <a:off x="266510" y="5018359"/>
                <a:ext cx="2301904" cy="923330"/>
              </a:xfrm>
              <a:prstGeom prst="rect">
                <a:avLst/>
              </a:prstGeom>
              <a:noFill/>
            </p:spPr>
            <p:txBody>
              <a:bodyPr wrap="square" rtlCol="0">
                <a:spAutoFit/>
              </a:bodyPr>
              <a:lstStyle/>
              <a:p>
                <a:pPr algn="ctr"/>
                <a:r>
                  <a:rPr lang="en-US" dirty="0"/>
                  <a:t>Amazon Relational Database Service (Amazon RDS)</a:t>
                </a:r>
              </a:p>
            </p:txBody>
          </p:sp>
          <p:pic>
            <p:nvPicPr>
              <p:cNvPr id="9" name="Graphic 15">
                <a:extLst>
                  <a:ext uri="{FF2B5EF4-FFF2-40B4-BE49-F238E27FC236}">
                    <a16:creationId xmlns:a16="http://schemas.microsoft.com/office/drawing/2014/main" id="{C74B9571-CBCE-0B41-BB93-C639C1D06DC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1862" y="4222546"/>
                <a:ext cx="711200" cy="711200"/>
              </a:xfrm>
              <a:prstGeom prst="rect">
                <a:avLst/>
              </a:prstGeom>
            </p:spPr>
          </p:pic>
        </p:grpSp>
        <p:grpSp>
          <p:nvGrpSpPr>
            <p:cNvPr id="25" name="Group 24"/>
            <p:cNvGrpSpPr/>
            <p:nvPr/>
          </p:nvGrpSpPr>
          <p:grpSpPr>
            <a:xfrm>
              <a:off x="7825276" y="2417567"/>
              <a:ext cx="2022109" cy="1634530"/>
              <a:chOff x="-2828473" y="3218115"/>
              <a:chExt cx="2022109" cy="1634530"/>
            </a:xfrm>
          </p:grpSpPr>
          <p:sp>
            <p:nvSpPr>
              <p:cNvPr id="23" name="TextBox 22">
                <a:extLst>
                  <a:ext uri="{FF2B5EF4-FFF2-40B4-BE49-F238E27FC236}">
                    <a16:creationId xmlns:a16="http://schemas.microsoft.com/office/drawing/2014/main" id="{0C8065C4-F284-7F43-8B53-C345A91FDF7F}"/>
                  </a:ext>
                </a:extLst>
              </p:cNvPr>
              <p:cNvSpPr txBox="1"/>
              <p:nvPr/>
            </p:nvSpPr>
            <p:spPr>
              <a:xfrm>
                <a:off x="-2828473" y="3929315"/>
                <a:ext cx="2022109" cy="923330"/>
              </a:xfrm>
              <a:prstGeom prst="rect">
                <a:avLst/>
              </a:prstGeom>
              <a:noFill/>
            </p:spPr>
            <p:txBody>
              <a:bodyPr wrap="square" rtlCol="0">
                <a:spAutoFit/>
              </a:bodyPr>
              <a:lstStyle/>
              <a:p>
                <a:pPr algn="ctr"/>
                <a:r>
                  <a:rPr lang="en-US" dirty="0"/>
                  <a:t>Amazon Elastic File System (Amazon EFS)</a:t>
                </a:r>
              </a:p>
            </p:txBody>
          </p:sp>
          <p:pic>
            <p:nvPicPr>
              <p:cNvPr id="24" name="Graphic 28">
                <a:extLst>
                  <a:ext uri="{FF2B5EF4-FFF2-40B4-BE49-F238E27FC236}">
                    <a16:creationId xmlns:a16="http://schemas.microsoft.com/office/drawing/2014/main" id="{FA68D6BE-A3F0-7949-9701-6EA19E41D27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73019" y="3218115"/>
                <a:ext cx="711200" cy="711200"/>
              </a:xfrm>
              <a:prstGeom prst="rect">
                <a:avLst/>
              </a:prstGeom>
            </p:spPr>
          </p:pic>
        </p:grpSp>
        <p:grpSp>
          <p:nvGrpSpPr>
            <p:cNvPr id="27" name="Group 26"/>
            <p:cNvGrpSpPr/>
            <p:nvPr/>
          </p:nvGrpSpPr>
          <p:grpSpPr>
            <a:xfrm>
              <a:off x="4976969" y="2417567"/>
              <a:ext cx="2301904" cy="1117766"/>
              <a:chOff x="1765684" y="1142134"/>
              <a:chExt cx="2301904" cy="1117766"/>
            </a:xfrm>
          </p:grpSpPr>
          <p:sp>
            <p:nvSpPr>
              <p:cNvPr id="28" name="TextBox 27">
                <a:extLst>
                  <a:ext uri="{FF2B5EF4-FFF2-40B4-BE49-F238E27FC236}">
                    <a16:creationId xmlns:a16="http://schemas.microsoft.com/office/drawing/2014/main" id="{018DFBF4-0B4C-6F46-80DA-4A00FF53C9B5}"/>
                  </a:ext>
                </a:extLst>
              </p:cNvPr>
              <p:cNvSpPr txBox="1"/>
              <p:nvPr/>
            </p:nvSpPr>
            <p:spPr>
              <a:xfrm>
                <a:off x="1765684" y="1890568"/>
                <a:ext cx="2301904" cy="369332"/>
              </a:xfrm>
              <a:prstGeom prst="rect">
                <a:avLst/>
              </a:prstGeom>
              <a:noFill/>
            </p:spPr>
            <p:txBody>
              <a:bodyPr wrap="square" rtlCol="0">
                <a:spAutoFit/>
              </a:bodyPr>
              <a:lstStyle/>
              <a:p>
                <a:pPr algn="ctr"/>
                <a:r>
                  <a:rPr lang="en-US" dirty="0"/>
                  <a:t>Amazon FSx</a:t>
                </a:r>
              </a:p>
            </p:txBody>
          </p:sp>
          <p:pic>
            <p:nvPicPr>
              <p:cNvPr id="29" name="Graphic 65">
                <a:extLst>
                  <a:ext uri="{FF2B5EF4-FFF2-40B4-BE49-F238E27FC236}">
                    <a16:creationId xmlns:a16="http://schemas.microsoft.com/office/drawing/2014/main" id="{08FD39CF-5969-8C46-9F3C-662A8245C5B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35433" y="1142134"/>
                <a:ext cx="711200" cy="711200"/>
              </a:xfrm>
              <a:prstGeom prst="rect">
                <a:avLst/>
              </a:prstGeom>
            </p:spPr>
          </p:pic>
        </p:grpSp>
        <p:grpSp>
          <p:nvGrpSpPr>
            <p:cNvPr id="30" name="Group 29"/>
            <p:cNvGrpSpPr/>
            <p:nvPr/>
          </p:nvGrpSpPr>
          <p:grpSpPr>
            <a:xfrm>
              <a:off x="7685378" y="4344883"/>
              <a:ext cx="2301904" cy="1165145"/>
              <a:chOff x="6627948" y="1209660"/>
              <a:chExt cx="2301904" cy="1165145"/>
            </a:xfrm>
          </p:grpSpPr>
          <p:sp>
            <p:nvSpPr>
              <p:cNvPr id="31" name="TextBox 30">
                <a:extLst>
                  <a:ext uri="{FF2B5EF4-FFF2-40B4-BE49-F238E27FC236}">
                    <a16:creationId xmlns:a16="http://schemas.microsoft.com/office/drawing/2014/main" id="{BEA7C59D-E216-3648-819A-083EEB0A0CF0}"/>
                  </a:ext>
                </a:extLst>
              </p:cNvPr>
              <p:cNvSpPr txBox="1"/>
              <p:nvPr/>
            </p:nvSpPr>
            <p:spPr>
              <a:xfrm>
                <a:off x="6627948" y="2005473"/>
                <a:ext cx="2301904" cy="369332"/>
              </a:xfrm>
              <a:prstGeom prst="rect">
                <a:avLst/>
              </a:prstGeom>
              <a:noFill/>
            </p:spPr>
            <p:txBody>
              <a:bodyPr wrap="square" rtlCol="0">
                <a:spAutoFit/>
              </a:bodyPr>
              <a:lstStyle/>
              <a:p>
                <a:pPr algn="ctr"/>
                <a:r>
                  <a:rPr lang="en-US" dirty="0"/>
                  <a:t>Amazon Timestream</a:t>
                </a:r>
              </a:p>
            </p:txBody>
          </p:sp>
          <p:pic>
            <p:nvPicPr>
              <p:cNvPr id="32" name="Graphic 22">
                <a:extLst>
                  <a:ext uri="{FF2B5EF4-FFF2-40B4-BE49-F238E27FC236}">
                    <a16:creationId xmlns:a16="http://schemas.microsoft.com/office/drawing/2014/main" id="{1C550318-6C90-DC4E-9EE6-F9D74F6E8F9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3300" y="1209660"/>
                <a:ext cx="711200" cy="711200"/>
              </a:xfrm>
              <a:prstGeom prst="rect">
                <a:avLst/>
              </a:prstGeom>
            </p:spPr>
          </p:pic>
        </p:grpSp>
      </p:grpSp>
      <p:sp>
        <p:nvSpPr>
          <p:cNvPr id="4" name="Footer Placeholder 3">
            <a:extLst>
              <a:ext uri="{FF2B5EF4-FFF2-40B4-BE49-F238E27FC236}">
                <a16:creationId xmlns:a16="http://schemas.microsoft.com/office/drawing/2014/main" id="{AA5CBA3E-ACF0-CF4E-AE23-0E4F463129DE}"/>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5F83ACAD-5548-D840-AD33-C70A7C50B6C3}"/>
              </a:ext>
            </a:extLst>
          </p:cNvPr>
          <p:cNvSpPr>
            <a:spLocks noGrp="1"/>
          </p:cNvSpPr>
          <p:nvPr>
            <p:ph type="sldNum" sz="quarter" idx="12"/>
          </p:nvPr>
        </p:nvSpPr>
        <p:spPr/>
        <p:txBody>
          <a:bodyPr/>
          <a:lstStyle/>
          <a:p>
            <a:fld id="{B6A95138-A96E-2F42-A959-2EFD44FE4AB7}" type="slidenum">
              <a:rPr lang="en-US" smtClean="0"/>
              <a:pPr/>
              <a:t>22</a:t>
            </a:fld>
            <a:endParaRPr lang="en-US" dirty="0"/>
          </a:p>
        </p:txBody>
      </p:sp>
    </p:spTree>
    <p:custDataLst>
      <p:tags r:id="rId1"/>
    </p:custDataLst>
    <p:extLst>
      <p:ext uri="{BB962C8B-B14F-4D97-AF65-F5344CB8AC3E}">
        <p14:creationId xmlns:p14="http://schemas.microsoft.com/office/powerpoint/2010/main" val="1143389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7C73-8ADD-1F46-A41B-D65AF3212FEE}"/>
              </a:ext>
            </a:extLst>
          </p:cNvPr>
          <p:cNvSpPr>
            <a:spLocks noGrp="1"/>
          </p:cNvSpPr>
          <p:nvPr>
            <p:ph type="title"/>
          </p:nvPr>
        </p:nvSpPr>
        <p:spPr/>
        <p:txBody>
          <a:bodyPr/>
          <a:lstStyle/>
          <a:p>
            <a:r>
              <a:rPr lang="en-US" dirty="0"/>
              <a:t>Extract, transform, load (ETL)</a:t>
            </a:r>
          </a:p>
        </p:txBody>
      </p:sp>
      <p:sp>
        <p:nvSpPr>
          <p:cNvPr id="10" name="TextBox 9">
            <a:extLst>
              <a:ext uri="{FF2B5EF4-FFF2-40B4-BE49-F238E27FC236}">
                <a16:creationId xmlns:a16="http://schemas.microsoft.com/office/drawing/2014/main" id="{164DECAF-33B5-884D-AC77-778CFA5E7FA3}"/>
              </a:ext>
            </a:extLst>
          </p:cNvPr>
          <p:cNvSpPr txBox="1"/>
          <p:nvPr/>
        </p:nvSpPr>
        <p:spPr>
          <a:xfrm>
            <a:off x="2386581" y="5660942"/>
            <a:ext cx="1072750" cy="584775"/>
          </a:xfrm>
          <a:prstGeom prst="rect">
            <a:avLst/>
          </a:prstGeom>
          <a:noFill/>
        </p:spPr>
        <p:txBody>
          <a:bodyPr wrap="square" rtlCol="0">
            <a:spAutoFit/>
          </a:bodyPr>
          <a:lstStyle/>
          <a:p>
            <a:pPr algn="ctr"/>
            <a:r>
              <a:rPr lang="en-US" sz="1600" dirty="0">
                <a:solidFill>
                  <a:srgbClr val="232F3E"/>
                </a:solidFill>
              </a:rPr>
              <a:t>Data Source</a:t>
            </a:r>
          </a:p>
        </p:txBody>
      </p:sp>
      <p:pic>
        <p:nvPicPr>
          <p:cNvPr id="12" name="Graphic 14">
            <a:extLst>
              <a:ext uri="{FF2B5EF4-FFF2-40B4-BE49-F238E27FC236}">
                <a16:creationId xmlns:a16="http://schemas.microsoft.com/office/drawing/2014/main" id="{55C2ED5C-8D11-0144-9763-D2F4A247C9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7146" y="2431587"/>
            <a:ext cx="558125" cy="558125"/>
          </a:xfrm>
          <a:prstGeom prst="rect">
            <a:avLst/>
          </a:prstGeom>
        </p:spPr>
      </p:pic>
      <p:cxnSp>
        <p:nvCxnSpPr>
          <p:cNvPr id="27" name="Straight Arrow Connector 26">
            <a:extLst>
              <a:ext uri="{C183D7F6-B498-43B3-948B-1728B52AA6E4}">
                <adec:decorative xmlns:adec="http://schemas.microsoft.com/office/drawing/2017/decorative" val="1"/>
              </a:ext>
            </a:extLst>
          </p:cNvPr>
          <p:cNvCxnSpPr>
            <a:stCxn id="9" idx="3"/>
            <a:endCxn id="20" idx="1"/>
          </p:cNvCxnSpPr>
          <p:nvPr/>
        </p:nvCxnSpPr>
        <p:spPr>
          <a:xfrm flipV="1">
            <a:off x="3446759" y="5167625"/>
            <a:ext cx="1804168"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C183D7F6-B498-43B3-948B-1728B52AA6E4}">
                <adec:decorative xmlns:adec="http://schemas.microsoft.com/office/drawing/2017/decorative" val="1"/>
              </a:ext>
            </a:extLst>
          </p:cNvPr>
          <p:cNvCxnSpPr>
            <a:stCxn id="20" idx="3"/>
            <a:endCxn id="14" idx="1"/>
          </p:cNvCxnSpPr>
          <p:nvPr/>
        </p:nvCxnSpPr>
        <p:spPr>
          <a:xfrm>
            <a:off x="6979854" y="5167625"/>
            <a:ext cx="1844870"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37">
            <a:extLst>
              <a:ext uri="{C183D7F6-B498-43B3-948B-1728B52AA6E4}">
                <adec:decorative xmlns:adec="http://schemas.microsoft.com/office/drawing/2017/decorative" val="1"/>
              </a:ext>
            </a:extLst>
          </p:cNvPr>
          <p:cNvPicPr>
            <a:picLocks noChangeAspect="1"/>
          </p:cNvPicPr>
          <p:nvPr/>
        </p:nvPicPr>
        <p:blipFill>
          <a:blip r:embed="rId6">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41730" y="3041857"/>
            <a:ext cx="589855" cy="606708"/>
          </a:xfrm>
          <a:prstGeom prst="rect">
            <a:avLst/>
          </a:prstGeom>
        </p:spPr>
      </p:pic>
      <p:cxnSp>
        <p:nvCxnSpPr>
          <p:cNvPr id="43" name="Straight Arrow Connector 42">
            <a:extLst>
              <a:ext uri="{C183D7F6-B498-43B3-948B-1728B52AA6E4}">
                <adec:decorative xmlns:adec="http://schemas.microsoft.com/office/drawing/2017/decorative" val="1"/>
              </a:ext>
            </a:extLst>
          </p:cNvPr>
          <p:cNvCxnSpPr>
            <a:stCxn id="53" idx="2"/>
            <a:endCxn id="20" idx="0"/>
          </p:cNvCxnSpPr>
          <p:nvPr/>
        </p:nvCxnSpPr>
        <p:spPr>
          <a:xfrm>
            <a:off x="6096001" y="3798541"/>
            <a:ext cx="19390" cy="83215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C183D7F6-B498-43B3-948B-1728B52AA6E4}">
                <adec:decorative xmlns:adec="http://schemas.microsoft.com/office/drawing/2017/decorative" val="1"/>
              </a:ext>
            </a:extLst>
          </p:cNvPr>
          <p:cNvCxnSpPr>
            <a:stCxn id="39" idx="3"/>
          </p:cNvCxnSpPr>
          <p:nvPr/>
        </p:nvCxnSpPr>
        <p:spPr>
          <a:xfrm>
            <a:off x="1604743" y="2199439"/>
            <a:ext cx="662340" cy="21289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 name="Group 2" descr="Extract Transform, Load process.">
            <a:extLst>
              <a:ext uri="{FF2B5EF4-FFF2-40B4-BE49-F238E27FC236}">
                <a16:creationId xmlns:a16="http://schemas.microsoft.com/office/drawing/2014/main" id="{1A55CCAC-A522-40D5-B703-B712011DA5C8}"/>
              </a:ext>
            </a:extLst>
          </p:cNvPr>
          <p:cNvGrpSpPr/>
          <p:nvPr/>
        </p:nvGrpSpPr>
        <p:grpSpPr>
          <a:xfrm>
            <a:off x="544565" y="1675636"/>
            <a:ext cx="10519621" cy="4570080"/>
            <a:chOff x="544565" y="1675636"/>
            <a:chExt cx="10519621" cy="4570080"/>
          </a:xfrm>
        </p:grpSpPr>
        <p:grpSp>
          <p:nvGrpSpPr>
            <p:cNvPr id="58" name="Group 57">
              <a:extLst>
                <a:ext uri="{C183D7F6-B498-43B3-948B-1728B52AA6E4}">
                  <adec:decorative xmlns:adec="http://schemas.microsoft.com/office/drawing/2017/decorative" val="1"/>
                </a:ext>
              </a:extLst>
            </p:cNvPr>
            <p:cNvGrpSpPr/>
            <p:nvPr/>
          </p:nvGrpSpPr>
          <p:grpSpPr>
            <a:xfrm>
              <a:off x="4836644" y="1895886"/>
              <a:ext cx="2518713" cy="1902655"/>
              <a:chOff x="4719911" y="2058212"/>
              <a:chExt cx="2518713" cy="1902655"/>
            </a:xfrm>
          </p:grpSpPr>
          <p:sp>
            <p:nvSpPr>
              <p:cNvPr id="53" name="Rectangle 52">
                <a:extLst>
                  <a:ext uri="{C183D7F6-B498-43B3-948B-1728B52AA6E4}">
                    <adec:decorative xmlns:adec="http://schemas.microsoft.com/office/drawing/2017/decorative" val="1"/>
                  </a:ext>
                </a:extLst>
              </p:cNvPr>
              <p:cNvSpPr/>
              <p:nvPr/>
            </p:nvSpPr>
            <p:spPr>
              <a:xfrm>
                <a:off x="4719911" y="2396449"/>
                <a:ext cx="2518713" cy="15644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7" name="TextBox 56">
                <a:extLst>
                  <a:ext uri="{FF2B5EF4-FFF2-40B4-BE49-F238E27FC236}">
                    <a16:creationId xmlns:a16="http://schemas.microsoft.com/office/drawing/2014/main" id="{2A7E9D54-97F4-994C-B2F6-0245C385CDE6}"/>
                  </a:ext>
                </a:extLst>
              </p:cNvPr>
              <p:cNvSpPr txBox="1"/>
              <p:nvPr/>
            </p:nvSpPr>
            <p:spPr>
              <a:xfrm>
                <a:off x="4882333" y="2058212"/>
                <a:ext cx="2193868" cy="369332"/>
              </a:xfrm>
              <a:prstGeom prst="rect">
                <a:avLst/>
              </a:prstGeom>
              <a:noFill/>
            </p:spPr>
            <p:txBody>
              <a:bodyPr wrap="square" rtlCol="0">
                <a:spAutoFit/>
              </a:bodyPr>
              <a:lstStyle/>
              <a:p>
                <a:pPr algn="ctr"/>
                <a:r>
                  <a:rPr lang="en-US" dirty="0">
                    <a:solidFill>
                      <a:srgbClr val="232F3E"/>
                    </a:solidFill>
                  </a:rPr>
                  <a:t>Data Catalog</a:t>
                </a:r>
              </a:p>
            </p:txBody>
          </p:sp>
        </p:grpSp>
        <p:pic>
          <p:nvPicPr>
            <p:cNvPr id="9" name="Graphic 13">
              <a:extLst>
                <a:ext uri="{FF2B5EF4-FFF2-40B4-BE49-F238E27FC236}">
                  <a16:creationId xmlns:a16="http://schemas.microsoft.com/office/drawing/2014/main" id="{944DE95A-7C95-1E4F-98C7-C689278759E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99154" y="4643823"/>
              <a:ext cx="1047605" cy="1047605"/>
            </a:xfrm>
            <a:prstGeom prst="rect">
              <a:avLst/>
            </a:prstGeom>
          </p:spPr>
        </p:pic>
        <p:pic>
          <p:nvPicPr>
            <p:cNvPr id="14" name="Graphic 13">
              <a:extLst>
                <a:ext uri="{FF2B5EF4-FFF2-40B4-BE49-F238E27FC236}">
                  <a16:creationId xmlns:a16="http://schemas.microsoft.com/office/drawing/2014/main" id="{944DE95A-7C95-1E4F-98C7-C689278759E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24724" y="4643823"/>
              <a:ext cx="1047605" cy="1047605"/>
            </a:xfrm>
            <a:prstGeom prst="rect">
              <a:avLst/>
            </a:prstGeom>
          </p:spPr>
        </p:pic>
        <p:sp>
          <p:nvSpPr>
            <p:cNvPr id="15" name="TextBox 14">
              <a:extLst>
                <a:ext uri="{FF2B5EF4-FFF2-40B4-BE49-F238E27FC236}">
                  <a16:creationId xmlns:a16="http://schemas.microsoft.com/office/drawing/2014/main" id="{164DECAF-33B5-884D-AC77-778CFA5E7FA3}"/>
                </a:ext>
              </a:extLst>
            </p:cNvPr>
            <p:cNvSpPr txBox="1"/>
            <p:nvPr/>
          </p:nvSpPr>
          <p:spPr>
            <a:xfrm>
              <a:off x="8799579" y="5660941"/>
              <a:ext cx="1072750" cy="584775"/>
            </a:xfrm>
            <a:prstGeom prst="rect">
              <a:avLst/>
            </a:prstGeom>
            <a:noFill/>
          </p:spPr>
          <p:txBody>
            <a:bodyPr wrap="square" rtlCol="0">
              <a:spAutoFit/>
            </a:bodyPr>
            <a:lstStyle/>
            <a:p>
              <a:pPr algn="ctr"/>
              <a:r>
                <a:rPr lang="en-US" sz="1600" dirty="0">
                  <a:solidFill>
                    <a:srgbClr val="232F3E"/>
                  </a:solidFill>
                </a:rPr>
                <a:t>Data Target</a:t>
              </a:r>
            </a:p>
          </p:txBody>
        </p:sp>
        <p:grpSp>
          <p:nvGrpSpPr>
            <p:cNvPr id="24" name="Group 23">
              <a:extLst>
                <a:ext uri="{C183D7F6-B498-43B3-948B-1728B52AA6E4}">
                  <adec:decorative xmlns:adec="http://schemas.microsoft.com/office/drawing/2017/decorative" val="1"/>
                </a:ext>
              </a:extLst>
            </p:cNvPr>
            <p:cNvGrpSpPr/>
            <p:nvPr/>
          </p:nvGrpSpPr>
          <p:grpSpPr>
            <a:xfrm>
              <a:off x="5250927" y="4630691"/>
              <a:ext cx="1728927" cy="1073868"/>
              <a:chOff x="7724444" y="4496857"/>
              <a:chExt cx="1728927" cy="1073868"/>
            </a:xfrm>
          </p:grpSpPr>
          <p:sp>
            <p:nvSpPr>
              <p:cNvPr id="20" name="Rounded Rectangle 19">
                <a:extLst>
                  <a:ext uri="{C183D7F6-B498-43B3-948B-1728B52AA6E4}">
                    <adec:decorative xmlns:adec="http://schemas.microsoft.com/office/drawing/2017/decorative" val="1"/>
                  </a:ext>
                </a:extLst>
              </p:cNvPr>
              <p:cNvSpPr/>
              <p:nvPr/>
            </p:nvSpPr>
            <p:spPr>
              <a:xfrm>
                <a:off x="7724444" y="4496857"/>
                <a:ext cx="1728927" cy="1073868"/>
              </a:xfrm>
              <a:prstGeom prst="roundRect">
                <a:avLst>
                  <a:gd name="adj" fmla="val 723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740907" y="4564804"/>
                <a:ext cx="1696001" cy="968752"/>
                <a:chOff x="7740907" y="4600857"/>
                <a:chExt cx="1696001" cy="968752"/>
              </a:xfrm>
            </p:grpSpPr>
            <p:sp>
              <p:nvSpPr>
                <p:cNvPr id="21" name="Vertical Scroll 20">
                  <a:extLst>
                    <a:ext uri="{C183D7F6-B498-43B3-948B-1728B52AA6E4}">
                      <adec:decorative xmlns:adec="http://schemas.microsoft.com/office/drawing/2017/decorative" val="1"/>
                    </a:ext>
                  </a:extLst>
                </p:cNvPr>
                <p:cNvSpPr/>
                <p:nvPr/>
              </p:nvSpPr>
              <p:spPr>
                <a:xfrm>
                  <a:off x="8322567" y="4600857"/>
                  <a:ext cx="532680" cy="589248"/>
                </a:xfrm>
                <a:prstGeom prst="verticalScroll">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A7E9D54-97F4-994C-B2F6-0245C385CDE6}"/>
                    </a:ext>
                  </a:extLst>
                </p:cNvPr>
                <p:cNvSpPr txBox="1"/>
                <p:nvPr/>
              </p:nvSpPr>
              <p:spPr>
                <a:xfrm>
                  <a:off x="7740907" y="5231055"/>
                  <a:ext cx="1696001" cy="338554"/>
                </a:xfrm>
                <a:prstGeom prst="rect">
                  <a:avLst/>
                </a:prstGeom>
                <a:noFill/>
              </p:spPr>
              <p:txBody>
                <a:bodyPr wrap="square" rtlCol="0">
                  <a:spAutoFit/>
                </a:bodyPr>
                <a:lstStyle/>
                <a:p>
                  <a:pPr algn="ctr"/>
                  <a:r>
                    <a:rPr lang="en-US" sz="1600" dirty="0">
                      <a:solidFill>
                        <a:srgbClr val="232F3E"/>
                      </a:solidFill>
                    </a:rPr>
                    <a:t>Transform Script</a:t>
                  </a:r>
                </a:p>
              </p:txBody>
            </p:sp>
          </p:grpSp>
        </p:grpSp>
        <p:sp>
          <p:nvSpPr>
            <p:cNvPr id="31" name="TextBox 30">
              <a:extLst>
                <a:ext uri="{FF2B5EF4-FFF2-40B4-BE49-F238E27FC236}">
                  <a16:creationId xmlns:a16="http://schemas.microsoft.com/office/drawing/2014/main" id="{2A7E9D54-97F4-994C-B2F6-0245C385CDE6}"/>
                </a:ext>
              </a:extLst>
            </p:cNvPr>
            <p:cNvSpPr txBox="1"/>
            <p:nvPr/>
          </p:nvSpPr>
          <p:spPr>
            <a:xfrm>
              <a:off x="3427733" y="4863519"/>
              <a:ext cx="1696001" cy="338554"/>
            </a:xfrm>
            <a:prstGeom prst="rect">
              <a:avLst/>
            </a:prstGeom>
            <a:noFill/>
          </p:spPr>
          <p:txBody>
            <a:bodyPr wrap="square" rtlCol="0">
              <a:spAutoFit/>
            </a:bodyPr>
            <a:lstStyle/>
            <a:p>
              <a:pPr algn="ctr"/>
              <a:r>
                <a:rPr lang="en-US" sz="1600" dirty="0">
                  <a:solidFill>
                    <a:srgbClr val="232F3E"/>
                  </a:solidFill>
                </a:rPr>
                <a:t>Extract</a:t>
              </a:r>
            </a:p>
          </p:txBody>
        </p:sp>
        <p:sp>
          <p:nvSpPr>
            <p:cNvPr id="32" name="TextBox 31">
              <a:extLst>
                <a:ext uri="{FF2B5EF4-FFF2-40B4-BE49-F238E27FC236}">
                  <a16:creationId xmlns:a16="http://schemas.microsoft.com/office/drawing/2014/main" id="{2A7E9D54-97F4-994C-B2F6-0245C385CDE6}"/>
                </a:ext>
              </a:extLst>
            </p:cNvPr>
            <p:cNvSpPr txBox="1"/>
            <p:nvPr/>
          </p:nvSpPr>
          <p:spPr>
            <a:xfrm>
              <a:off x="7095797" y="4863287"/>
              <a:ext cx="1696001" cy="338554"/>
            </a:xfrm>
            <a:prstGeom prst="rect">
              <a:avLst/>
            </a:prstGeom>
            <a:noFill/>
          </p:spPr>
          <p:txBody>
            <a:bodyPr wrap="square" rtlCol="0">
              <a:spAutoFit/>
            </a:bodyPr>
            <a:lstStyle/>
            <a:p>
              <a:pPr algn="ctr"/>
              <a:r>
                <a:rPr lang="en-US" sz="1600" dirty="0">
                  <a:solidFill>
                    <a:srgbClr val="232F3E"/>
                  </a:solidFill>
                </a:rPr>
                <a:t>Load</a:t>
              </a:r>
            </a:p>
          </p:txBody>
        </p:sp>
        <p:grpSp>
          <p:nvGrpSpPr>
            <p:cNvPr id="42" name="Group 41">
              <a:extLst>
                <a:ext uri="{C183D7F6-B498-43B3-948B-1728B52AA6E4}">
                  <adec:decorative xmlns:adec="http://schemas.microsoft.com/office/drawing/2017/decorative" val="1"/>
                </a:ext>
              </a:extLst>
            </p:cNvPr>
            <p:cNvGrpSpPr/>
            <p:nvPr/>
          </p:nvGrpSpPr>
          <p:grpSpPr>
            <a:xfrm>
              <a:off x="544565" y="1675636"/>
              <a:ext cx="1072750" cy="1601894"/>
              <a:chOff x="2374008" y="1692550"/>
              <a:chExt cx="1072750" cy="1601894"/>
            </a:xfrm>
          </p:grpSpPr>
          <p:pic>
            <p:nvPicPr>
              <p:cNvPr id="39" name="Graphic 13">
                <a:extLst>
                  <a:ext uri="{FF2B5EF4-FFF2-40B4-BE49-F238E27FC236}">
                    <a16:creationId xmlns:a16="http://schemas.microsoft.com/office/drawing/2014/main" id="{944DE95A-7C95-1E4F-98C7-C689278759E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86581" y="1692550"/>
                <a:ext cx="1047605" cy="1047605"/>
              </a:xfrm>
              <a:prstGeom prst="rect">
                <a:avLst/>
              </a:prstGeom>
            </p:spPr>
          </p:pic>
          <p:sp>
            <p:nvSpPr>
              <p:cNvPr id="40" name="TextBox 39">
                <a:extLst>
                  <a:ext uri="{FF2B5EF4-FFF2-40B4-BE49-F238E27FC236}">
                    <a16:creationId xmlns:a16="http://schemas.microsoft.com/office/drawing/2014/main" id="{164DECAF-33B5-884D-AC77-778CFA5E7FA3}"/>
                  </a:ext>
                </a:extLst>
              </p:cNvPr>
              <p:cNvSpPr txBox="1"/>
              <p:nvPr/>
            </p:nvSpPr>
            <p:spPr>
              <a:xfrm>
                <a:off x="2374008" y="2709669"/>
                <a:ext cx="1072750" cy="584775"/>
              </a:xfrm>
              <a:prstGeom prst="rect">
                <a:avLst/>
              </a:prstGeom>
              <a:noFill/>
            </p:spPr>
            <p:txBody>
              <a:bodyPr wrap="square" rtlCol="0">
                <a:spAutoFit/>
              </a:bodyPr>
              <a:lstStyle/>
              <a:p>
                <a:pPr algn="ctr"/>
                <a:r>
                  <a:rPr lang="en-US" sz="1600" dirty="0">
                    <a:solidFill>
                      <a:srgbClr val="232F3E"/>
                    </a:solidFill>
                  </a:rPr>
                  <a:t>Data Stores</a:t>
                </a:r>
              </a:p>
            </p:txBody>
          </p:sp>
        </p:grpSp>
        <p:sp>
          <p:nvSpPr>
            <p:cNvPr id="41" name="Rectangle 40">
              <a:extLst>
                <a:ext uri="{C183D7F6-B498-43B3-948B-1728B52AA6E4}">
                  <adec:decorative xmlns:adec="http://schemas.microsoft.com/office/drawing/2017/decorative" val="1"/>
                </a:ext>
              </a:extLst>
            </p:cNvPr>
            <p:cNvSpPr/>
            <p:nvPr/>
          </p:nvSpPr>
          <p:spPr>
            <a:xfrm>
              <a:off x="2244911" y="2108542"/>
              <a:ext cx="1472184" cy="914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Crawler</a:t>
              </a:r>
            </a:p>
          </p:txBody>
        </p:sp>
        <p:grpSp>
          <p:nvGrpSpPr>
            <p:cNvPr id="66" name="Group 65">
              <a:extLst>
                <a:ext uri="{C183D7F6-B498-43B3-948B-1728B52AA6E4}">
                  <adec:decorative xmlns:adec="http://schemas.microsoft.com/office/drawing/2017/decorative" val="1"/>
                </a:ext>
              </a:extLst>
            </p:cNvPr>
            <p:cNvGrpSpPr/>
            <p:nvPr/>
          </p:nvGrpSpPr>
          <p:grpSpPr>
            <a:xfrm>
              <a:off x="8251337" y="2749175"/>
              <a:ext cx="2812849" cy="950790"/>
              <a:chOff x="7976723" y="2476583"/>
              <a:chExt cx="2812849" cy="950790"/>
            </a:xfrm>
          </p:grpSpPr>
          <p:pic>
            <p:nvPicPr>
              <p:cNvPr id="37" name="Picture 36">
                <a:extLs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76723" y="2476583"/>
                <a:ext cx="848001" cy="950790"/>
              </a:xfrm>
              <a:prstGeom prst="rect">
                <a:avLst/>
              </a:prstGeom>
            </p:spPr>
          </p:pic>
          <p:sp>
            <p:nvSpPr>
              <p:cNvPr id="49" name="TextBox 48">
                <a:extLst>
                  <a:ext uri="{FF2B5EF4-FFF2-40B4-BE49-F238E27FC236}">
                    <a16:creationId xmlns:a16="http://schemas.microsoft.com/office/drawing/2014/main" id="{2A7E9D54-97F4-994C-B2F6-0245C385CDE6}"/>
                  </a:ext>
                </a:extLst>
              </p:cNvPr>
              <p:cNvSpPr txBox="1"/>
              <p:nvPr/>
            </p:nvSpPr>
            <p:spPr>
              <a:xfrm>
                <a:off x="8595704" y="2820785"/>
                <a:ext cx="2193868" cy="338554"/>
              </a:xfrm>
              <a:prstGeom prst="rect">
                <a:avLst/>
              </a:prstGeom>
              <a:noFill/>
            </p:spPr>
            <p:txBody>
              <a:bodyPr wrap="square" rtlCol="0">
                <a:spAutoFit/>
              </a:bodyPr>
              <a:lstStyle/>
              <a:p>
                <a:pPr algn="ctr"/>
                <a:r>
                  <a:rPr lang="en-US" sz="1600" dirty="0">
                    <a:solidFill>
                      <a:srgbClr val="232F3E"/>
                    </a:solidFill>
                  </a:rPr>
                  <a:t>Schedule or Event</a:t>
                </a:r>
              </a:p>
            </p:txBody>
          </p:sp>
        </p:grpSp>
      </p:grpSp>
      <p:cxnSp>
        <p:nvCxnSpPr>
          <p:cNvPr id="50" name="Straight Arrow Connector 49">
            <a:extLst>
              <a:ext uri="{C183D7F6-B498-43B3-948B-1728B52AA6E4}">
                <adec:decorative xmlns:adec="http://schemas.microsoft.com/office/drawing/2017/decorative" val="1"/>
              </a:ext>
            </a:extLst>
          </p:cNvPr>
          <p:cNvCxnSpPr/>
          <p:nvPr/>
        </p:nvCxnSpPr>
        <p:spPr>
          <a:xfrm flipH="1">
            <a:off x="7012477" y="3621149"/>
            <a:ext cx="1238860" cy="906677"/>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C183D7F6-B498-43B3-948B-1728B52AA6E4}">
                <adec:decorative xmlns:adec="http://schemas.microsoft.com/office/drawing/2017/decorative" val="1"/>
              </a:ext>
            </a:extLst>
          </p:cNvPr>
          <p:cNvCxnSpPr>
            <a:endCxn id="53" idx="1"/>
          </p:cNvCxnSpPr>
          <p:nvPr/>
        </p:nvCxnSpPr>
        <p:spPr>
          <a:xfrm>
            <a:off x="3717095" y="2749175"/>
            <a:ext cx="1119549" cy="267157"/>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C183D7F6-B498-43B3-948B-1728B52AA6E4}">
                <adec:decorative xmlns:adec="http://schemas.microsoft.com/office/drawing/2017/decorative" val="1"/>
              </a:ext>
            </a:extLst>
          </p:cNvPr>
          <p:cNvPicPr>
            <a:picLocks noChangeAspect="1"/>
          </p:cNvPicPr>
          <p:nvPr/>
        </p:nvPicPr>
        <p:blipFill>
          <a:blip r:embed="rId10">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943127" y="2385780"/>
            <a:ext cx="686724" cy="659969"/>
          </a:xfrm>
          <a:prstGeom prst="rect">
            <a:avLst/>
          </a:prstGeom>
        </p:spPr>
      </p:pic>
      <p:pic>
        <p:nvPicPr>
          <p:cNvPr id="60" name="Picture 59">
            <a:extLst>
              <a:ext uri="{C183D7F6-B498-43B3-948B-1728B52AA6E4}">
                <adec:decorative xmlns:adec="http://schemas.microsoft.com/office/drawing/2017/decorative" val="1"/>
              </a:ext>
            </a:extLst>
          </p:cNvPr>
          <p:cNvPicPr>
            <a:picLocks noChangeAspect="1"/>
          </p:cNvPicPr>
          <p:nvPr/>
        </p:nvPicPr>
        <p:blipFill>
          <a:blip r:embed="rId11">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19154" y="3075652"/>
            <a:ext cx="559334" cy="544615"/>
          </a:xfrm>
          <a:prstGeom prst="rect">
            <a:avLst/>
          </a:prstGeom>
        </p:spPr>
      </p:pic>
      <p:sp>
        <p:nvSpPr>
          <p:cNvPr id="4" name="Footer Placeholder 3">
            <a:extLst>
              <a:ext uri="{FF2B5EF4-FFF2-40B4-BE49-F238E27FC236}">
                <a16:creationId xmlns:a16="http://schemas.microsoft.com/office/drawing/2014/main" id="{460000A6-3174-8F43-95B6-EA366855CFB3}"/>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7DEA6194-C030-FD46-9CB6-A7D6BAFE34DF}"/>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197714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21A9-0811-4A4C-91E4-974DBEA8F26A}"/>
              </a:ext>
            </a:extLst>
          </p:cNvPr>
          <p:cNvSpPr>
            <a:spLocks noGrp="1"/>
          </p:cNvSpPr>
          <p:nvPr>
            <p:ph type="title"/>
          </p:nvPr>
        </p:nvSpPr>
        <p:spPr/>
        <p:txBody>
          <a:bodyPr/>
          <a:lstStyle/>
          <a:p>
            <a:r>
              <a:rPr lang="en-US" dirty="0"/>
              <a:t>ETL with AWS Glue</a:t>
            </a:r>
          </a:p>
        </p:txBody>
      </p:sp>
      <p:pic>
        <p:nvPicPr>
          <p:cNvPr id="10" name="Graphic 9">
            <a:extLst>
              <a:ext uri="{FF2B5EF4-FFF2-40B4-BE49-F238E27FC236}">
                <a16:creationId xmlns:a16="http://schemas.microsoft.com/office/drawing/2014/main" id="{A14DA9C9-78A3-4C45-90D4-AB27A7737CE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2014247"/>
            <a:ext cx="2076007" cy="2076007"/>
          </a:xfrm>
          <a:prstGeom prst="rect">
            <a:avLst/>
          </a:prstGeom>
        </p:spPr>
      </p:pic>
      <p:sp>
        <p:nvSpPr>
          <p:cNvPr id="9" name="TextBox 8">
            <a:extLst>
              <a:ext uri="{FF2B5EF4-FFF2-40B4-BE49-F238E27FC236}">
                <a16:creationId xmlns:a16="http://schemas.microsoft.com/office/drawing/2014/main" id="{39FA5BAC-8FA3-A447-82E3-09D89EFF230B}"/>
              </a:ext>
            </a:extLst>
          </p:cNvPr>
          <p:cNvSpPr txBox="1"/>
          <p:nvPr/>
        </p:nvSpPr>
        <p:spPr>
          <a:xfrm>
            <a:off x="3065030" y="1990421"/>
            <a:ext cx="8137946" cy="2123658"/>
          </a:xfrm>
          <a:prstGeom prst="rect">
            <a:avLst/>
          </a:prstGeom>
          <a:noFill/>
        </p:spPr>
        <p:txBody>
          <a:bodyPr wrap="square" rtlCol="0">
            <a:spAutoFit/>
          </a:bodyPr>
          <a:lstStyle/>
          <a:p>
            <a:pPr marL="457200" indent="-457200">
              <a:spcBef>
                <a:spcPts val="600"/>
              </a:spcBef>
              <a:spcAft>
                <a:spcPts val="600"/>
              </a:spcAft>
              <a:buFont typeface="Arial" panose="020B0604020202020204" pitchFamily="34" charset="0"/>
              <a:buChar char="•"/>
            </a:pPr>
            <a:r>
              <a:rPr lang="en-US" sz="2800">
                <a:latin typeface="Amazon Ember Light" panose="020B0403020204020204" pitchFamily="34" charset="0"/>
                <a:ea typeface="Amazon Ember Light" panose="020B0403020204020204" pitchFamily="34" charset="0"/>
                <a:cs typeface="Amazon Ember Light" panose="020B0403020204020204" pitchFamily="34" charset="0"/>
              </a:rPr>
              <a:t>Runs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ETL process</a:t>
            </a:r>
          </a:p>
          <a:p>
            <a:pPr marL="457200" indent="-457200">
              <a:spcBef>
                <a:spcPts val="600"/>
              </a:spcBef>
              <a:spcAft>
                <a:spcPts val="600"/>
              </a:spcAft>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Crawls data sources to create catalogs that other systems can query</a:t>
            </a:r>
          </a:p>
          <a:p>
            <a:pPr marL="457200" indent="-457200">
              <a:spcBef>
                <a:spcPts val="600"/>
              </a:spcBef>
              <a:spcAft>
                <a:spcPts val="600"/>
              </a:spcAft>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 functionality</a:t>
            </a:r>
          </a:p>
        </p:txBody>
      </p:sp>
      <p:sp>
        <p:nvSpPr>
          <p:cNvPr id="13" name="TextBox 12">
            <a:extLst>
              <a:ext uri="{FF2B5EF4-FFF2-40B4-BE49-F238E27FC236}">
                <a16:creationId xmlns:a16="http://schemas.microsoft.com/office/drawing/2014/main" id="{12A12FD6-EE82-BB4C-853D-3A7071D8413B}"/>
              </a:ext>
            </a:extLst>
          </p:cNvPr>
          <p:cNvSpPr txBox="1"/>
          <p:nvPr/>
        </p:nvSpPr>
        <p:spPr>
          <a:xfrm>
            <a:off x="419100" y="5003647"/>
            <a:ext cx="10783876" cy="954107"/>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AWS Glue can </a:t>
            </a: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glue</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together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different datasets and emit a single endpoint that can queried.</a:t>
            </a:r>
          </a:p>
        </p:txBody>
      </p:sp>
      <p:sp>
        <p:nvSpPr>
          <p:cNvPr id="4" name="Footer Placeholder 3">
            <a:extLst>
              <a:ext uri="{FF2B5EF4-FFF2-40B4-BE49-F238E27FC236}">
                <a16:creationId xmlns:a16="http://schemas.microsoft.com/office/drawing/2014/main" id="{4D709A95-18DE-0249-B992-FC6C90E47403}"/>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FE00CA2-402D-5D4E-9840-57963BFC224B}"/>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2878977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83732-E3CA-FD4F-BBCF-4EADA683B547}"/>
              </a:ext>
            </a:extLst>
          </p:cNvPr>
          <p:cNvSpPr>
            <a:spLocks noGrp="1"/>
          </p:cNvSpPr>
          <p:nvPr>
            <p:ph type="title"/>
          </p:nvPr>
        </p:nvSpPr>
        <p:spPr/>
        <p:txBody>
          <a:bodyPr/>
          <a:lstStyle/>
          <a:p>
            <a:r>
              <a:rPr lang="en-US" dirty="0"/>
              <a:t>AWS Glue overview</a:t>
            </a:r>
          </a:p>
        </p:txBody>
      </p:sp>
      <p:sp>
        <p:nvSpPr>
          <p:cNvPr id="23" name="Arc 22">
            <a:extLst>
              <a:ext uri="{FF2B5EF4-FFF2-40B4-BE49-F238E27FC236}">
                <a16:creationId xmlns:a16="http://schemas.microsoft.com/office/drawing/2014/main" id="{830D60F4-040E-504B-84F5-5B4B4178E9BE}"/>
              </a:ext>
              <a:ext uri="{C183D7F6-B498-43B3-948B-1728B52AA6E4}">
                <adec:decorative xmlns:adec="http://schemas.microsoft.com/office/drawing/2017/decorative" val="1"/>
              </a:ext>
            </a:extLst>
          </p:cNvPr>
          <p:cNvSpPr/>
          <p:nvPr/>
        </p:nvSpPr>
        <p:spPr>
          <a:xfrm rot="2494033">
            <a:off x="3731038" y="2085310"/>
            <a:ext cx="1386845" cy="1722942"/>
          </a:xfrm>
          <a:prstGeom prst="arc">
            <a:avLst>
              <a:gd name="adj1" fmla="val 16232609"/>
              <a:gd name="adj2" fmla="val 23094"/>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mj-lt"/>
            </a:endParaRPr>
          </a:p>
        </p:txBody>
      </p:sp>
      <p:pic>
        <p:nvPicPr>
          <p:cNvPr id="7170" name="Picture 2">
            <a:extLst>
              <a:ext uri="{FF2B5EF4-FFF2-40B4-BE49-F238E27FC236}">
                <a16:creationId xmlns:a16="http://schemas.microsoft.com/office/drawing/2014/main" id="{5B3BE841-1073-BD43-8190-1157AF10BE25}"/>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9201" y="2828968"/>
            <a:ext cx="1733760" cy="173376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descr="AWS Glue workflow.">
            <a:extLst>
              <a:ext uri="{FF2B5EF4-FFF2-40B4-BE49-F238E27FC236}">
                <a16:creationId xmlns:a16="http://schemas.microsoft.com/office/drawing/2014/main" id="{357092AB-6686-4C8F-A727-9B98F5022CB8}"/>
              </a:ext>
            </a:extLst>
          </p:cNvPr>
          <p:cNvGrpSpPr/>
          <p:nvPr/>
        </p:nvGrpSpPr>
        <p:grpSpPr>
          <a:xfrm>
            <a:off x="765385" y="1600722"/>
            <a:ext cx="9068407" cy="4673134"/>
            <a:chOff x="765385" y="1600722"/>
            <a:chExt cx="9068407" cy="4673134"/>
          </a:xfrm>
        </p:grpSpPr>
        <p:grpSp>
          <p:nvGrpSpPr>
            <p:cNvPr id="18" name="Group 17">
              <a:extLst>
                <a:ext uri="{FF2B5EF4-FFF2-40B4-BE49-F238E27FC236}">
                  <a16:creationId xmlns:a16="http://schemas.microsoft.com/office/drawing/2014/main" id="{D2452E05-892B-0E4B-BF4E-8F9D9A912CF6}"/>
                </a:ext>
                <a:ext uri="{C183D7F6-B498-43B3-948B-1728B52AA6E4}">
                  <adec:decorative xmlns:adec="http://schemas.microsoft.com/office/drawing/2017/decorative" val="1"/>
                </a:ext>
              </a:extLst>
            </p:cNvPr>
            <p:cNvGrpSpPr/>
            <p:nvPr/>
          </p:nvGrpSpPr>
          <p:grpSpPr>
            <a:xfrm>
              <a:off x="3547136" y="3397023"/>
              <a:ext cx="1691411" cy="1080532"/>
              <a:chOff x="3164054" y="3073400"/>
              <a:chExt cx="1691411" cy="1080532"/>
            </a:xfrm>
          </p:grpSpPr>
          <p:pic>
            <p:nvPicPr>
              <p:cNvPr id="6" name="Graphic 5">
                <a:extLst>
                  <a:ext uri="{FF2B5EF4-FFF2-40B4-BE49-F238E27FC236}">
                    <a16:creationId xmlns:a16="http://schemas.microsoft.com/office/drawing/2014/main" id="{2ACD8C25-3230-EB4A-AD48-8EE31456DB7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4160" y="3073400"/>
                <a:ext cx="711200" cy="711200"/>
              </a:xfrm>
              <a:prstGeom prst="rect">
                <a:avLst/>
              </a:prstGeom>
            </p:spPr>
          </p:pic>
          <p:sp>
            <p:nvSpPr>
              <p:cNvPr id="10" name="TextBox 9">
                <a:extLst>
                  <a:ext uri="{FF2B5EF4-FFF2-40B4-BE49-F238E27FC236}">
                    <a16:creationId xmlns:a16="http://schemas.microsoft.com/office/drawing/2014/main" id="{9A52C4FB-9D01-4C41-A129-1F3DAEB3D948}"/>
                  </a:ext>
                </a:extLst>
              </p:cNvPr>
              <p:cNvSpPr txBox="1"/>
              <p:nvPr/>
            </p:nvSpPr>
            <p:spPr>
              <a:xfrm>
                <a:off x="3164054" y="3784600"/>
                <a:ext cx="1691411" cy="369332"/>
              </a:xfrm>
              <a:prstGeom prst="rect">
                <a:avLst/>
              </a:prstGeom>
              <a:noFill/>
            </p:spPr>
            <p:txBody>
              <a:bodyPr wrap="square" rtlCol="0">
                <a:spAutoFit/>
              </a:bodyPr>
              <a:lstStyle/>
              <a:p>
                <a:pPr algn="ctr"/>
                <a:r>
                  <a:rPr lang="en-US" dirty="0">
                    <a:solidFill>
                      <a:srgbClr val="000000"/>
                    </a:solidFill>
                    <a:latin typeface="+mj-lt"/>
                    <a:ea typeface="Amazon Ember" panose="020B0603020204020204" pitchFamily="34" charset="0"/>
                    <a:cs typeface="Amazon Ember" panose="020B0603020204020204" pitchFamily="34" charset="0"/>
                  </a:rPr>
                  <a:t>AWS Glue</a:t>
                </a:r>
                <a:endParaRPr lang="en-US" dirty="0">
                  <a:latin typeface="+mj-lt"/>
                  <a:ea typeface="Amazon Ember" panose="020B0603020204020204" pitchFamily="34" charset="0"/>
                  <a:cs typeface="Amazon Ember" panose="020B0603020204020204" pitchFamily="34" charset="0"/>
                </a:endParaRPr>
              </a:p>
            </p:txBody>
          </p:sp>
        </p:grpSp>
        <p:grpSp>
          <p:nvGrpSpPr>
            <p:cNvPr id="15" name="Group 14">
              <a:extLst>
                <a:ext uri="{FF2B5EF4-FFF2-40B4-BE49-F238E27FC236}">
                  <a16:creationId xmlns:a16="http://schemas.microsoft.com/office/drawing/2014/main" id="{2432F408-B86A-754D-B201-46C977D4B90D}"/>
                </a:ext>
                <a:ext uri="{C183D7F6-B498-43B3-948B-1728B52AA6E4}">
                  <adec:decorative xmlns:adec="http://schemas.microsoft.com/office/drawing/2017/decorative" val="1"/>
                </a:ext>
              </a:extLst>
            </p:cNvPr>
            <p:cNvGrpSpPr/>
            <p:nvPr/>
          </p:nvGrpSpPr>
          <p:grpSpPr>
            <a:xfrm>
              <a:off x="765385" y="3397023"/>
              <a:ext cx="1691411" cy="1357531"/>
              <a:chOff x="113289" y="3397023"/>
              <a:chExt cx="1691411" cy="1357531"/>
            </a:xfrm>
          </p:grpSpPr>
          <p:pic>
            <p:nvPicPr>
              <p:cNvPr id="9" name="Graphic 8">
                <a:extLst>
                  <a:ext uri="{FF2B5EF4-FFF2-40B4-BE49-F238E27FC236}">
                    <a16:creationId xmlns:a16="http://schemas.microsoft.com/office/drawing/2014/main" id="{C3273763-2BD5-F24B-B6A9-4E2675B0B4B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3395" y="3397023"/>
                <a:ext cx="711200" cy="711200"/>
              </a:xfrm>
              <a:prstGeom prst="rect">
                <a:avLst/>
              </a:prstGeom>
            </p:spPr>
          </p:pic>
          <p:sp>
            <p:nvSpPr>
              <p:cNvPr id="11" name="TextBox 10">
                <a:extLst>
                  <a:ext uri="{FF2B5EF4-FFF2-40B4-BE49-F238E27FC236}">
                    <a16:creationId xmlns:a16="http://schemas.microsoft.com/office/drawing/2014/main" id="{BCDAA64C-5557-9D4D-9C23-45EC3C7E5CE1}"/>
                  </a:ext>
                </a:extLst>
              </p:cNvPr>
              <p:cNvSpPr txBox="1"/>
              <p:nvPr/>
            </p:nvSpPr>
            <p:spPr>
              <a:xfrm>
                <a:off x="113289" y="4108223"/>
                <a:ext cx="1691411" cy="646331"/>
              </a:xfrm>
              <a:prstGeom prst="rect">
                <a:avLst/>
              </a:prstGeom>
              <a:noFill/>
            </p:spPr>
            <p:txBody>
              <a:bodyPr wrap="square" rtlCol="0">
                <a:spAutoFit/>
              </a:bodyPr>
              <a:lstStyle/>
              <a:p>
                <a:pPr algn="ctr"/>
                <a:r>
                  <a:rPr lang="en-US" dirty="0">
                    <a:solidFill>
                      <a:srgbClr val="000000"/>
                    </a:solidFill>
                    <a:latin typeface="+mj-lt"/>
                    <a:ea typeface="Amazon Ember" panose="020B0603020204020204" pitchFamily="34" charset="0"/>
                    <a:cs typeface="Amazon Ember" panose="020B0603020204020204" pitchFamily="34" charset="0"/>
                  </a:rPr>
                  <a:t>Amazon Redshift</a:t>
                </a:r>
                <a:endParaRPr lang="en-US" dirty="0">
                  <a:latin typeface="+mj-lt"/>
                  <a:ea typeface="Amazon Ember" panose="020B0603020204020204" pitchFamily="34" charset="0"/>
                  <a:cs typeface="Amazon Ember" panose="020B0603020204020204" pitchFamily="34" charset="0"/>
                </a:endParaRPr>
              </a:p>
            </p:txBody>
          </p:sp>
        </p:grpSp>
        <p:grpSp>
          <p:nvGrpSpPr>
            <p:cNvPr id="17" name="Group 16">
              <a:extLst>
                <a:ext uri="{FF2B5EF4-FFF2-40B4-BE49-F238E27FC236}">
                  <a16:creationId xmlns:a16="http://schemas.microsoft.com/office/drawing/2014/main" id="{9FB2EA1C-387B-A04C-8F5A-03F805018599}"/>
                </a:ext>
                <a:ext uri="{C183D7F6-B498-43B3-948B-1728B52AA6E4}">
                  <adec:decorative xmlns:adec="http://schemas.microsoft.com/office/drawing/2017/decorative" val="1"/>
                </a:ext>
              </a:extLst>
            </p:cNvPr>
            <p:cNvGrpSpPr/>
            <p:nvPr/>
          </p:nvGrpSpPr>
          <p:grpSpPr>
            <a:xfrm>
              <a:off x="765385" y="5193325"/>
              <a:ext cx="1691411" cy="1080531"/>
              <a:chOff x="113289" y="5193325"/>
              <a:chExt cx="1691411" cy="1080531"/>
            </a:xfrm>
          </p:grpSpPr>
          <p:pic>
            <p:nvPicPr>
              <p:cNvPr id="8" name="Graphic 7">
                <a:extLst>
                  <a:ext uri="{FF2B5EF4-FFF2-40B4-BE49-F238E27FC236}">
                    <a16:creationId xmlns:a16="http://schemas.microsoft.com/office/drawing/2014/main" id="{1AED3DF0-A786-6C43-95DB-6BE013344FB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3395" y="5193325"/>
                <a:ext cx="711200" cy="711200"/>
              </a:xfrm>
              <a:prstGeom prst="rect">
                <a:avLst/>
              </a:prstGeom>
            </p:spPr>
          </p:pic>
          <p:sp>
            <p:nvSpPr>
              <p:cNvPr id="12" name="TextBox 11">
                <a:extLst>
                  <a:ext uri="{FF2B5EF4-FFF2-40B4-BE49-F238E27FC236}">
                    <a16:creationId xmlns:a16="http://schemas.microsoft.com/office/drawing/2014/main" id="{F0202688-129B-3B49-96BA-DC4B62C249F4}"/>
                  </a:ext>
                </a:extLst>
              </p:cNvPr>
              <p:cNvSpPr txBox="1"/>
              <p:nvPr/>
            </p:nvSpPr>
            <p:spPr>
              <a:xfrm>
                <a:off x="113289" y="5904524"/>
                <a:ext cx="1691411" cy="369332"/>
              </a:xfrm>
              <a:prstGeom prst="rect">
                <a:avLst/>
              </a:prstGeom>
              <a:noFill/>
            </p:spPr>
            <p:txBody>
              <a:bodyPr wrap="square" rtlCol="0">
                <a:spAutoFit/>
              </a:bodyPr>
              <a:lstStyle/>
              <a:p>
                <a:pPr algn="ctr"/>
                <a:r>
                  <a:rPr lang="en-US" dirty="0">
                    <a:solidFill>
                      <a:srgbClr val="000000"/>
                    </a:solidFill>
                    <a:latin typeface="+mj-lt"/>
                    <a:ea typeface="Amazon Ember" panose="020B0603020204020204" pitchFamily="34" charset="0"/>
                    <a:cs typeface="Amazon Ember" panose="020B0603020204020204" pitchFamily="34" charset="0"/>
                  </a:rPr>
                  <a:t>Amazon RDS</a:t>
                </a:r>
                <a:endParaRPr lang="en-US" dirty="0">
                  <a:latin typeface="+mj-lt"/>
                  <a:ea typeface="Amazon Ember" panose="020B0603020204020204" pitchFamily="34" charset="0"/>
                  <a:cs typeface="Amazon Ember" panose="020B0603020204020204" pitchFamily="34" charset="0"/>
                </a:endParaRPr>
              </a:p>
            </p:txBody>
          </p:sp>
        </p:grpSp>
        <p:grpSp>
          <p:nvGrpSpPr>
            <p:cNvPr id="14" name="Group 13">
              <a:extLst>
                <a:ext uri="{FF2B5EF4-FFF2-40B4-BE49-F238E27FC236}">
                  <a16:creationId xmlns:a16="http://schemas.microsoft.com/office/drawing/2014/main" id="{6105DD76-67C0-584B-B424-051B6C796885}"/>
                </a:ext>
                <a:ext uri="{C183D7F6-B498-43B3-948B-1728B52AA6E4}">
                  <adec:decorative xmlns:adec="http://schemas.microsoft.com/office/drawing/2017/decorative" val="1"/>
                </a:ext>
              </a:extLst>
            </p:cNvPr>
            <p:cNvGrpSpPr/>
            <p:nvPr/>
          </p:nvGrpSpPr>
          <p:grpSpPr>
            <a:xfrm>
              <a:off x="765385" y="1600722"/>
              <a:ext cx="1691411" cy="1096378"/>
              <a:chOff x="113289" y="1600722"/>
              <a:chExt cx="1691411" cy="1096378"/>
            </a:xfrm>
          </p:grpSpPr>
          <p:pic>
            <p:nvPicPr>
              <p:cNvPr id="7" name="Graphic 6">
                <a:extLst>
                  <a:ext uri="{FF2B5EF4-FFF2-40B4-BE49-F238E27FC236}">
                    <a16:creationId xmlns:a16="http://schemas.microsoft.com/office/drawing/2014/main" id="{66120525-B734-3941-8A0D-E28B7D820345}"/>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3395" y="1600722"/>
                <a:ext cx="711200" cy="711200"/>
              </a:xfrm>
              <a:prstGeom prst="rect">
                <a:avLst/>
              </a:prstGeom>
            </p:spPr>
          </p:pic>
          <p:sp>
            <p:nvSpPr>
              <p:cNvPr id="13" name="TextBox 12">
                <a:extLst>
                  <a:ext uri="{FF2B5EF4-FFF2-40B4-BE49-F238E27FC236}">
                    <a16:creationId xmlns:a16="http://schemas.microsoft.com/office/drawing/2014/main" id="{9EE08461-987B-244B-92C2-8F9359379B37}"/>
                  </a:ext>
                </a:extLst>
              </p:cNvPr>
              <p:cNvSpPr txBox="1"/>
              <p:nvPr/>
            </p:nvSpPr>
            <p:spPr>
              <a:xfrm>
                <a:off x="113289" y="2327768"/>
                <a:ext cx="1691411" cy="369332"/>
              </a:xfrm>
              <a:prstGeom prst="rect">
                <a:avLst/>
              </a:prstGeom>
              <a:noFill/>
            </p:spPr>
            <p:txBody>
              <a:bodyPr wrap="square" rtlCol="0">
                <a:spAutoFit/>
              </a:bodyPr>
              <a:lstStyle/>
              <a:p>
                <a:pPr algn="ctr"/>
                <a:r>
                  <a:rPr lang="en-US" dirty="0">
                    <a:solidFill>
                      <a:srgbClr val="000000"/>
                    </a:solidFill>
                    <a:latin typeface="+mj-lt"/>
                    <a:ea typeface="Amazon Ember" panose="020B0603020204020204" pitchFamily="34" charset="0"/>
                    <a:cs typeface="Amazon Ember" panose="020B0603020204020204" pitchFamily="34" charset="0"/>
                  </a:rPr>
                  <a:t>Amazon S3</a:t>
                </a:r>
                <a:endParaRPr lang="en-US" dirty="0">
                  <a:latin typeface="+mj-lt"/>
                  <a:ea typeface="Amazon Ember" panose="020B0603020204020204" pitchFamily="34" charset="0"/>
                  <a:cs typeface="Amazon Ember" panose="020B0603020204020204" pitchFamily="34" charset="0"/>
                </a:endParaRPr>
              </a:p>
            </p:txBody>
          </p:sp>
        </p:grpSp>
        <p:pic>
          <p:nvPicPr>
            <p:cNvPr id="19" name="Graphic 18">
              <a:extLst>
                <a:ext uri="{FF2B5EF4-FFF2-40B4-BE49-F238E27FC236}">
                  <a16:creationId xmlns:a16="http://schemas.microsoft.com/office/drawing/2014/main" id="{B936AD71-A85E-0149-B065-67875B2CFCDA}"/>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56796" y="5309714"/>
              <a:ext cx="469900" cy="469900"/>
            </a:xfrm>
            <a:prstGeom prst="rect">
              <a:avLst/>
            </a:prstGeom>
          </p:spPr>
        </p:pic>
        <p:pic>
          <p:nvPicPr>
            <p:cNvPr id="20" name="Graphic 19">
              <a:extLst>
                <a:ext uri="{FF2B5EF4-FFF2-40B4-BE49-F238E27FC236}">
                  <a16:creationId xmlns:a16="http://schemas.microsoft.com/office/drawing/2014/main" id="{DC5B7ED2-0E0A-C240-9746-630950799A3F}"/>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56796" y="3602086"/>
              <a:ext cx="469900" cy="469900"/>
            </a:xfrm>
            <a:prstGeom prst="rect">
              <a:avLst/>
            </a:prstGeom>
          </p:spPr>
        </p:pic>
        <p:pic>
          <p:nvPicPr>
            <p:cNvPr id="21" name="Graphic 20">
              <a:extLst>
                <a:ext uri="{FF2B5EF4-FFF2-40B4-BE49-F238E27FC236}">
                  <a16:creationId xmlns:a16="http://schemas.microsoft.com/office/drawing/2014/main" id="{5CCEB82E-5605-4B46-AC35-FE37BB0B839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94272" y="2468159"/>
              <a:ext cx="469900" cy="469900"/>
            </a:xfrm>
            <a:prstGeom prst="rect">
              <a:avLst/>
            </a:prstGeom>
          </p:spPr>
        </p:pic>
        <p:sp>
          <p:nvSpPr>
            <p:cNvPr id="22" name="Arc 21">
              <a:extLst>
                <a:ext uri="{FF2B5EF4-FFF2-40B4-BE49-F238E27FC236}">
                  <a16:creationId xmlns:a16="http://schemas.microsoft.com/office/drawing/2014/main" id="{7D2BEB56-ABE1-D348-840E-47CD34F2D3B8}"/>
                </a:ext>
                <a:ext uri="{C183D7F6-B498-43B3-948B-1728B52AA6E4}">
                  <adec:decorative xmlns:adec="http://schemas.microsoft.com/office/drawing/2017/decorative" val="1"/>
                </a:ext>
              </a:extLst>
            </p:cNvPr>
            <p:cNvSpPr/>
            <p:nvPr/>
          </p:nvSpPr>
          <p:spPr>
            <a:xfrm rot="5400000">
              <a:off x="2114696" y="3209831"/>
              <a:ext cx="1880716" cy="2665228"/>
            </a:xfrm>
            <a:prstGeom prst="arc">
              <a:avLst>
                <a:gd name="adj1" fmla="val 16232609"/>
                <a:gd name="adj2" fmla="val 23094"/>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mj-lt"/>
              </a:endParaRPr>
            </a:p>
          </p:txBody>
        </p:sp>
        <p:cxnSp>
          <p:nvCxnSpPr>
            <p:cNvPr id="25" name="Straight Connector 24">
              <a:extLst>
                <a:ext uri="{FF2B5EF4-FFF2-40B4-BE49-F238E27FC236}">
                  <a16:creationId xmlns:a16="http://schemas.microsoft.com/office/drawing/2014/main" id="{8599B90A-1B3E-344C-A76A-5D1AB5FC285E}"/>
                </a:ext>
                <a:ext uri="{C183D7F6-B498-43B3-948B-1728B52AA6E4}">
                  <adec:decorative xmlns:adec="http://schemas.microsoft.com/office/drawing/2017/decorative" val="1"/>
                </a:ext>
              </a:extLst>
            </p:cNvPr>
            <p:cNvCxnSpPr>
              <a:cxnSpLocks/>
            </p:cNvCxnSpPr>
            <p:nvPr/>
          </p:nvCxnSpPr>
          <p:spPr>
            <a:xfrm>
              <a:off x="3168468" y="3758609"/>
              <a:ext cx="765544" cy="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C183D7F6-B498-43B3-948B-1728B52AA6E4}">
                  <adec:decorative xmlns:adec="http://schemas.microsoft.com/office/drawing/2017/decorative" val="1"/>
                </a:ext>
              </a:extLst>
            </p:cNvPr>
            <p:cNvGrpSpPr/>
            <p:nvPr/>
          </p:nvGrpSpPr>
          <p:grpSpPr>
            <a:xfrm>
              <a:off x="5365584" y="2566318"/>
              <a:ext cx="1691411" cy="1210126"/>
              <a:chOff x="5341777" y="3422440"/>
              <a:chExt cx="1691411" cy="1210126"/>
            </a:xfrm>
          </p:grpSpPr>
          <p:sp>
            <p:nvSpPr>
              <p:cNvPr id="26" name="TextBox 25">
                <a:extLst>
                  <a:ext uri="{FF2B5EF4-FFF2-40B4-BE49-F238E27FC236}">
                    <a16:creationId xmlns:a16="http://schemas.microsoft.com/office/drawing/2014/main" id="{0DE00128-AB0C-2247-AB7B-A0A29938A6A7}"/>
                  </a:ext>
                </a:extLst>
              </p:cNvPr>
              <p:cNvSpPr txBox="1"/>
              <p:nvPr/>
            </p:nvSpPr>
            <p:spPr>
              <a:xfrm>
                <a:off x="5341777" y="3986235"/>
                <a:ext cx="1691411" cy="646331"/>
              </a:xfrm>
              <a:prstGeom prst="rect">
                <a:avLst/>
              </a:prstGeom>
              <a:noFill/>
            </p:spPr>
            <p:txBody>
              <a:bodyPr wrap="square" rtlCol="0">
                <a:spAutoFit/>
              </a:bodyPr>
              <a:lstStyle/>
              <a:p>
                <a:pPr algn="ctr"/>
                <a:r>
                  <a:rPr lang="en-US" dirty="0">
                    <a:latin typeface="+mj-lt"/>
                  </a:rPr>
                  <a:t>AWS Glue Data Catalog</a:t>
                </a:r>
              </a:p>
            </p:txBody>
          </p:sp>
          <p:pic>
            <p:nvPicPr>
              <p:cNvPr id="27" name="Graphic 26">
                <a:extLst>
                  <a:ext uri="{FF2B5EF4-FFF2-40B4-BE49-F238E27FC236}">
                    <a16:creationId xmlns:a16="http://schemas.microsoft.com/office/drawing/2014/main" id="{6ED64624-A286-7D48-9599-8B202181B3B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52532" y="3422440"/>
                <a:ext cx="469900" cy="469900"/>
              </a:xfrm>
              <a:prstGeom prst="rect">
                <a:avLst/>
              </a:prstGeom>
            </p:spPr>
          </p:pic>
        </p:grpSp>
        <p:cxnSp>
          <p:nvCxnSpPr>
            <p:cNvPr id="28" name="Straight Connector 27">
              <a:extLst>
                <a:ext uri="{FF2B5EF4-FFF2-40B4-BE49-F238E27FC236}">
                  <a16:creationId xmlns:a16="http://schemas.microsoft.com/office/drawing/2014/main" id="{D13FB98B-F051-1C40-B2D3-EFE321892150}"/>
                </a:ext>
                <a:ext uri="{C183D7F6-B498-43B3-948B-1728B52AA6E4}">
                  <adec:decorative xmlns:adec="http://schemas.microsoft.com/office/drawing/2017/decorative" val="1"/>
                </a:ext>
              </a:extLst>
            </p:cNvPr>
            <p:cNvCxnSpPr>
              <a:cxnSpLocks/>
            </p:cNvCxnSpPr>
            <p:nvPr/>
          </p:nvCxnSpPr>
          <p:spPr>
            <a:xfrm>
              <a:off x="4959005" y="3758609"/>
              <a:ext cx="2419695"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651955F-CB0C-5243-96D6-D72E48151722}"/>
                </a:ext>
                <a:ext uri="{C183D7F6-B498-43B3-948B-1728B52AA6E4}">
                  <adec:decorative xmlns:adec="http://schemas.microsoft.com/office/drawing/2017/decorative" val="1"/>
                </a:ext>
              </a:extLst>
            </p:cNvPr>
            <p:cNvGrpSpPr/>
            <p:nvPr/>
          </p:nvGrpSpPr>
          <p:grpSpPr>
            <a:xfrm>
              <a:off x="7136418" y="3460898"/>
              <a:ext cx="1335682" cy="863392"/>
              <a:chOff x="6280346" y="3460784"/>
              <a:chExt cx="1335682" cy="863392"/>
            </a:xfrm>
          </p:grpSpPr>
          <p:sp>
            <p:nvSpPr>
              <p:cNvPr id="30" name="TextBox 29">
                <a:extLst>
                  <a:ext uri="{FF2B5EF4-FFF2-40B4-BE49-F238E27FC236}">
                    <a16:creationId xmlns:a16="http://schemas.microsoft.com/office/drawing/2014/main" id="{C6B720BB-69EE-724A-9365-07DFD27F6F09}"/>
                  </a:ext>
                </a:extLst>
              </p:cNvPr>
              <p:cNvSpPr txBox="1"/>
              <p:nvPr/>
            </p:nvSpPr>
            <p:spPr>
              <a:xfrm>
                <a:off x="6280346" y="3954844"/>
                <a:ext cx="1335682" cy="369332"/>
              </a:xfrm>
              <a:prstGeom prst="rect">
                <a:avLst/>
              </a:prstGeom>
              <a:noFill/>
            </p:spPr>
            <p:txBody>
              <a:bodyPr wrap="square" rtlCol="0">
                <a:spAutoFit/>
              </a:bodyPr>
              <a:lstStyle/>
              <a:p>
                <a:pPr algn="ctr"/>
                <a:r>
                  <a:rPr lang="en-US" dirty="0">
                    <a:latin typeface="+mj-lt"/>
                  </a:rPr>
                  <a:t>Endpoint</a:t>
                </a:r>
              </a:p>
            </p:txBody>
          </p:sp>
          <p:pic>
            <p:nvPicPr>
              <p:cNvPr id="31" name="Graphic 30">
                <a:extLst>
                  <a:ext uri="{FF2B5EF4-FFF2-40B4-BE49-F238E27FC236}">
                    <a16:creationId xmlns:a16="http://schemas.microsoft.com/office/drawing/2014/main" id="{31B8C270-ED23-3B4F-A435-9DA9441669E9}"/>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13237" y="3460784"/>
                <a:ext cx="469900" cy="469900"/>
              </a:xfrm>
              <a:prstGeom prst="rect">
                <a:avLst/>
              </a:prstGeom>
            </p:spPr>
          </p:pic>
        </p:grpSp>
        <p:sp>
          <p:nvSpPr>
            <p:cNvPr id="35" name="Arc 34">
              <a:extLst>
                <a:ext uri="{FF2B5EF4-FFF2-40B4-BE49-F238E27FC236}">
                  <a16:creationId xmlns:a16="http://schemas.microsoft.com/office/drawing/2014/main" id="{720BB1AF-5A3E-C04F-95B5-05DEA805BF06}"/>
                </a:ext>
                <a:ext uri="{C183D7F6-B498-43B3-948B-1728B52AA6E4}">
                  <adec:decorative xmlns:adec="http://schemas.microsoft.com/office/drawing/2017/decorative" val="1"/>
                </a:ext>
              </a:extLst>
            </p:cNvPr>
            <p:cNvSpPr/>
            <p:nvPr/>
          </p:nvSpPr>
          <p:spPr>
            <a:xfrm rot="7966363">
              <a:off x="7514412" y="2248608"/>
              <a:ext cx="1880716" cy="2665228"/>
            </a:xfrm>
            <a:prstGeom prst="arc">
              <a:avLst>
                <a:gd name="adj1" fmla="val 16232609"/>
                <a:gd name="adj2" fmla="val 23094"/>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mj-lt"/>
              </a:endParaRPr>
            </a:p>
          </p:txBody>
        </p:sp>
        <p:sp>
          <p:nvSpPr>
            <p:cNvPr id="36" name="Arc 35">
              <a:extLst>
                <a:ext uri="{FF2B5EF4-FFF2-40B4-BE49-F238E27FC236}">
                  <a16:creationId xmlns:a16="http://schemas.microsoft.com/office/drawing/2014/main" id="{7D75FE12-61B8-EB45-A76C-470FAB41D23B}"/>
                </a:ext>
                <a:ext uri="{C183D7F6-B498-43B3-948B-1728B52AA6E4}">
                  <adec:decorative xmlns:adec="http://schemas.microsoft.com/office/drawing/2017/decorative" val="1"/>
                </a:ext>
              </a:extLst>
            </p:cNvPr>
            <p:cNvSpPr/>
            <p:nvPr/>
          </p:nvSpPr>
          <p:spPr>
            <a:xfrm rot="19495488">
              <a:off x="6789234" y="3060076"/>
              <a:ext cx="3044558" cy="1605401"/>
            </a:xfrm>
            <a:prstGeom prst="arc">
              <a:avLst>
                <a:gd name="adj1" fmla="val 16232609"/>
                <a:gd name="adj2" fmla="val 23094"/>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mj-lt"/>
              </a:endParaRPr>
            </a:p>
          </p:txBody>
        </p:sp>
        <p:grpSp>
          <p:nvGrpSpPr>
            <p:cNvPr id="3" name="Group 2">
              <a:extLst>
                <a:ext uri="{FF2B5EF4-FFF2-40B4-BE49-F238E27FC236}">
                  <a16:creationId xmlns:a16="http://schemas.microsoft.com/office/drawing/2014/main" id="{69223442-13F7-AF4E-98CD-F78109846619}"/>
                </a:ext>
                <a:ext uri="{C183D7F6-B498-43B3-948B-1728B52AA6E4}">
                  <adec:decorative xmlns:adec="http://schemas.microsoft.com/office/drawing/2017/decorative" val="1"/>
                </a:ext>
              </a:extLst>
            </p:cNvPr>
            <p:cNvGrpSpPr/>
            <p:nvPr/>
          </p:nvGrpSpPr>
          <p:grpSpPr>
            <a:xfrm>
              <a:off x="3574675" y="1652735"/>
              <a:ext cx="1506552" cy="1357531"/>
              <a:chOff x="3733665" y="1616568"/>
              <a:chExt cx="1506552" cy="1357531"/>
            </a:xfrm>
          </p:grpSpPr>
          <p:pic>
            <p:nvPicPr>
              <p:cNvPr id="33" name="Graphic 32">
                <a:extLst>
                  <a:ext uri="{FF2B5EF4-FFF2-40B4-BE49-F238E27FC236}">
                    <a16:creationId xmlns:a16="http://schemas.microsoft.com/office/drawing/2014/main" id="{5A0DF609-4610-114F-A423-8D2FBE7EAC92}"/>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31341" y="1616568"/>
                <a:ext cx="711200" cy="711200"/>
              </a:xfrm>
              <a:prstGeom prst="rect">
                <a:avLst/>
              </a:prstGeom>
            </p:spPr>
          </p:pic>
          <p:sp>
            <p:nvSpPr>
              <p:cNvPr id="34" name="TextBox 33">
                <a:extLst>
                  <a:ext uri="{FF2B5EF4-FFF2-40B4-BE49-F238E27FC236}">
                    <a16:creationId xmlns:a16="http://schemas.microsoft.com/office/drawing/2014/main" id="{B021B3C8-299A-FD49-8C0C-3D20E671F522}"/>
                  </a:ext>
                </a:extLst>
              </p:cNvPr>
              <p:cNvSpPr txBox="1"/>
              <p:nvPr/>
            </p:nvSpPr>
            <p:spPr>
              <a:xfrm>
                <a:off x="3733665" y="2327768"/>
                <a:ext cx="1506552" cy="646331"/>
              </a:xfrm>
              <a:prstGeom prst="rect">
                <a:avLst/>
              </a:prstGeom>
              <a:noFill/>
            </p:spPr>
            <p:txBody>
              <a:bodyPr wrap="square" rtlCol="0">
                <a:spAutoFit/>
              </a:bodyPr>
              <a:lstStyle/>
              <a:p>
                <a:pPr algn="ctr"/>
                <a:r>
                  <a:rPr lang="en-US" dirty="0">
                    <a:latin typeface="+mj-lt"/>
                  </a:rPr>
                  <a:t>AWS Lambda</a:t>
                </a:r>
              </a:p>
            </p:txBody>
          </p:sp>
        </p:grpSp>
        <p:cxnSp>
          <p:nvCxnSpPr>
            <p:cNvPr id="37" name="Straight Connector 36">
              <a:extLst>
                <a:ext uri="{FF2B5EF4-FFF2-40B4-BE49-F238E27FC236}">
                  <a16:creationId xmlns:a16="http://schemas.microsoft.com/office/drawing/2014/main" id="{9CDC81E8-7195-0645-9E8A-3BD9DC0E0AE7}"/>
                </a:ext>
                <a:ext uri="{C183D7F6-B498-43B3-948B-1728B52AA6E4}">
                  <adec:decorative xmlns:adec="http://schemas.microsoft.com/office/drawing/2017/decorative" val="1"/>
                </a:ext>
              </a:extLst>
            </p:cNvPr>
            <p:cNvCxnSpPr>
              <a:cxnSpLocks/>
            </p:cNvCxnSpPr>
            <p:nvPr/>
          </p:nvCxnSpPr>
          <p:spPr>
            <a:xfrm>
              <a:off x="3053582" y="2821461"/>
              <a:ext cx="880430" cy="575562"/>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E025379-3D21-A941-8367-25E92587B71D}"/>
                </a:ext>
                <a:ext uri="{C183D7F6-B498-43B3-948B-1728B52AA6E4}">
                  <adec:decorative xmlns:adec="http://schemas.microsoft.com/office/drawing/2017/decorative" val="1"/>
                </a:ext>
              </a:extLst>
            </p:cNvPr>
            <p:cNvCxnSpPr>
              <a:cxnSpLocks/>
            </p:cNvCxnSpPr>
            <p:nvPr/>
          </p:nvCxnSpPr>
          <p:spPr>
            <a:xfrm>
              <a:off x="2010951" y="1956322"/>
              <a:ext cx="1843938" cy="0"/>
            </a:xfrm>
            <a:prstGeom prst="line">
              <a:avLst/>
            </a:prstGeom>
            <a:ln>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05477417-443D-7B4B-AE25-E4BB626603B6}"/>
              </a:ext>
            </a:extLst>
          </p:cNvPr>
          <p:cNvSpPr>
            <a:spLocks noGrp="1"/>
          </p:cNvSpPr>
          <p:nvPr>
            <p:ph type="ftr" sz="quarter" idx="3"/>
          </p:nvPr>
        </p:nvSpPr>
        <p:spPr>
          <a:xfrm>
            <a:off x="419100" y="6356350"/>
            <a:ext cx="3735457" cy="365125"/>
          </a:xfrm>
        </p:spPr>
        <p:txBody>
          <a:bodyPr/>
          <a:lstStyle/>
          <a:p>
            <a:r>
              <a:rPr lang="en-US" dirty="0">
                <a:latin typeface="+mj-lt"/>
              </a:rPr>
              <a:t>© 2020, Amazon Web Services, Inc. or its Affiliates. All rights reserved.</a:t>
            </a:r>
          </a:p>
        </p:txBody>
      </p:sp>
      <p:sp>
        <p:nvSpPr>
          <p:cNvPr id="5" name="Slide Number Placeholder 4">
            <a:extLst>
              <a:ext uri="{FF2B5EF4-FFF2-40B4-BE49-F238E27FC236}">
                <a16:creationId xmlns:a16="http://schemas.microsoft.com/office/drawing/2014/main" id="{D8A05D0B-D9C8-F24B-A279-E92F0B30F0DF}"/>
              </a:ext>
            </a:extLst>
          </p:cNvPr>
          <p:cNvSpPr>
            <a:spLocks noGrp="1"/>
          </p:cNvSpPr>
          <p:nvPr>
            <p:ph type="sldNum" sz="quarter" idx="12"/>
          </p:nvPr>
        </p:nvSpPr>
        <p:spPr/>
        <p:txBody>
          <a:bodyPr/>
          <a:lstStyle/>
          <a:p>
            <a:fld id="{B6A95138-A96E-2F42-A959-2EFD44FE4AB7}" type="slidenum">
              <a:rPr lang="en-US" smtClean="0">
                <a:latin typeface="+mj-lt"/>
              </a:rPr>
              <a:t>25</a:t>
            </a:fld>
            <a:endParaRPr lang="en-US" dirty="0">
              <a:latin typeface="+mj-lt"/>
            </a:endParaRPr>
          </a:p>
        </p:txBody>
      </p:sp>
    </p:spTree>
    <p:custDataLst>
      <p:tags r:id="rId1"/>
    </p:custDataLst>
    <p:extLst>
      <p:ext uri="{BB962C8B-B14F-4D97-AF65-F5344CB8AC3E}">
        <p14:creationId xmlns:p14="http://schemas.microsoft.com/office/powerpoint/2010/main" val="180976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267C5-CDF2-664E-9DD7-40C0CD8B0F27}"/>
              </a:ext>
            </a:extLst>
          </p:cNvPr>
          <p:cNvSpPr>
            <a:spLocks noGrp="1"/>
          </p:cNvSpPr>
          <p:nvPr>
            <p:ph type="title"/>
          </p:nvPr>
        </p:nvSpPr>
        <p:spPr/>
        <p:txBody>
          <a:bodyPr/>
          <a:lstStyle/>
          <a:p>
            <a:r>
              <a:rPr lang="en-US" dirty="0"/>
              <a:t>ETL with Python</a:t>
            </a:r>
          </a:p>
        </p:txBody>
      </p:sp>
      <p:sp>
        <p:nvSpPr>
          <p:cNvPr id="3" name="TextBox 2"/>
          <p:cNvSpPr txBox="1"/>
          <p:nvPr/>
        </p:nvSpPr>
        <p:spPr>
          <a:xfrm>
            <a:off x="419100" y="1455234"/>
            <a:ext cx="11353800" cy="4944257"/>
          </a:xfrm>
          <a:prstGeom prst="rect">
            <a:avLst/>
          </a:prstGeom>
          <a:solidFill>
            <a:srgbClr val="F7F7F7"/>
          </a:solidFill>
          <a:ln>
            <a:solidFill>
              <a:schemeClr val="bg1">
                <a:lumMod val="75000"/>
              </a:schemeClr>
            </a:solidFill>
          </a:ln>
        </p:spPr>
        <p:txBody>
          <a:bodyPr vert="horz" wrap="square" lIns="180000" tIns="180000" rIns="180000" bIns="180000" rtlCol="0">
            <a:spAutoFit/>
          </a:bodyPr>
          <a:lstStyle>
            <a:lvl1pPr indent="0">
              <a:lnSpc>
                <a:spcPct val="100000"/>
              </a:lnSpc>
              <a:spcBef>
                <a:spcPts val="1000"/>
              </a:spcBef>
              <a:buFont typeface="Arial" panose="020B0604020202020204" pitchFamily="34" charset="0"/>
              <a:buNone/>
              <a:defRPr sz="1600" b="0" i="0">
                <a:latin typeface="Lucida Console" panose="020B0609040504020204" pitchFamily="49" charset="0"/>
                <a:ea typeface="Amazon Ember Light" panose="020B0403020204020204" pitchFamily="34" charset="0"/>
                <a:cs typeface="Courier New" panose="02070309020205020404" pitchFamily="49" charset="0"/>
              </a:defRPr>
            </a:lvl1pPr>
            <a:lvl2pPr marL="685800" indent="-228600">
              <a:lnSpc>
                <a:spcPct val="90000"/>
              </a:lnSpc>
              <a:spcBef>
                <a:spcPts val="500"/>
              </a:spcBef>
              <a:buFont typeface="Arial" panose="020B0604020202020204" pitchFamily="34" charset="0"/>
              <a:buChar char="•"/>
              <a:defRPr sz="24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nSpc>
                <a:spcPct val="90000"/>
              </a:lnSpc>
              <a:spcBef>
                <a:spcPts val="500"/>
              </a:spcBef>
              <a:buFont typeface="Arial" panose="020B0604020202020204" pitchFamily="34" charset="0"/>
              <a:buChar char="•"/>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nSpc>
                <a:spcPct val="90000"/>
              </a:lnSpc>
              <a:spcBef>
                <a:spcPts val="500"/>
              </a:spcBef>
              <a:buFont typeface="Arial" panose="020B0604020202020204" pitchFamily="34" charset="0"/>
              <a:buChar char="•"/>
              <a:defRPr b="0" i="0">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nSpc>
                <a:spcPct val="90000"/>
              </a:lnSpc>
              <a:spcBef>
                <a:spcPts val="500"/>
              </a:spcBef>
              <a:buFont typeface="Arial" panose="020B0604020202020204" pitchFamily="34" charset="0"/>
              <a:buChar char="•"/>
              <a:defRPr b="0" i="0">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1"/>
              <a:t>import boto3, requests, zipfile, os, io</a:t>
            </a:r>
            <a:br>
              <a:rPr lang="en-US" noProof="1"/>
            </a:br>
            <a:r>
              <a:rPr lang="en-US" noProof="1"/>
              <a:t>url = 'http://url.com/somezipfile.zip‘</a:t>
            </a:r>
            <a:br>
              <a:rPr lang="en-US" noProof="1"/>
            </a:br>
            <a:r>
              <a:rPr lang="en-US" noProof="1"/>
              <a:t>folder='./extracts‘</a:t>
            </a:r>
          </a:p>
          <a:p>
            <a:endParaRPr lang="en-US" noProof="1"/>
          </a:p>
          <a:p>
            <a:r>
              <a:rPr lang="en-US" noProof="1"/>
              <a:t>r = requests.get(url, stream=True)</a:t>
            </a:r>
            <a:br>
              <a:rPr lang="en-US" noProof="1"/>
            </a:br>
            <a:r>
              <a:rPr lang="en-US" noProof="1"/>
              <a:t>thezip = zipfile.ZipFile(io.BytesIO(r.content))</a:t>
            </a:r>
            <a:br>
              <a:rPr lang="en-US" noProof="1"/>
            </a:br>
            <a:r>
              <a:rPr lang="en-US" noProof="1"/>
              <a:t>thezip.extractall(folder)</a:t>
            </a:r>
          </a:p>
          <a:p>
            <a:endParaRPr lang="en-US" noProof="1"/>
          </a:p>
          <a:p>
            <a:r>
              <a:rPr lang="en-US" noProof="1"/>
              <a:t>s3 = boto3.client('s3')</a:t>
            </a:r>
            <a:br>
              <a:rPr lang="en-US" noProof="1"/>
            </a:br>
            <a:r>
              <a:rPr lang="en-US" noProof="1"/>
              <a:t>bucket = 'bucketname'</a:t>
            </a:r>
          </a:p>
          <a:p>
            <a:r>
              <a:rPr lang="en-US" noProof="1"/>
              <a:t>with os.scandir(folder) as dir:</a:t>
            </a:r>
            <a:br>
              <a:rPr lang="en-US" noProof="1"/>
            </a:br>
            <a:r>
              <a:rPr lang="en-US" noProof="1"/>
              <a:t>  for f in dir:</a:t>
            </a:r>
            <a:br>
              <a:rPr lang="en-US" noProof="1"/>
            </a:br>
            <a:r>
              <a:rPr lang="en-US" noProof="1"/>
              <a:t>    if f.is_file():</a:t>
            </a:r>
            <a:br>
              <a:rPr lang="en-US" noProof="1"/>
            </a:br>
            <a:r>
              <a:rPr lang="en-US" noProof="1"/>
              <a:t>      s3.upload_file(</a:t>
            </a:r>
            <a:br>
              <a:rPr lang="en-US" noProof="1"/>
            </a:br>
            <a:r>
              <a:rPr lang="en-US" noProof="1"/>
              <a:t>        Filename=os.path.join(folder,f.name),</a:t>
            </a:r>
            <a:br>
              <a:rPr lang="en-US" noProof="1"/>
            </a:br>
            <a:r>
              <a:rPr lang="en-US" noProof="1"/>
              <a:t>        Key=f.name, Bucket=bucket)</a:t>
            </a:r>
          </a:p>
        </p:txBody>
      </p:sp>
      <p:sp>
        <p:nvSpPr>
          <p:cNvPr id="6" name="Right Brace 5">
            <a:extLst>
              <a:ext uri="{C183D7F6-B498-43B3-948B-1728B52AA6E4}">
                <adec:decorative xmlns:adec="http://schemas.microsoft.com/office/drawing/2017/decorative" val="1"/>
              </a:ext>
            </a:extLst>
          </p:cNvPr>
          <p:cNvSpPr/>
          <p:nvPr/>
        </p:nvSpPr>
        <p:spPr>
          <a:xfrm>
            <a:off x="6769268" y="1658368"/>
            <a:ext cx="155448" cy="7188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a:endParaRPr>
          </a:p>
        </p:txBody>
      </p:sp>
      <p:sp>
        <p:nvSpPr>
          <p:cNvPr id="7" name="TextBox 6"/>
          <p:cNvSpPr txBox="1"/>
          <p:nvPr/>
        </p:nvSpPr>
        <p:spPr>
          <a:xfrm>
            <a:off x="7048653" y="1756163"/>
            <a:ext cx="3335721" cy="523220"/>
          </a:xfrm>
          <a:prstGeom prst="rect">
            <a:avLst/>
          </a:prstGeom>
          <a:noFill/>
        </p:spPr>
        <p:txBody>
          <a:bodyPr wrap="none" rtlCol="0">
            <a:spAutoFit/>
          </a:bodyPr>
          <a:lstStyle/>
          <a:p>
            <a:r>
              <a:rPr lang="en-US" sz="2800" dirty="0">
                <a:latin typeface="Amazon Ember"/>
                <a:ea typeface="Amazon Ember Light" panose="020B0403020204020204" pitchFamily="34" charset="0"/>
                <a:cs typeface="Amazon Ember Light" panose="020B0403020204020204" pitchFamily="34" charset="0"/>
              </a:rPr>
              <a:t>Imports and variables</a:t>
            </a:r>
          </a:p>
        </p:txBody>
      </p:sp>
      <p:sp>
        <p:nvSpPr>
          <p:cNvPr id="12" name="TextBox 11"/>
          <p:cNvSpPr txBox="1"/>
          <p:nvPr/>
        </p:nvSpPr>
        <p:spPr>
          <a:xfrm>
            <a:off x="7048653" y="2924523"/>
            <a:ext cx="3395097" cy="523220"/>
          </a:xfrm>
          <a:prstGeom prst="rect">
            <a:avLst/>
          </a:prstGeom>
          <a:noFill/>
        </p:spPr>
        <p:txBody>
          <a:bodyPr wrap="none" rtlCol="0">
            <a:spAutoFit/>
          </a:bodyPr>
          <a:lstStyle/>
          <a:p>
            <a:r>
              <a:rPr lang="en-US" sz="2800" dirty="0">
                <a:latin typeface="Amazon Ember"/>
                <a:ea typeface="Amazon Ember Light" panose="020B0403020204020204" pitchFamily="34" charset="0"/>
                <a:cs typeface="Amazon Ember Light" panose="020B0403020204020204" pitchFamily="34" charset="0"/>
              </a:rPr>
              <a:t>Download and extract</a:t>
            </a:r>
          </a:p>
        </p:txBody>
      </p:sp>
      <p:sp>
        <p:nvSpPr>
          <p:cNvPr id="13" name="Right Brace 12">
            <a:extLst>
              <a:ext uri="{C183D7F6-B498-43B3-948B-1728B52AA6E4}">
                <adec:decorative xmlns:adec="http://schemas.microsoft.com/office/drawing/2017/decorative" val="1"/>
              </a:ext>
            </a:extLst>
          </p:cNvPr>
          <p:cNvSpPr/>
          <p:nvPr/>
        </p:nvSpPr>
        <p:spPr>
          <a:xfrm>
            <a:off x="6769502" y="2826728"/>
            <a:ext cx="155448" cy="7188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a:endParaRPr>
          </a:p>
        </p:txBody>
      </p:sp>
      <p:sp>
        <p:nvSpPr>
          <p:cNvPr id="14" name="Right Brace 13">
            <a:extLst>
              <a:ext uri="{C183D7F6-B498-43B3-948B-1728B52AA6E4}">
                <adec:decorative xmlns:adec="http://schemas.microsoft.com/office/drawing/2017/decorative" val="1"/>
              </a:ext>
            </a:extLst>
          </p:cNvPr>
          <p:cNvSpPr/>
          <p:nvPr/>
        </p:nvSpPr>
        <p:spPr>
          <a:xfrm>
            <a:off x="6769268" y="4024173"/>
            <a:ext cx="155448" cy="21297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a:endParaRPr>
          </a:p>
        </p:txBody>
      </p:sp>
      <p:sp>
        <p:nvSpPr>
          <p:cNvPr id="15" name="TextBox 14"/>
          <p:cNvSpPr txBox="1"/>
          <p:nvPr/>
        </p:nvSpPr>
        <p:spPr>
          <a:xfrm>
            <a:off x="7048653" y="4827427"/>
            <a:ext cx="3740126" cy="523220"/>
          </a:xfrm>
          <a:prstGeom prst="rect">
            <a:avLst/>
          </a:prstGeom>
          <a:noFill/>
        </p:spPr>
        <p:txBody>
          <a:bodyPr wrap="none" rtlCol="0">
            <a:spAutoFit/>
          </a:bodyPr>
          <a:lstStyle/>
          <a:p>
            <a:r>
              <a:rPr lang="en-US" sz="2800" dirty="0">
                <a:latin typeface="Amazon Ember"/>
                <a:ea typeface="Amazon Ember Light" panose="020B0403020204020204" pitchFamily="34" charset="0"/>
                <a:cs typeface="Amazon Ember Light" panose="020B0403020204020204" pitchFamily="34" charset="0"/>
              </a:rPr>
              <a:t>Upload to Amazon S3</a:t>
            </a:r>
          </a:p>
        </p:txBody>
      </p:sp>
      <p:sp>
        <p:nvSpPr>
          <p:cNvPr id="4" name="Footer Placeholder 3">
            <a:extLst>
              <a:ext uri="{FF2B5EF4-FFF2-40B4-BE49-F238E27FC236}">
                <a16:creationId xmlns:a16="http://schemas.microsoft.com/office/drawing/2014/main" id="{1E821033-BD1A-D447-BA3B-FF6EE991D1F8}"/>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B32F0C22-8674-CB40-9C69-4B897EDBD79D}"/>
              </a:ext>
            </a:extLst>
          </p:cNvPr>
          <p:cNvSpPr>
            <a:spLocks noGrp="1"/>
          </p:cNvSpPr>
          <p:nvPr>
            <p:ph type="sldNum" sz="quarter" idx="12"/>
          </p:nvPr>
        </p:nvSpPr>
        <p:spPr/>
        <p:txBody>
          <a:bodyPr/>
          <a:lstStyle/>
          <a:p>
            <a:fld id="{B6A95138-A96E-2F42-A959-2EFD44FE4AB7}" type="slidenum">
              <a:rPr lang="en-US" smtClean="0">
                <a:latin typeface="Amazon Ember"/>
              </a:rPr>
              <a:t>26</a:t>
            </a:fld>
            <a:endParaRPr lang="en-US" dirty="0">
              <a:latin typeface="Amazon Ember"/>
            </a:endParaRPr>
          </a:p>
        </p:txBody>
      </p:sp>
    </p:spTree>
    <p:custDataLst>
      <p:tags r:id="rId1"/>
    </p:custDataLst>
    <p:extLst>
      <p:ext uri="{BB962C8B-B14F-4D97-AF65-F5344CB8AC3E}">
        <p14:creationId xmlns:p14="http://schemas.microsoft.com/office/powerpoint/2010/main" val="1593378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21A9-0811-4A4C-91E4-974DBEA8F26A}"/>
              </a:ext>
            </a:extLst>
          </p:cNvPr>
          <p:cNvSpPr>
            <a:spLocks noGrp="1"/>
          </p:cNvSpPr>
          <p:nvPr>
            <p:ph type="title"/>
          </p:nvPr>
        </p:nvSpPr>
        <p:spPr/>
        <p:txBody>
          <a:bodyPr/>
          <a:lstStyle/>
          <a:p>
            <a:r>
              <a:rPr lang="en-US" sz="3600" dirty="0"/>
              <a:t>Securing data: AWS Identity and Access</a:t>
            </a:r>
            <a:br>
              <a:rPr lang="en-US" sz="3600" dirty="0"/>
            </a:br>
            <a:r>
              <a:rPr lang="en-US" sz="3600" dirty="0"/>
              <a:t>Management (IAM) policy</a:t>
            </a:r>
          </a:p>
        </p:txBody>
      </p:sp>
      <p:sp>
        <p:nvSpPr>
          <p:cNvPr id="3" name="Content Placeholder 2">
            <a:extLst>
              <a:ext uri="{FF2B5EF4-FFF2-40B4-BE49-F238E27FC236}">
                <a16:creationId xmlns:a16="http://schemas.microsoft.com/office/drawing/2014/main" id="{760BD402-DE68-A047-9850-E4962EBEEC16}"/>
              </a:ext>
            </a:extLst>
          </p:cNvPr>
          <p:cNvSpPr>
            <a:spLocks noGrp="1"/>
          </p:cNvSpPr>
          <p:nvPr>
            <p:ph idx="1"/>
          </p:nvPr>
        </p:nvSpPr>
        <p:spPr/>
        <p:txBody>
          <a:bodyPr/>
          <a:lstStyle/>
          <a:p>
            <a:pPr marL="0" indent="0">
              <a:buNone/>
            </a:pPr>
            <a:r>
              <a:rPr lang="en-US" dirty="0"/>
              <a:t>IAM policies to control access:</a:t>
            </a:r>
          </a:p>
        </p:txBody>
      </p:sp>
      <p:sp>
        <p:nvSpPr>
          <p:cNvPr id="10" name="TextBox 9"/>
          <p:cNvSpPr txBox="1"/>
          <p:nvPr/>
        </p:nvSpPr>
        <p:spPr>
          <a:xfrm>
            <a:off x="419100" y="2164567"/>
            <a:ext cx="9793065" cy="4013746"/>
          </a:xfrm>
          <a:prstGeom prst="rect">
            <a:avLst/>
          </a:prstGeom>
          <a:solidFill>
            <a:srgbClr val="F7F7F7"/>
          </a:solidFill>
          <a:ln>
            <a:solidFill>
              <a:schemeClr val="bg1">
                <a:lumMod val="75000"/>
              </a:schemeClr>
            </a:solidFill>
          </a:ln>
        </p:spPr>
        <p:txBody>
          <a:bodyPr vert="horz" wrap="square" lIns="180000" tIns="180000" rIns="180000" bIns="180000" rtlCol="0">
            <a:spAutoFit/>
          </a:bodyPr>
          <a:lstStyle>
            <a:defPPr>
              <a:defRPr lang="en-US"/>
            </a:defPPr>
            <a:lvl1pPr indent="0">
              <a:lnSpc>
                <a:spcPct val="100000"/>
              </a:lnSpc>
              <a:spcBef>
                <a:spcPts val="1000"/>
              </a:spcBef>
              <a:buFont typeface="Arial" panose="020B0604020202020204" pitchFamily="34" charset="0"/>
              <a:buNone/>
              <a:defRPr sz="1600" b="0" i="0">
                <a:latin typeface="Lucida Console" panose="020B0609040504020204" pitchFamily="49" charset="0"/>
                <a:ea typeface="Amazon Ember Light" panose="020B0403020204020204" pitchFamily="34" charset="0"/>
                <a:cs typeface="Courier New" panose="02070309020205020404" pitchFamily="49" charset="0"/>
              </a:defRPr>
            </a:lvl1pPr>
            <a:lvl2pPr marL="685800" indent="-228600">
              <a:lnSpc>
                <a:spcPct val="90000"/>
              </a:lnSpc>
              <a:spcBef>
                <a:spcPts val="500"/>
              </a:spcBef>
              <a:buFont typeface="Arial" panose="020B0604020202020204" pitchFamily="34" charset="0"/>
              <a:buChar char="•"/>
              <a:defRPr sz="24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nSpc>
                <a:spcPct val="90000"/>
              </a:lnSpc>
              <a:spcBef>
                <a:spcPts val="500"/>
              </a:spcBef>
              <a:buFont typeface="Arial" panose="020B0604020202020204" pitchFamily="34" charset="0"/>
              <a:buChar char="•"/>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nSpc>
                <a:spcPct val="90000"/>
              </a:lnSpc>
              <a:spcBef>
                <a:spcPts val="500"/>
              </a:spcBef>
              <a:buFont typeface="Arial" panose="020B0604020202020204" pitchFamily="34" charset="0"/>
              <a:buChar char="•"/>
              <a:defRPr b="0" i="0">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nSpc>
                <a:spcPct val="90000"/>
              </a:lnSpc>
              <a:spcBef>
                <a:spcPts val="500"/>
              </a:spcBef>
              <a:buFont typeface="Arial" panose="020B0604020202020204" pitchFamily="34" charset="0"/>
              <a:buChar char="•"/>
              <a:defRPr b="0" i="0">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lvl="1" indent="0">
              <a:buNone/>
            </a:pPr>
            <a:r>
              <a:rPr lang="en-US" sz="1600" dirty="0">
                <a:latin typeface="Lucida Console" panose="020B0609040504020204" pitchFamily="49" charset="0"/>
              </a:rPr>
              <a:t>{</a:t>
            </a:r>
          </a:p>
          <a:p>
            <a:pPr marL="457200" lvl="1" indent="0">
              <a:buNone/>
            </a:pPr>
            <a:r>
              <a:rPr lang="en-US" sz="1600" dirty="0">
                <a:latin typeface="Lucida Console" panose="020B0609040504020204" pitchFamily="49" charset="0"/>
              </a:rPr>
              <a:t>  "Id": "Policy1583974368597",</a:t>
            </a:r>
          </a:p>
          <a:p>
            <a:pPr marL="457200" lvl="1" indent="0">
              <a:buNone/>
            </a:pPr>
            <a:r>
              <a:rPr lang="en-US" sz="1600" dirty="0">
                <a:latin typeface="Lucida Console" panose="020B0609040504020204" pitchFamily="49" charset="0"/>
              </a:rPr>
              <a:t>  "Version": "2012-10-17",</a:t>
            </a:r>
          </a:p>
          <a:p>
            <a:pPr marL="457200" lvl="1" indent="0">
              <a:buNone/>
            </a:pPr>
            <a:r>
              <a:rPr lang="en-US" sz="1600" dirty="0">
                <a:latin typeface="Lucida Console" panose="020B0609040504020204" pitchFamily="49" charset="0"/>
              </a:rPr>
              <a:t>  "Statement": [</a:t>
            </a:r>
          </a:p>
          <a:p>
            <a:pPr marL="457200" lvl="1" indent="0">
              <a:buNone/>
            </a:pPr>
            <a:r>
              <a:rPr lang="en-US" sz="1600" dirty="0">
                <a:latin typeface="Lucida Console" panose="020B0609040504020204" pitchFamily="49" charset="0"/>
              </a:rPr>
              <a:t>    {</a:t>
            </a:r>
          </a:p>
          <a:p>
            <a:pPr marL="457200" lvl="1" indent="0">
              <a:buNone/>
            </a:pPr>
            <a:r>
              <a:rPr lang="en-US" sz="1600" dirty="0">
                <a:latin typeface="Lucida Console" panose="020B0609040504020204" pitchFamily="49" charset="0"/>
              </a:rPr>
              <a:t>      "Sid": "Stmt1583974365198",</a:t>
            </a:r>
          </a:p>
          <a:p>
            <a:pPr marL="457200" lvl="1" indent="0">
              <a:buNone/>
            </a:pPr>
            <a:r>
              <a:rPr lang="en-US" sz="1600" dirty="0">
                <a:latin typeface="Lucida Console" panose="020B0609040504020204" pitchFamily="49" charset="0"/>
              </a:rPr>
              <a:t>      "Action": ["s3:GetObject"],</a:t>
            </a:r>
          </a:p>
          <a:p>
            <a:pPr marL="457200" lvl="1" indent="0">
              <a:buNone/>
            </a:pPr>
            <a:r>
              <a:rPr lang="en-US" sz="1600" dirty="0">
                <a:latin typeface="Lucida Console" panose="020B0609040504020204" pitchFamily="49" charset="0"/>
              </a:rPr>
              <a:t>      "Effect": "Allow",</a:t>
            </a:r>
          </a:p>
          <a:p>
            <a:pPr marL="457200" lvl="1" indent="0">
              <a:buNone/>
            </a:pPr>
            <a:r>
              <a:rPr lang="en-US" sz="1600" dirty="0">
                <a:latin typeface="Lucida Console" panose="020B0609040504020204" pitchFamily="49" charset="0"/>
              </a:rPr>
              <a:t>      "Resource": "arn:aws:s3:::awsmachinelearningrepo/*",</a:t>
            </a:r>
          </a:p>
          <a:p>
            <a:pPr marL="457200" lvl="1" indent="0">
              <a:buNone/>
            </a:pPr>
            <a:r>
              <a:rPr lang="en-US" sz="1600" dirty="0">
                <a:latin typeface="Lucida Console" panose="020B0609040504020204" pitchFamily="49" charset="0"/>
              </a:rPr>
              <a:t>      "Principal": {"AWS": ["DataReaderRole"]}</a:t>
            </a:r>
          </a:p>
          <a:p>
            <a:pPr marL="457200" lvl="1" indent="0">
              <a:buNone/>
            </a:pPr>
            <a:r>
              <a:rPr lang="en-US" sz="1600" dirty="0">
                <a:latin typeface="Lucida Console" panose="020B0609040504020204" pitchFamily="49" charset="0"/>
              </a:rPr>
              <a:t>    }</a:t>
            </a:r>
          </a:p>
          <a:p>
            <a:pPr marL="457200" lvl="1" indent="0">
              <a:buNone/>
            </a:pPr>
            <a:r>
              <a:rPr lang="en-US" sz="1600" dirty="0">
                <a:latin typeface="Lucida Console" panose="020B0609040504020204" pitchFamily="49" charset="0"/>
              </a:rPr>
              <a:t>  ]</a:t>
            </a:r>
          </a:p>
          <a:p>
            <a:pPr marL="457200" lvl="1" indent="0">
              <a:buNone/>
            </a:pPr>
            <a:r>
              <a:rPr lang="en-US" sz="1600" dirty="0">
                <a:latin typeface="Lucida Console" panose="020B0609040504020204" pitchFamily="49" charset="0"/>
              </a:rPr>
              <a:t>}</a:t>
            </a:r>
          </a:p>
        </p:txBody>
      </p:sp>
      <p:sp>
        <p:nvSpPr>
          <p:cNvPr id="6" name="Line Callout 1 5">
            <a:extLst>
              <a:ext uri="{FF2B5EF4-FFF2-40B4-BE49-F238E27FC236}">
                <a16:creationId xmlns:a16="http://schemas.microsoft.com/office/drawing/2014/main" id="{32BBB8BB-2B02-AE43-86BC-712BB1776A4C}"/>
              </a:ext>
              <a:ext uri="{C183D7F6-B498-43B3-948B-1728B52AA6E4}">
                <adec:decorative xmlns:adec="http://schemas.microsoft.com/office/drawing/2017/decorative" val="1"/>
              </a:ext>
            </a:extLst>
          </p:cNvPr>
          <p:cNvSpPr/>
          <p:nvPr/>
        </p:nvSpPr>
        <p:spPr>
          <a:xfrm>
            <a:off x="7077536" y="2619063"/>
            <a:ext cx="4274288" cy="683347"/>
          </a:xfrm>
          <a:prstGeom prst="borderCallout1">
            <a:avLst>
              <a:gd name="adj1" fmla="val 111973"/>
              <a:gd name="adj2" fmla="val 165"/>
              <a:gd name="adj3" fmla="val 216407"/>
              <a:gd name="adj4" fmla="val -47282"/>
            </a:avLst>
          </a:prstGeom>
          <a:solidFill>
            <a:schemeClr val="accent2"/>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mazon Ember"/>
              </a:rPr>
              <a:t>GetObject</a:t>
            </a:r>
            <a:r>
              <a:rPr lang="en-US" dirty="0">
                <a:solidFill>
                  <a:schemeClr val="tx1"/>
                </a:solidFill>
                <a:latin typeface="Amazon Ember"/>
              </a:rPr>
              <a:t> limits access to read only…</a:t>
            </a:r>
          </a:p>
        </p:txBody>
      </p:sp>
      <p:sp>
        <p:nvSpPr>
          <p:cNvPr id="9" name="Line Callout 1 8">
            <a:extLst>
              <a:ext uri="{FF2B5EF4-FFF2-40B4-BE49-F238E27FC236}">
                <a16:creationId xmlns:a16="http://schemas.microsoft.com/office/drawing/2014/main" id="{1A8C65DE-D451-5445-993A-5C4734BC4F34}"/>
              </a:ext>
              <a:ext uri="{C183D7F6-B498-43B3-948B-1728B52AA6E4}">
                <adec:decorative xmlns:adec="http://schemas.microsoft.com/office/drawing/2017/decorative" val="1"/>
              </a:ext>
            </a:extLst>
          </p:cNvPr>
          <p:cNvSpPr/>
          <p:nvPr/>
        </p:nvSpPr>
        <p:spPr>
          <a:xfrm>
            <a:off x="8332722" y="3486787"/>
            <a:ext cx="3555705" cy="683347"/>
          </a:xfrm>
          <a:prstGeom prst="borderCallout1">
            <a:avLst>
              <a:gd name="adj1" fmla="val 74384"/>
              <a:gd name="adj2" fmla="val -1417"/>
              <a:gd name="adj3" fmla="val 133566"/>
              <a:gd name="adj4" fmla="val -115260"/>
            </a:avLst>
          </a:prstGeom>
          <a:solidFill>
            <a:schemeClr val="accent2"/>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a:rPr>
              <a:t>…allowing the action…</a:t>
            </a:r>
          </a:p>
        </p:txBody>
      </p:sp>
      <p:sp>
        <p:nvSpPr>
          <p:cNvPr id="7" name="Line Callout 1 6">
            <a:extLst>
              <a:ext uri="{FF2B5EF4-FFF2-40B4-BE49-F238E27FC236}">
                <a16:creationId xmlns:a16="http://schemas.microsoft.com/office/drawing/2014/main" id="{C27A2665-8B47-7643-89CE-11880587A012}"/>
              </a:ext>
              <a:ext uri="{C183D7F6-B498-43B3-948B-1728B52AA6E4}">
                <adec:decorative xmlns:adec="http://schemas.microsoft.com/office/drawing/2017/decorative" val="1"/>
              </a:ext>
            </a:extLst>
          </p:cNvPr>
          <p:cNvSpPr/>
          <p:nvPr/>
        </p:nvSpPr>
        <p:spPr>
          <a:xfrm>
            <a:off x="9214680" y="4403600"/>
            <a:ext cx="2673747" cy="683348"/>
          </a:xfrm>
          <a:prstGeom prst="borderCallout1">
            <a:avLst>
              <a:gd name="adj1" fmla="val 47322"/>
              <a:gd name="adj2" fmla="val -3440"/>
              <a:gd name="adj3" fmla="val 46392"/>
              <a:gd name="adj4" fmla="val -35405"/>
            </a:avLst>
          </a:prstGeom>
          <a:solidFill>
            <a:schemeClr val="accent2"/>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a:rPr>
              <a:t>…for only this bucket…</a:t>
            </a:r>
          </a:p>
        </p:txBody>
      </p:sp>
      <p:sp>
        <p:nvSpPr>
          <p:cNvPr id="8" name="Line Callout 1 7">
            <a:extLst>
              <a:ext uri="{FF2B5EF4-FFF2-40B4-BE49-F238E27FC236}">
                <a16:creationId xmlns:a16="http://schemas.microsoft.com/office/drawing/2014/main" id="{2823AF17-A78A-DE4B-9F65-1273E304880B}"/>
              </a:ext>
              <a:ext uri="{C183D7F6-B498-43B3-948B-1728B52AA6E4}">
                <adec:decorative xmlns:adec="http://schemas.microsoft.com/office/drawing/2017/decorative" val="1"/>
              </a:ext>
            </a:extLst>
          </p:cNvPr>
          <p:cNvSpPr/>
          <p:nvPr/>
        </p:nvSpPr>
        <p:spPr>
          <a:xfrm>
            <a:off x="7720124" y="5271325"/>
            <a:ext cx="2619152" cy="683349"/>
          </a:xfrm>
          <a:prstGeom prst="borderCallout1">
            <a:avLst>
              <a:gd name="adj1" fmla="val -3797"/>
              <a:gd name="adj2" fmla="val -1086"/>
              <a:gd name="adj3" fmla="val -37998"/>
              <a:gd name="adj4" fmla="val -36413"/>
            </a:avLst>
          </a:prstGeom>
          <a:solidFill>
            <a:schemeClr val="accent2"/>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a:rPr>
              <a:t>…by only this IAM role.</a:t>
            </a:r>
          </a:p>
        </p:txBody>
      </p:sp>
      <p:sp>
        <p:nvSpPr>
          <p:cNvPr id="4" name="Footer Placeholder 3">
            <a:extLst>
              <a:ext uri="{FF2B5EF4-FFF2-40B4-BE49-F238E27FC236}">
                <a16:creationId xmlns:a16="http://schemas.microsoft.com/office/drawing/2014/main" id="{4D709A95-18DE-0249-B992-FC6C90E47403}"/>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FE00CA2-402D-5D4E-9840-57963BFC224B}"/>
              </a:ext>
            </a:extLst>
          </p:cNvPr>
          <p:cNvSpPr>
            <a:spLocks noGrp="1"/>
          </p:cNvSpPr>
          <p:nvPr>
            <p:ph type="sldNum" sz="quarter" idx="12"/>
          </p:nvPr>
        </p:nvSpPr>
        <p:spPr/>
        <p:txBody>
          <a:bodyPr/>
          <a:lstStyle/>
          <a:p>
            <a:fld id="{B6A95138-A96E-2F42-A959-2EFD44FE4AB7}" type="slidenum">
              <a:rPr lang="en-US" smtClean="0">
                <a:latin typeface="Amazon Ember"/>
              </a:rPr>
              <a:t>27</a:t>
            </a:fld>
            <a:endParaRPr lang="en-US" dirty="0">
              <a:latin typeface="Amazon Ember"/>
            </a:endParaRPr>
          </a:p>
        </p:txBody>
      </p:sp>
    </p:spTree>
    <p:custDataLst>
      <p:tags r:id="rId1"/>
    </p:custDataLst>
    <p:extLst>
      <p:ext uri="{BB962C8B-B14F-4D97-AF65-F5344CB8AC3E}">
        <p14:creationId xmlns:p14="http://schemas.microsoft.com/office/powerpoint/2010/main" val="2126155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21A9-0811-4A4C-91E4-974DBEA8F26A}"/>
              </a:ext>
            </a:extLst>
          </p:cNvPr>
          <p:cNvSpPr>
            <a:spLocks noGrp="1"/>
          </p:cNvSpPr>
          <p:nvPr>
            <p:ph type="title"/>
          </p:nvPr>
        </p:nvSpPr>
        <p:spPr/>
        <p:txBody>
          <a:bodyPr/>
          <a:lstStyle/>
          <a:p>
            <a:r>
              <a:rPr lang="en-US" dirty="0"/>
              <a:t>Securing data: Data encryption</a:t>
            </a:r>
          </a:p>
        </p:txBody>
      </p:sp>
      <p:sp>
        <p:nvSpPr>
          <p:cNvPr id="3" name="Content Placeholder 2">
            <a:extLst>
              <a:ext uri="{FF2B5EF4-FFF2-40B4-BE49-F238E27FC236}">
                <a16:creationId xmlns:a16="http://schemas.microsoft.com/office/drawing/2014/main" id="{760BD402-DE68-A047-9850-E4962EBEEC16}"/>
              </a:ext>
            </a:extLst>
          </p:cNvPr>
          <p:cNvSpPr>
            <a:spLocks noGrp="1"/>
          </p:cNvSpPr>
          <p:nvPr>
            <p:ph idx="1"/>
          </p:nvPr>
        </p:nvSpPr>
        <p:spPr>
          <a:xfrm>
            <a:off x="419100" y="1528175"/>
            <a:ext cx="10993179" cy="899787"/>
          </a:xfrm>
        </p:spPr>
        <p:txBody>
          <a:bodyPr/>
          <a:lstStyle/>
          <a:p>
            <a:pPr marL="0" indent="0">
              <a:buNone/>
            </a:pPr>
            <a:r>
              <a:rPr lang="en-US" dirty="0"/>
              <a:t>The contents of many data repositories in AWS can be quickly and easily encrypted.</a:t>
            </a:r>
          </a:p>
        </p:txBody>
      </p:sp>
      <p:pic>
        <p:nvPicPr>
          <p:cNvPr id="11" name="Picture 10" descr="Screenshot from Amazon S3 encryption setting.">
            <a:extLst>
              <a:ext uri="{FF2B5EF4-FFF2-40B4-BE49-F238E27FC236}">
                <a16:creationId xmlns:a16="http://schemas.microsoft.com/office/drawing/2014/main" id="{86B4DBFE-5D2C-364D-B53D-B61EDC765B9C}"/>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725432" y="3428999"/>
            <a:ext cx="3790064" cy="2677265"/>
          </a:xfrm>
          <a:prstGeom prst="rect">
            <a:avLst/>
          </a:prstGeom>
          <a:ln>
            <a:solidFill>
              <a:schemeClr val="accent2"/>
            </a:solidFill>
          </a:ln>
          <a:effectLst/>
        </p:spPr>
      </p:pic>
      <p:sp>
        <p:nvSpPr>
          <p:cNvPr id="12" name="TextBox 11">
            <a:extLst>
              <a:ext uri="{FF2B5EF4-FFF2-40B4-BE49-F238E27FC236}">
                <a16:creationId xmlns:a16="http://schemas.microsoft.com/office/drawing/2014/main" id="{8B18CDEA-FBF0-6E44-8022-8E656046A8DA}"/>
              </a:ext>
            </a:extLst>
          </p:cNvPr>
          <p:cNvSpPr txBox="1"/>
          <p:nvPr/>
        </p:nvSpPr>
        <p:spPr>
          <a:xfrm>
            <a:off x="725432" y="2828720"/>
            <a:ext cx="6641804" cy="461665"/>
          </a:xfrm>
          <a:prstGeom prst="rect">
            <a:avLst/>
          </a:prstGeom>
          <a:noFill/>
        </p:spPr>
        <p:txBody>
          <a:bodyPr wrap="square" rtlCol="0">
            <a:spAutoFit/>
          </a:bodyPr>
          <a:lstStyle/>
          <a:p>
            <a:r>
              <a:rPr lang="en-US" sz="2400" dirty="0"/>
              <a:t>Amazon S3 default encryption</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TextBox 13">
            <a:extLst>
              <a:ext uri="{FF2B5EF4-FFF2-40B4-BE49-F238E27FC236}">
                <a16:creationId xmlns:a16="http://schemas.microsoft.com/office/drawing/2014/main" id="{57B2027E-A2E8-C64B-84BE-9CC9906470F9}"/>
              </a:ext>
            </a:extLst>
          </p:cNvPr>
          <p:cNvSpPr txBox="1"/>
          <p:nvPr/>
        </p:nvSpPr>
        <p:spPr>
          <a:xfrm>
            <a:off x="6338595" y="2828720"/>
            <a:ext cx="4254643" cy="954107"/>
          </a:xfrm>
          <a:prstGeom prst="rect">
            <a:avLst/>
          </a:prstGeom>
          <a:noFill/>
        </p:spPr>
        <p:txBody>
          <a:bodyPr wrap="square" rtlCol="0">
            <a:spAutoFit/>
          </a:bodyPr>
          <a:lstStyle/>
          <a:p>
            <a:r>
              <a:rPr lang="en-US" sz="2400" dirty="0"/>
              <a:t>Amazon RDS encryption</a:t>
            </a:r>
          </a:p>
          <a:p>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descr="Screenshot from Amazon RDS encryption setting.">
            <a:extLst>
              <a:ext uri="{FF2B5EF4-FFF2-40B4-BE49-F238E27FC236}">
                <a16:creationId xmlns:a16="http://schemas.microsoft.com/office/drawing/2014/main" id="{E7B36483-8601-4747-BA5D-E68E82DF93C3}"/>
              </a:ext>
            </a:extLst>
          </p:cNvPr>
          <p:cNvPicPr>
            <a:picLocks noChangeAspect="1"/>
          </p:cNvPicPr>
          <p:nvPr/>
        </p:nvPicPr>
        <p:blipFill>
          <a:blip r:embed="rId5"/>
          <a:stretch>
            <a:fillRect/>
          </a:stretch>
        </p:blipFill>
        <p:spPr>
          <a:xfrm>
            <a:off x="6443698" y="3428999"/>
            <a:ext cx="4771213" cy="1446626"/>
          </a:xfrm>
          <a:prstGeom prst="rect">
            <a:avLst/>
          </a:prstGeom>
          <a:ln>
            <a:solidFill>
              <a:schemeClr val="accent2"/>
            </a:solidFill>
          </a:ln>
          <a:effectLst/>
        </p:spPr>
      </p:pic>
      <p:sp>
        <p:nvSpPr>
          <p:cNvPr id="4" name="Footer Placeholder 3">
            <a:extLst>
              <a:ext uri="{FF2B5EF4-FFF2-40B4-BE49-F238E27FC236}">
                <a16:creationId xmlns:a16="http://schemas.microsoft.com/office/drawing/2014/main" id="{4D709A95-18DE-0249-B992-FC6C90E47403}"/>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FE00CA2-402D-5D4E-9840-57963BFC224B}"/>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3680148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BA92-5B2A-B248-AC6E-06C82EDF98D6}"/>
              </a:ext>
            </a:extLst>
          </p:cNvPr>
          <p:cNvSpPr>
            <a:spLocks noGrp="1"/>
          </p:cNvSpPr>
          <p:nvPr>
            <p:ph type="title"/>
          </p:nvPr>
        </p:nvSpPr>
        <p:spPr>
          <a:xfrm>
            <a:off x="419100" y="365125"/>
            <a:ext cx="10716733" cy="474119"/>
          </a:xfrm>
        </p:spPr>
        <p:txBody>
          <a:bodyPr/>
          <a:lstStyle/>
          <a:p>
            <a:r>
              <a:rPr lang="en-US" dirty="0"/>
              <a:t>Securing data: AWS CloudTrail for audit </a:t>
            </a:r>
          </a:p>
        </p:txBody>
      </p:sp>
      <p:sp>
        <p:nvSpPr>
          <p:cNvPr id="3" name="Content Placeholder 2">
            <a:extLst>
              <a:ext uri="{FF2B5EF4-FFF2-40B4-BE49-F238E27FC236}">
                <a16:creationId xmlns:a16="http://schemas.microsoft.com/office/drawing/2014/main" id="{BE4D1F54-1C7C-A348-A45F-B7553BBC2BCF}"/>
              </a:ext>
            </a:extLst>
          </p:cNvPr>
          <p:cNvSpPr>
            <a:spLocks noGrp="1"/>
          </p:cNvSpPr>
          <p:nvPr>
            <p:ph idx="1"/>
          </p:nvPr>
        </p:nvSpPr>
        <p:spPr>
          <a:xfrm>
            <a:off x="419100" y="1528176"/>
            <a:ext cx="11353800" cy="924402"/>
          </a:xfrm>
        </p:spPr>
        <p:txBody>
          <a:bodyPr/>
          <a:lstStyle/>
          <a:p>
            <a:pPr marL="0" indent="0">
              <a:buNone/>
            </a:pPr>
            <a:r>
              <a:rPr lang="en-US" dirty="0"/>
              <a:t>AWS CloudTrail tracks user activity and application programming interface (API) usage.</a:t>
            </a:r>
          </a:p>
          <a:p>
            <a:pPr marL="0" indent="0">
              <a:buNone/>
            </a:pPr>
            <a:endParaRPr lang="en-US" dirty="0"/>
          </a:p>
        </p:txBody>
      </p:sp>
      <p:grpSp>
        <p:nvGrpSpPr>
          <p:cNvPr id="48" name="Group 47">
            <a:extLst>
              <a:ext uri="{C183D7F6-B498-43B3-948B-1728B52AA6E4}">
                <adec:decorative xmlns:adec="http://schemas.microsoft.com/office/drawing/2017/decorative" val="1"/>
              </a:ext>
            </a:extLst>
          </p:cNvPr>
          <p:cNvGrpSpPr/>
          <p:nvPr/>
        </p:nvGrpSpPr>
        <p:grpSpPr>
          <a:xfrm>
            <a:off x="1903584" y="3639306"/>
            <a:ext cx="1982897" cy="1218213"/>
            <a:chOff x="2370633" y="3051213"/>
            <a:chExt cx="1982897" cy="1218213"/>
          </a:xfrm>
        </p:grpSpPr>
        <p:pic>
          <p:nvPicPr>
            <p:cNvPr id="15" name="Picture 2" descr="How it works diagram">
              <a:extLst>
                <a:ext uri="{FF2B5EF4-FFF2-40B4-BE49-F238E27FC236}">
                  <a16:creationId xmlns:a16="http://schemas.microsoft.com/office/drawing/2014/main" id="{DEC470BC-DA6E-094B-9D75-C27973C23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97" t="22935" r="68611" b="44712"/>
            <a:stretch/>
          </p:blipFill>
          <p:spPr bwMode="auto">
            <a:xfrm>
              <a:off x="2758577" y="3051213"/>
              <a:ext cx="1207008" cy="90525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370633" y="3930872"/>
              <a:ext cx="1982897" cy="338554"/>
            </a:xfrm>
            <a:prstGeom prst="rect">
              <a:avLst/>
            </a:prstGeom>
            <a:noFill/>
          </p:spPr>
          <p:txBody>
            <a:bodyPr wrap="square" rtlCol="0">
              <a:spAutoFit/>
            </a:bodyPr>
            <a:lstStyle/>
            <a:p>
              <a:pPr algn="ctr"/>
              <a:r>
                <a:rPr lang="en-US" sz="1600" dirty="0">
                  <a:latin typeface="Amazon Ember Medium" panose="020B0603020204030204" pitchFamily="34" charset="0"/>
                  <a:ea typeface="Amazon Ember Medium" panose="020B0603020204030204" pitchFamily="34" charset="0"/>
                  <a:cs typeface="Amazon Ember Medium" panose="020B0603020204030204" pitchFamily="34" charset="0"/>
                </a:rPr>
                <a:t>Capture</a:t>
              </a:r>
            </a:p>
          </p:txBody>
        </p:sp>
      </p:grpSp>
      <p:grpSp>
        <p:nvGrpSpPr>
          <p:cNvPr id="47" name="Group 46">
            <a:extLst>
              <a:ext uri="{C183D7F6-B498-43B3-948B-1728B52AA6E4}">
                <adec:decorative xmlns:adec="http://schemas.microsoft.com/office/drawing/2017/decorative" val="1"/>
              </a:ext>
            </a:extLst>
          </p:cNvPr>
          <p:cNvGrpSpPr/>
          <p:nvPr/>
        </p:nvGrpSpPr>
        <p:grpSpPr>
          <a:xfrm>
            <a:off x="3566955" y="3623304"/>
            <a:ext cx="1982897" cy="1231929"/>
            <a:chOff x="4194215" y="3037497"/>
            <a:chExt cx="1982897" cy="1231929"/>
          </a:xfrm>
        </p:grpSpPr>
        <p:pic>
          <p:nvPicPr>
            <p:cNvPr id="8" name="Picture 2" descr="How it works diagram">
              <a:extLst>
                <a:ext uri="{FF2B5EF4-FFF2-40B4-BE49-F238E27FC236}">
                  <a16:creationId xmlns:a16="http://schemas.microsoft.com/office/drawing/2014/main" id="{DEC470BC-DA6E-094B-9D75-C27973C23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496" t="22254" r="53595" b="44413"/>
            <a:stretch/>
          </p:blipFill>
          <p:spPr bwMode="auto">
            <a:xfrm>
              <a:off x="4586731" y="3037497"/>
              <a:ext cx="1197865" cy="93268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194215" y="3930872"/>
              <a:ext cx="1982897" cy="338554"/>
            </a:xfrm>
            <a:prstGeom prst="rect">
              <a:avLst/>
            </a:prstGeom>
            <a:noFill/>
          </p:spPr>
          <p:txBody>
            <a:bodyPr wrap="square" rtlCol="0">
              <a:spAutoFit/>
            </a:bodyPr>
            <a:lstStyle/>
            <a:p>
              <a:pPr algn="ctr"/>
              <a:r>
                <a:rPr lang="en-US" sz="1600" dirty="0">
                  <a:latin typeface="Amazon Ember Medium" panose="020B0603020204030204" pitchFamily="34" charset="0"/>
                  <a:ea typeface="Amazon Ember Medium" panose="020B0603020204030204" pitchFamily="34" charset="0"/>
                  <a:cs typeface="Amazon Ember Medium" panose="020B0603020204030204" pitchFamily="34" charset="0"/>
                </a:rPr>
                <a:t>Store</a:t>
              </a:r>
            </a:p>
          </p:txBody>
        </p:sp>
      </p:grpSp>
      <p:grpSp>
        <p:nvGrpSpPr>
          <p:cNvPr id="46" name="Group 45">
            <a:extLst>
              <a:ext uri="{C183D7F6-B498-43B3-948B-1728B52AA6E4}">
                <adec:decorative xmlns:adec="http://schemas.microsoft.com/office/drawing/2017/decorative" val="1"/>
              </a:ext>
            </a:extLst>
          </p:cNvPr>
          <p:cNvGrpSpPr/>
          <p:nvPr/>
        </p:nvGrpSpPr>
        <p:grpSpPr>
          <a:xfrm>
            <a:off x="5230326" y="3618732"/>
            <a:ext cx="1982897" cy="1241073"/>
            <a:chOff x="5706312" y="3028353"/>
            <a:chExt cx="1982897" cy="1241073"/>
          </a:xfrm>
        </p:grpSpPr>
        <p:pic>
          <p:nvPicPr>
            <p:cNvPr id="9" name="Picture 2" descr="How it works diagram">
              <a:extLst>
                <a:ext uri="{FF2B5EF4-FFF2-40B4-BE49-F238E27FC236}">
                  <a16:creationId xmlns:a16="http://schemas.microsoft.com/office/drawing/2014/main" id="{DEC470BC-DA6E-094B-9D75-C27973C23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514" t="22036" r="39244" b="43977"/>
            <a:stretch/>
          </p:blipFill>
          <p:spPr bwMode="auto">
            <a:xfrm>
              <a:off x="6135404" y="3028353"/>
              <a:ext cx="1124713" cy="95097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706312" y="3930872"/>
              <a:ext cx="1982897" cy="338554"/>
            </a:xfrm>
            <a:prstGeom prst="rect">
              <a:avLst/>
            </a:prstGeom>
            <a:noFill/>
          </p:spPr>
          <p:txBody>
            <a:bodyPr wrap="square" rtlCol="0">
              <a:spAutoFit/>
            </a:bodyPr>
            <a:lstStyle/>
            <a:p>
              <a:pPr algn="ctr"/>
              <a:r>
                <a:rPr lang="en-US" sz="1600" dirty="0">
                  <a:latin typeface="Amazon Ember Medium" panose="020B0603020204030204" pitchFamily="34" charset="0"/>
                  <a:ea typeface="Amazon Ember Medium" panose="020B0603020204030204" pitchFamily="34" charset="0"/>
                  <a:cs typeface="Amazon Ember Medium" panose="020B0603020204030204" pitchFamily="34" charset="0"/>
                </a:rPr>
                <a:t>Act</a:t>
              </a:r>
            </a:p>
          </p:txBody>
        </p:sp>
      </p:grpSp>
      <p:grpSp>
        <p:nvGrpSpPr>
          <p:cNvPr id="45" name="Group 44">
            <a:extLst>
              <a:ext uri="{C183D7F6-B498-43B3-948B-1728B52AA6E4}">
                <adec:decorative xmlns:adec="http://schemas.microsoft.com/office/drawing/2017/decorative" val="1"/>
              </a:ext>
            </a:extLst>
          </p:cNvPr>
          <p:cNvGrpSpPr/>
          <p:nvPr/>
        </p:nvGrpSpPr>
        <p:grpSpPr>
          <a:xfrm>
            <a:off x="6893696" y="3653022"/>
            <a:ext cx="1982897" cy="1209069"/>
            <a:chOff x="7148016" y="3060357"/>
            <a:chExt cx="1982897" cy="1209069"/>
          </a:xfrm>
        </p:grpSpPr>
        <p:pic>
          <p:nvPicPr>
            <p:cNvPr id="10" name="Picture 2" descr="How it works diagram">
              <a:extLst>
                <a:ext uri="{FF2B5EF4-FFF2-40B4-BE49-F238E27FC236}">
                  <a16:creationId xmlns:a16="http://schemas.microsoft.com/office/drawing/2014/main" id="{DEC470BC-DA6E-094B-9D75-C27973C23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115" t="23452" r="24310" b="44849"/>
            <a:stretch/>
          </p:blipFill>
          <p:spPr bwMode="auto">
            <a:xfrm>
              <a:off x="7503956" y="3060357"/>
              <a:ext cx="1271017" cy="88696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148016" y="3930872"/>
              <a:ext cx="1982897" cy="338554"/>
            </a:xfrm>
            <a:prstGeom prst="rect">
              <a:avLst/>
            </a:prstGeom>
            <a:noFill/>
          </p:spPr>
          <p:txBody>
            <a:bodyPr wrap="square" rtlCol="0">
              <a:spAutoFit/>
            </a:bodyPr>
            <a:lstStyle/>
            <a:p>
              <a:pPr algn="ctr"/>
              <a:r>
                <a:rPr lang="en-US" sz="1600" dirty="0">
                  <a:latin typeface="Amazon Ember Medium" panose="020B0603020204030204" pitchFamily="34" charset="0"/>
                  <a:ea typeface="Amazon Ember Medium" panose="020B0603020204030204" pitchFamily="34" charset="0"/>
                  <a:cs typeface="Amazon Ember Medium" panose="020B0603020204030204" pitchFamily="34" charset="0"/>
                </a:rPr>
                <a:t>Review</a:t>
              </a:r>
            </a:p>
          </p:txBody>
        </p:sp>
      </p:grpSp>
      <p:grpSp>
        <p:nvGrpSpPr>
          <p:cNvPr id="11" name="Group 10" descr="AWS CloudTrail workflow.">
            <a:extLst>
              <a:ext uri="{FF2B5EF4-FFF2-40B4-BE49-F238E27FC236}">
                <a16:creationId xmlns:a16="http://schemas.microsoft.com/office/drawing/2014/main" id="{AE051FA2-35CF-4E39-83D6-096A7F88AAC0}"/>
              </a:ext>
            </a:extLst>
          </p:cNvPr>
          <p:cNvGrpSpPr/>
          <p:nvPr/>
        </p:nvGrpSpPr>
        <p:grpSpPr>
          <a:xfrm>
            <a:off x="204462" y="3030703"/>
            <a:ext cx="12300731" cy="2542564"/>
            <a:chOff x="204462" y="3030703"/>
            <a:chExt cx="12300731" cy="2542564"/>
          </a:xfrm>
        </p:grpSpPr>
        <p:grpSp>
          <p:nvGrpSpPr>
            <p:cNvPr id="28" name="Group 27">
              <a:extLst>
                <a:ext uri="{C183D7F6-B498-43B3-948B-1728B52AA6E4}">
                  <adec:decorative xmlns:adec="http://schemas.microsoft.com/office/drawing/2017/decorative" val="1"/>
                </a:ext>
              </a:extLst>
            </p:cNvPr>
            <p:cNvGrpSpPr/>
            <p:nvPr/>
          </p:nvGrpSpPr>
          <p:grpSpPr>
            <a:xfrm>
              <a:off x="9154509" y="3030703"/>
              <a:ext cx="3350684" cy="2542564"/>
              <a:chOff x="9154509" y="2436343"/>
              <a:chExt cx="3350684" cy="2542564"/>
            </a:xfrm>
          </p:grpSpPr>
          <p:grpSp>
            <p:nvGrpSpPr>
              <p:cNvPr id="29" name="Group 28"/>
              <p:cNvGrpSpPr/>
              <p:nvPr/>
            </p:nvGrpSpPr>
            <p:grpSpPr>
              <a:xfrm>
                <a:off x="9154510" y="2436343"/>
                <a:ext cx="3010119" cy="532513"/>
                <a:chOff x="5287385" y="2340033"/>
                <a:chExt cx="3010119" cy="532513"/>
              </a:xfrm>
            </p:grpSpPr>
            <p:pic>
              <p:nvPicPr>
                <p:cNvPr id="30" name="Picture 2" descr="How it works diagram">
                  <a:extLst>
                    <a:ext uri="{FF2B5EF4-FFF2-40B4-BE49-F238E27FC236}">
                      <a16:creationId xmlns:a16="http://schemas.microsoft.com/office/drawing/2014/main" id="{DEC470BC-DA6E-094B-9D75-C27973C23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128" t="16699" r="13707" b="70229"/>
                <a:stretch/>
              </p:blipFill>
              <p:spPr bwMode="auto">
                <a:xfrm>
                  <a:off x="5357707" y="2340036"/>
                  <a:ext cx="505882" cy="53250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971031" y="2437012"/>
                  <a:ext cx="2326473" cy="338554"/>
                </a:xfrm>
                <a:prstGeom prst="rect">
                  <a:avLst/>
                </a:prstGeom>
                <a:noFill/>
              </p:spPr>
              <p:txBody>
                <a:bodyPr wrap="square" rtlCol="0">
                  <a:spAutoFit/>
                </a:bodyPr>
                <a:lstStyle/>
                <a:p>
                  <a:r>
                    <a:rPr lang="en-US" sz="1600" dirty="0">
                      <a:ea typeface="Amazon Ember Medium" panose="020B0603020204030204" pitchFamily="34" charset="0"/>
                      <a:cs typeface="Amazon Ember Medium" panose="020B0603020204030204" pitchFamily="34" charset="0"/>
                    </a:rPr>
                    <a:t>Compliance Auditing</a:t>
                  </a:r>
                </a:p>
              </p:txBody>
            </p:sp>
            <p:sp>
              <p:nvSpPr>
                <p:cNvPr id="32" name="Rectangle 31">
                  <a:extLst>
                    <a:ext uri="{C183D7F6-B498-43B3-948B-1728B52AA6E4}">
                      <adec:decorative xmlns:adec="http://schemas.microsoft.com/office/drawing/2017/decorative" val="1"/>
                    </a:ext>
                  </a:extLst>
                </p:cNvPr>
                <p:cNvSpPr/>
                <p:nvPr/>
              </p:nvSpPr>
              <p:spPr>
                <a:xfrm>
                  <a:off x="5287385" y="2340033"/>
                  <a:ext cx="2887352" cy="5325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9160606" y="3071519"/>
                <a:ext cx="3344587" cy="584775"/>
                <a:chOff x="5293481" y="2946062"/>
                <a:chExt cx="3344587" cy="584775"/>
              </a:xfrm>
            </p:grpSpPr>
            <p:pic>
              <p:nvPicPr>
                <p:cNvPr id="34" name="Picture 2" descr="How it works diagram">
                  <a:extLst>
                    <a:ext uri="{FF2B5EF4-FFF2-40B4-BE49-F238E27FC236}">
                      <a16:creationId xmlns:a16="http://schemas.microsoft.com/office/drawing/2014/main" id="{DEC470BC-DA6E-094B-9D75-C27973C23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407" t="35435" r="13845" b="53127"/>
                <a:stretch/>
              </p:blipFill>
              <p:spPr bwMode="auto">
                <a:xfrm>
                  <a:off x="5390989" y="3005478"/>
                  <a:ext cx="439319" cy="4659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5971031" y="2946062"/>
                  <a:ext cx="2667037" cy="584775"/>
                </a:xfrm>
                <a:prstGeom prst="rect">
                  <a:avLst/>
                </a:prstGeom>
                <a:noFill/>
              </p:spPr>
              <p:txBody>
                <a:bodyPr wrap="square" rtlCol="0">
                  <a:spAutoFit/>
                </a:bodyPr>
                <a:lstStyle/>
                <a:p>
                  <a:r>
                    <a:rPr lang="en-US" sz="1600" dirty="0">
                      <a:ea typeface="Amazon Ember Medium" panose="020B0603020204030204" pitchFamily="34" charset="0"/>
                      <a:cs typeface="Amazon Ember Medium" panose="020B0603020204030204" pitchFamily="34" charset="0"/>
                    </a:rPr>
                    <a:t>Operational Troubleshooting</a:t>
                  </a:r>
                </a:p>
              </p:txBody>
            </p:sp>
            <p:sp>
              <p:nvSpPr>
                <p:cNvPr id="36" name="Rectangle 35">
                  <a:extLst>
                    <a:ext uri="{C183D7F6-B498-43B3-948B-1728B52AA6E4}">
                      <adec:decorative xmlns:adec="http://schemas.microsoft.com/office/drawing/2017/decorative" val="1"/>
                    </a:ext>
                  </a:extLst>
                </p:cNvPr>
                <p:cNvSpPr/>
                <p:nvPr/>
              </p:nvSpPr>
              <p:spPr>
                <a:xfrm>
                  <a:off x="5293481" y="2972193"/>
                  <a:ext cx="2887352" cy="5325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9160606" y="3758957"/>
                <a:ext cx="3004022" cy="532513"/>
                <a:chOff x="5293481" y="3595811"/>
                <a:chExt cx="3004022" cy="532513"/>
              </a:xfrm>
            </p:grpSpPr>
            <p:pic>
              <p:nvPicPr>
                <p:cNvPr id="38" name="Picture 2" descr="How it works diagram">
                  <a:extLst>
                    <a:ext uri="{FF2B5EF4-FFF2-40B4-BE49-F238E27FC236}">
                      <a16:creationId xmlns:a16="http://schemas.microsoft.com/office/drawing/2014/main" id="{DEC470BC-DA6E-094B-9D75-C27973C23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517" t="52864" r="13818" b="35371"/>
                <a:stretch/>
              </p:blipFill>
              <p:spPr bwMode="auto">
                <a:xfrm>
                  <a:off x="5397646" y="3622439"/>
                  <a:ext cx="426005" cy="47925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5971030" y="3692790"/>
                  <a:ext cx="2326473" cy="338554"/>
                </a:xfrm>
                <a:prstGeom prst="rect">
                  <a:avLst/>
                </a:prstGeom>
                <a:noFill/>
              </p:spPr>
              <p:txBody>
                <a:bodyPr wrap="square" rtlCol="0">
                  <a:spAutoFit/>
                </a:bodyPr>
                <a:lstStyle/>
                <a:p>
                  <a:r>
                    <a:rPr lang="en-US" sz="1600" dirty="0">
                      <a:ea typeface="Amazon Ember Medium" panose="020B0603020204030204" pitchFamily="34" charset="0"/>
                      <a:cs typeface="Amazon Ember Medium" panose="020B0603020204030204" pitchFamily="34" charset="0"/>
                    </a:rPr>
                    <a:t>Security Analysis</a:t>
                  </a:r>
                </a:p>
              </p:txBody>
            </p:sp>
            <p:sp>
              <p:nvSpPr>
                <p:cNvPr id="40" name="Rectangle 39">
                  <a:extLst>
                    <a:ext uri="{C183D7F6-B498-43B3-948B-1728B52AA6E4}">
                      <adec:decorative xmlns:adec="http://schemas.microsoft.com/office/drawing/2017/decorative" val="1"/>
                    </a:ext>
                  </a:extLst>
                </p:cNvPr>
                <p:cNvSpPr/>
                <p:nvPr/>
              </p:nvSpPr>
              <p:spPr>
                <a:xfrm>
                  <a:off x="5293481" y="3595811"/>
                  <a:ext cx="2887352" cy="5325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9154509" y="4394132"/>
                <a:ext cx="3010120" cy="584775"/>
                <a:chOff x="5287384" y="4297822"/>
                <a:chExt cx="3010120" cy="584775"/>
              </a:xfrm>
            </p:grpSpPr>
            <p:pic>
              <p:nvPicPr>
                <p:cNvPr id="42" name="Picture 2" descr="How it works diagram">
                  <a:extLst>
                    <a:ext uri="{FF2B5EF4-FFF2-40B4-BE49-F238E27FC236}">
                      <a16:creationId xmlns:a16="http://schemas.microsoft.com/office/drawing/2014/main" id="{DEC470BC-DA6E-094B-9D75-C27973C23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466" t="71054" r="13703" b="17508"/>
                <a:stretch/>
              </p:blipFill>
              <p:spPr bwMode="auto">
                <a:xfrm>
                  <a:off x="5384333" y="4357237"/>
                  <a:ext cx="452630" cy="46594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971031" y="4297822"/>
                  <a:ext cx="2326473" cy="584775"/>
                </a:xfrm>
                <a:prstGeom prst="rect">
                  <a:avLst/>
                </a:prstGeom>
                <a:noFill/>
              </p:spPr>
              <p:txBody>
                <a:bodyPr wrap="square" rtlCol="0">
                  <a:spAutoFit/>
                </a:bodyPr>
                <a:lstStyle/>
                <a:p>
                  <a:r>
                    <a:rPr lang="en-US" sz="1600" dirty="0">
                      <a:ea typeface="Amazon Ember Medium" panose="020B0603020204030204" pitchFamily="34" charset="0"/>
                      <a:cs typeface="Amazon Ember Medium" panose="020B0603020204030204" pitchFamily="34" charset="0"/>
                    </a:rPr>
                    <a:t>Automatic Compliance Remediation</a:t>
                  </a:r>
                </a:p>
              </p:txBody>
            </p:sp>
            <p:sp>
              <p:nvSpPr>
                <p:cNvPr id="44" name="Rectangle 43">
                  <a:extLst>
                    <a:ext uri="{C183D7F6-B498-43B3-948B-1728B52AA6E4}">
                      <adec:decorative xmlns:adec="http://schemas.microsoft.com/office/drawing/2017/decorative" val="1"/>
                    </a:ext>
                  </a:extLst>
                </p:cNvPr>
                <p:cNvSpPr/>
                <p:nvPr/>
              </p:nvSpPr>
              <p:spPr>
                <a:xfrm>
                  <a:off x="5287384" y="4323953"/>
                  <a:ext cx="2887352" cy="5325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0" name="Rectangle 49">
              <a:extLst>
                <a:ext uri="{C183D7F6-B498-43B3-948B-1728B52AA6E4}">
                  <adec:decorative xmlns:adec="http://schemas.microsoft.com/office/drawing/2017/decorative" val="1"/>
                </a:ext>
              </a:extLst>
            </p:cNvPr>
            <p:cNvSpPr/>
            <p:nvPr/>
          </p:nvSpPr>
          <p:spPr>
            <a:xfrm>
              <a:off x="1188719" y="3134587"/>
              <a:ext cx="7586253" cy="222379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C183D7F6-B498-43B3-948B-1728B52AA6E4}">
                  <adec:decorative xmlns:adec="http://schemas.microsoft.com/office/drawing/2017/decorative" val="1"/>
                </a:ext>
              </a:extLst>
            </p:cNvPr>
            <p:cNvGrpSpPr/>
            <p:nvPr/>
          </p:nvGrpSpPr>
          <p:grpSpPr>
            <a:xfrm>
              <a:off x="204462" y="3349418"/>
              <a:ext cx="1952111" cy="1690662"/>
              <a:chOff x="1111369" y="5113517"/>
              <a:chExt cx="1952111" cy="1690662"/>
            </a:xfrm>
            <a:solidFill>
              <a:schemeClr val="bg1"/>
            </a:solidFill>
            <a:effectLst>
              <a:outerShdw blurRad="50800" dist="38100" dir="2700000" algn="tl" rotWithShape="0">
                <a:prstClr val="black">
                  <a:alpha val="40000"/>
                </a:prstClr>
              </a:outerShdw>
            </a:effectLst>
          </p:grpSpPr>
          <p:sp>
            <p:nvSpPr>
              <p:cNvPr id="51" name="Rectangle 50">
                <a:extLst>
                  <a:ext uri="{C183D7F6-B498-43B3-948B-1728B52AA6E4}">
                    <adec:decorative xmlns:adec="http://schemas.microsoft.com/office/drawing/2017/decorative" val="1"/>
                  </a:ext>
                </a:extLst>
              </p:cNvPr>
              <p:cNvSpPr/>
              <p:nvPr/>
            </p:nvSpPr>
            <p:spPr>
              <a:xfrm>
                <a:off x="1111369" y="5113517"/>
                <a:ext cx="1952111" cy="1676221"/>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1157368" y="5135652"/>
                <a:ext cx="1858168" cy="1668527"/>
                <a:chOff x="531536" y="3199817"/>
                <a:chExt cx="1858168" cy="1668527"/>
              </a:xfrm>
              <a:grpFill/>
            </p:grpSpPr>
            <p:sp>
              <p:nvSpPr>
                <p:cNvPr id="6" name="TextBox 5"/>
                <p:cNvSpPr txBox="1"/>
                <p:nvPr/>
              </p:nvSpPr>
              <p:spPr>
                <a:xfrm>
                  <a:off x="568113" y="3800570"/>
                  <a:ext cx="1761218" cy="338554"/>
                </a:xfrm>
                <a:prstGeom prst="rect">
                  <a:avLst/>
                </a:prstGeom>
                <a:grpFill/>
                <a:ln>
                  <a:solidFill>
                    <a:schemeClr val="bg2"/>
                  </a:solidFill>
                </a:ln>
              </p:spPr>
              <p:txBody>
                <a:bodyPr wrap="square" rtlCol="0">
                  <a:spAutoFit/>
                </a:bodyPr>
                <a:lstStyle/>
                <a:p>
                  <a:pPr algn="ctr"/>
                  <a:r>
                    <a:rPr lang="en-US" sz="1600" dirty="0">
                      <a:latin typeface="Amazon Ember Medium" panose="020B0603020204030204" pitchFamily="34" charset="0"/>
                      <a:ea typeface="Amazon Ember Medium" panose="020B0603020204030204" pitchFamily="34" charset="0"/>
                      <a:cs typeface="Amazon Ember Medium" panose="020B0603020204030204" pitchFamily="34" charset="0"/>
                    </a:rPr>
                    <a:t>AWS CloudTrail</a:t>
                  </a:r>
                </a:p>
              </p:txBody>
            </p:sp>
            <p:sp>
              <p:nvSpPr>
                <p:cNvPr id="17" name="TextBox 16"/>
                <p:cNvSpPr txBox="1"/>
                <p:nvPr/>
              </p:nvSpPr>
              <p:spPr>
                <a:xfrm>
                  <a:off x="531536" y="4037347"/>
                  <a:ext cx="1858168" cy="830997"/>
                </a:xfrm>
                <a:prstGeom prst="rect">
                  <a:avLst/>
                </a:prstGeom>
                <a:noFill/>
                <a:ln>
                  <a:solidFill>
                    <a:schemeClr val="bg2"/>
                  </a:solidFill>
                </a:ln>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Track user activity and detect unusual API usage</a:t>
                  </a:r>
                </a:p>
              </p:txBody>
            </p:sp>
            <p:pic>
              <p:nvPicPr>
                <p:cNvPr id="7" name="Picture 2" descr="How it works diagram">
                  <a:extLst>
                    <a:ext uri="{FF2B5EF4-FFF2-40B4-BE49-F238E27FC236}">
                      <a16:creationId xmlns:a16="http://schemas.microsoft.com/office/drawing/2014/main" id="{DEC470BC-DA6E-094B-9D75-C27973C23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10" t="29362" r="84546" b="48416"/>
                <a:stretch/>
              </p:blipFill>
              <p:spPr bwMode="auto">
                <a:xfrm>
                  <a:off x="1008964" y="3199817"/>
                  <a:ext cx="905256" cy="621792"/>
                </a:xfrm>
                <a:prstGeom prst="rect">
                  <a:avLst/>
                </a:prstGeom>
                <a:solidFill>
                  <a:srgbClr val="FFFFFF"/>
                </a:solidFill>
                <a:ln>
                  <a:noFill/>
                </a:ln>
              </p:spPr>
            </p:pic>
          </p:grpSp>
        </p:grpSp>
      </p:grpSp>
      <p:cxnSp>
        <p:nvCxnSpPr>
          <p:cNvPr id="54" name="Straight Arrow Connector 53">
            <a:extLst>
              <a:ext uri="{C183D7F6-B498-43B3-948B-1728B52AA6E4}">
                <adec:decorative xmlns:adec="http://schemas.microsoft.com/office/drawing/2017/decorative" val="1"/>
              </a:ext>
            </a:extLst>
          </p:cNvPr>
          <p:cNvCxnSpPr>
            <a:stCxn id="15" idx="3"/>
            <a:endCxn id="8" idx="1"/>
          </p:cNvCxnSpPr>
          <p:nvPr/>
        </p:nvCxnSpPr>
        <p:spPr>
          <a:xfrm flipV="1">
            <a:off x="3498536" y="4089648"/>
            <a:ext cx="460935" cy="228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C183D7F6-B498-43B3-948B-1728B52AA6E4}">
                <adec:decorative xmlns:adec="http://schemas.microsoft.com/office/drawing/2017/decorative" val="1"/>
              </a:ext>
            </a:extLst>
          </p:cNvPr>
          <p:cNvCxnSpPr>
            <a:stCxn id="8" idx="3"/>
            <a:endCxn id="9" idx="1"/>
          </p:cNvCxnSpPr>
          <p:nvPr/>
        </p:nvCxnSpPr>
        <p:spPr>
          <a:xfrm>
            <a:off x="5157336" y="4089648"/>
            <a:ext cx="502082" cy="4572"/>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C183D7F6-B498-43B3-948B-1728B52AA6E4}">
                <adec:decorative xmlns:adec="http://schemas.microsoft.com/office/drawing/2017/decorative" val="1"/>
              </a:ext>
            </a:extLst>
          </p:cNvPr>
          <p:cNvCxnSpPr>
            <a:stCxn id="9" idx="3"/>
            <a:endCxn id="10" idx="1"/>
          </p:cNvCxnSpPr>
          <p:nvPr/>
        </p:nvCxnSpPr>
        <p:spPr>
          <a:xfrm>
            <a:off x="6784131" y="4094220"/>
            <a:ext cx="465505" cy="228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C183D7F6-B498-43B3-948B-1728B52AA6E4}">
                <adec:decorative xmlns:adec="http://schemas.microsoft.com/office/drawing/2017/decorative" val="1"/>
              </a:ext>
            </a:extLst>
          </p:cNvPr>
          <p:cNvCxnSpPr/>
          <p:nvPr/>
        </p:nvCxnSpPr>
        <p:spPr>
          <a:xfrm>
            <a:off x="8838817" y="4255280"/>
            <a:ext cx="262426" cy="228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E3F72321-C294-5246-9C32-EAB4A82E8F24}"/>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A6B5132D-017B-1E47-8392-938EC1C57274}"/>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30698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 continued </a:t>
            </a:r>
          </a:p>
        </p:txBody>
      </p:sp>
      <p:sp>
        <p:nvSpPr>
          <p:cNvPr id="5" name="Content Placeholder 4"/>
          <p:cNvSpPr>
            <a:spLocks noGrp="1"/>
          </p:cNvSpPr>
          <p:nvPr>
            <p:ph idx="1"/>
          </p:nvPr>
        </p:nvSpPr>
        <p:spPr/>
        <p:txBody>
          <a:bodyPr>
            <a:noAutofit/>
          </a:bodyPr>
          <a:lstStyle/>
          <a:p>
            <a:pPr marL="0" indent="0">
              <a:buNone/>
            </a:pPr>
            <a:r>
              <a:rPr lang="en-US" dirty="0"/>
              <a:t>Lab</a:t>
            </a:r>
          </a:p>
          <a:p>
            <a:pPr lvl="1"/>
            <a:r>
              <a:rPr lang="en-US" dirty="0"/>
              <a:t>Guided lab: Exploring Amazon Sagemaker</a:t>
            </a:r>
          </a:p>
          <a:p>
            <a:pPr lvl="1"/>
            <a:r>
              <a:rPr lang="en-US" dirty="0"/>
              <a:t>Guided lab: Visualizing data</a:t>
            </a:r>
          </a:p>
          <a:p>
            <a:pPr lvl="1"/>
            <a:r>
              <a:rPr lang="en-US" dirty="0"/>
              <a:t>Guided lab: Encoding categorical data</a:t>
            </a:r>
          </a:p>
          <a:p>
            <a:pPr lvl="1"/>
            <a:r>
              <a:rPr lang="en-US" dirty="0"/>
              <a:t>Guided lab: Splitting data and training a model with </a:t>
            </a:r>
            <a:r>
              <a:rPr lang="en-US" dirty="0" err="1"/>
              <a:t>xgBoost</a:t>
            </a:r>
            <a:endParaRPr lang="en-US" dirty="0"/>
          </a:p>
          <a:p>
            <a:pPr lvl="1"/>
            <a:r>
              <a:rPr lang="en-US" dirty="0"/>
              <a:t>Guided lab: Hosting and consuming a model on AWS</a:t>
            </a:r>
          </a:p>
          <a:p>
            <a:pPr lvl="1"/>
            <a:r>
              <a:rPr lang="en-US" dirty="0"/>
              <a:t>Guided lab: Evaluating model accuracy</a:t>
            </a:r>
          </a:p>
          <a:p>
            <a:pPr lvl="1"/>
            <a:r>
              <a:rPr lang="en-US" dirty="0"/>
              <a:t>Guided lab: Tuning with Amazon SageMaker</a:t>
            </a:r>
          </a:p>
          <a:p>
            <a:pPr lvl="1"/>
            <a:r>
              <a:rPr lang="en-US" dirty="0"/>
              <a:t>Challenge Lab: </a:t>
            </a:r>
          </a:p>
        </p:txBody>
      </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3</a:t>
            </a:fld>
            <a:endParaRPr lang="en-US" dirty="0"/>
          </a:p>
        </p:txBody>
      </p:sp>
    </p:spTree>
    <p:custDataLst>
      <p:tags r:id="rId1"/>
    </p:custDataLst>
    <p:extLst>
      <p:ext uri="{BB962C8B-B14F-4D97-AF65-F5344CB8AC3E}">
        <p14:creationId xmlns:p14="http://schemas.microsoft.com/office/powerpoint/2010/main" val="3704561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3 – Guided Lab 1: </a:t>
            </a:r>
            <a:br>
              <a:rPr lang="en-US" dirty="0">
                <a:latin typeface="+mj-lt"/>
              </a:rPr>
            </a:br>
            <a:r>
              <a:rPr lang="en-US" dirty="0">
                <a:latin typeface="+mj-lt"/>
              </a:rPr>
              <a:t>Exploring Amazon SageMaker</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30</a:t>
            </a:fld>
            <a:endParaRPr lang="en-US" dirty="0"/>
          </a:p>
        </p:txBody>
      </p:sp>
    </p:spTree>
    <p:custDataLst>
      <p:tags r:id="rId1"/>
    </p:custDataLst>
    <p:extLst>
      <p:ext uri="{BB962C8B-B14F-4D97-AF65-F5344CB8AC3E}">
        <p14:creationId xmlns:p14="http://schemas.microsoft.com/office/powerpoint/2010/main" val="332976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The first step in the machine learning pipeline is to obtain data</a:t>
            </a:r>
          </a:p>
          <a:p>
            <a:r>
              <a:rPr lang="en-US" dirty="0">
                <a:latin typeface="+mn-lt"/>
              </a:rPr>
              <a:t>Extract, transform, and load (ETL) is a common term for obtaining data for machine learning</a:t>
            </a:r>
          </a:p>
          <a:p>
            <a:r>
              <a:rPr lang="en-US" dirty="0">
                <a:latin typeface="+mn-lt"/>
              </a:rPr>
              <a:t>AWS Glue makes it easy to run ETL jobs from various data stores </a:t>
            </a:r>
          </a:p>
          <a:p>
            <a:r>
              <a:rPr lang="en-US" dirty="0">
                <a:latin typeface="+mn-lt"/>
              </a:rPr>
              <a:t>Securing your data includes both controlling access and encrypting data</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31</a:t>
            </a:fld>
            <a:endParaRPr lang="en-US" dirty="0"/>
          </a:p>
        </p:txBody>
      </p:sp>
    </p:spTree>
    <p:custDataLst>
      <p:tags r:id="rId1"/>
    </p:custDataLst>
    <p:extLst>
      <p:ext uri="{BB962C8B-B14F-4D97-AF65-F5344CB8AC3E}">
        <p14:creationId xmlns:p14="http://schemas.microsoft.com/office/powerpoint/2010/main" val="3656364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3: Evaluating your data</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099" y="2554356"/>
            <a:ext cx="11036585" cy="488498"/>
          </a:xfrm>
        </p:spPr>
        <p:txBody>
          <a:bodyPr>
            <a:normAutofit fontScale="85000" lnSpcReduction="10000"/>
          </a:bodyPr>
          <a:lstStyle/>
          <a:p>
            <a:r>
              <a:rPr lang="en-US" b="1" dirty="0">
                <a:latin typeface="+mn-lt"/>
              </a:rPr>
              <a:t>Module 3: </a:t>
            </a:r>
            <a:r>
              <a:rPr lang="en-US" dirty="0"/>
              <a:t>Implementing a Machine Learning Pipeline with Amazon SageMaker</a:t>
            </a:r>
            <a:endParaRPr lang="en-US" b="1" dirty="0">
              <a:latin typeface="+mn-lt"/>
            </a:endParaRP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44627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p:txBody>
          <a:bodyPr/>
          <a:lstStyle/>
          <a:p>
            <a:r>
              <a:rPr lang="en-US" dirty="0"/>
              <a:t>Machine learning pipeline</a:t>
            </a:r>
          </a:p>
        </p:txBody>
      </p:sp>
      <p:sp>
        <p:nvSpPr>
          <p:cNvPr id="3" name="Rectangle 2">
            <a:extLst>
              <a:ext uri="{C183D7F6-B498-43B3-948B-1728B52AA6E4}">
                <adec:decorative xmlns:adec="http://schemas.microsoft.com/office/drawing/2017/decorative" val="1"/>
              </a:ext>
            </a:extLst>
          </p:cNvPr>
          <p:cNvSpPr/>
          <p:nvPr/>
        </p:nvSpPr>
        <p:spPr>
          <a:xfrm>
            <a:off x="481553"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Collect and label data</a:t>
            </a:r>
          </a:p>
        </p:txBody>
      </p:sp>
      <p:sp>
        <p:nvSpPr>
          <p:cNvPr id="23" name="Rectangle 22">
            <a:extLs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Feature engineering</a:t>
            </a:r>
          </a:p>
        </p:txBody>
      </p:sp>
      <p:sp>
        <p:nvSpPr>
          <p:cNvPr id="24" name="Rectangle 23">
            <a:extLs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a:rPr>
              <a:t>Select and train model</a:t>
            </a:r>
          </a:p>
        </p:txBody>
      </p:sp>
      <p:sp>
        <p:nvSpPr>
          <p:cNvPr id="25" name="Rectangle 24">
            <a:extLs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a:rPr>
              <a:t>Evaluate model</a:t>
            </a:r>
          </a:p>
        </p:txBody>
      </p:sp>
      <p:sp>
        <p:nvSpPr>
          <p:cNvPr id="32" name="Rectangle 31">
            <a:extLst>
              <a:ext uri="{C183D7F6-B498-43B3-948B-1728B52AA6E4}">
                <adec:decorative xmlns:adec="http://schemas.microsoft.com/office/drawing/2017/decorative" val="1"/>
              </a:ext>
            </a:extLst>
          </p:cNvPr>
          <p:cNvSpPr/>
          <p:nvPr/>
        </p:nvSpPr>
        <p:spPr>
          <a:xfrm>
            <a:off x="10366805" y="1237727"/>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Deploy model</a:t>
            </a:r>
          </a:p>
        </p:txBody>
      </p:sp>
      <p:sp>
        <p:nvSpPr>
          <p:cNvPr id="40" name="Rectangle 39">
            <a:extLs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a:rPr>
              <a:t>Tune model</a:t>
            </a:r>
          </a:p>
        </p:txBody>
      </p:sp>
      <p:cxnSp>
        <p:nvCxnSpPr>
          <p:cNvPr id="7" name="Elbow Connector 6">
            <a:extLst>
              <a:ext uri="{C183D7F6-B498-43B3-948B-1728B52AA6E4}">
                <adec:decorative xmlns:adec="http://schemas.microsoft.com/office/drawing/2017/decorative" val="1"/>
              </a:ext>
            </a:extLst>
          </p:cNvPr>
          <p:cNvCxnSpPr>
            <a:stCxn id="25" idx="0"/>
            <a:endCxn id="40"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C183D7F6-B498-43B3-948B-1728B52AA6E4}">
                <adec:decorative xmlns:adec="http://schemas.microsoft.com/office/drawing/2017/decorative" val="1"/>
              </a:ext>
            </a:extLst>
          </p:cNvPr>
          <p:cNvCxnSpPr>
            <a:stCxn id="40" idx="1"/>
            <a:endCxn id="23"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C183D7F6-B498-43B3-948B-1728B52AA6E4}">
                <adec:decorative xmlns:adec="http://schemas.microsoft.com/office/drawing/2017/decorative" val="1"/>
              </a:ext>
            </a:extLst>
          </p:cNvPr>
          <p:cNvCxnSpPr>
            <a:stCxn id="3" idx="3"/>
            <a:endCxn id="22"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C183D7F6-B498-43B3-948B-1728B52AA6E4}">
                <adec:decorative xmlns:adec="http://schemas.microsoft.com/office/drawing/2017/decorative" val="1"/>
              </a:ext>
            </a:extLst>
          </p:cNvPr>
          <p:cNvCxnSpPr>
            <a:stCxn id="22" idx="3"/>
            <a:endCxn id="23"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C183D7F6-B498-43B3-948B-1728B52AA6E4}">
                <adec:decorative xmlns:adec="http://schemas.microsoft.com/office/drawing/2017/decorative" val="1"/>
              </a:ext>
            </a:extLst>
          </p:cNvPr>
          <p:cNvCxnSpPr>
            <a:stCxn id="23" idx="3"/>
            <a:endCxn id="24"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C183D7F6-B498-43B3-948B-1728B52AA6E4}">
                <adec:decorative xmlns:adec="http://schemas.microsoft.com/office/drawing/2017/decorative" val="1"/>
              </a:ext>
            </a:extLst>
          </p:cNvPr>
          <p:cNvCxnSpPr>
            <a:stCxn id="24" idx="3"/>
            <a:endCxn id="25"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C183D7F6-B498-43B3-948B-1728B52AA6E4}">
                <adec:decorative xmlns:adec="http://schemas.microsoft.com/office/drawing/2017/decorative" val="1"/>
              </a:ext>
            </a:extLst>
          </p:cNvPr>
          <p:cNvCxnSpPr>
            <a:stCxn id="25" idx="3"/>
            <a:endCxn id="152" idx="1"/>
          </p:cNvCxnSpPr>
          <p:nvPr/>
        </p:nvCxnSpPr>
        <p:spPr>
          <a:xfrm>
            <a:off x="9875785" y="4438883"/>
            <a:ext cx="28664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C183D7F6-B498-43B3-948B-1728B52AA6E4}">
                <adec:decorative xmlns:adec="http://schemas.microsoft.com/office/drawing/2017/decorative" val="1"/>
              </a:ext>
            </a:extLst>
          </p:cNvPr>
          <p:cNvCxnSpPr>
            <a:stCxn id="32" idx="1"/>
            <a:endCxn id="22" idx="0"/>
          </p:cNvCxnSpPr>
          <p:nvPr/>
        </p:nvCxnSpPr>
        <p:spPr>
          <a:xfrm rot="10800000" flipV="1">
            <a:off x="3204809" y="1703189"/>
            <a:ext cx="7161997" cy="227023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204809" y="1409468"/>
            <a:ext cx="7060400"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New data and retraining</a:t>
            </a:r>
          </a:p>
        </p:txBody>
      </p:sp>
      <p:cxnSp>
        <p:nvCxnSpPr>
          <p:cNvPr id="109" name="Straight Arrow Connector 108">
            <a:extLst>
              <a:ext uri="{C183D7F6-B498-43B3-948B-1728B52AA6E4}">
                <adec:decorative xmlns:adec="http://schemas.microsoft.com/office/drawing/2017/decorative" val="1"/>
              </a:ext>
            </a:extLst>
          </p:cNvPr>
          <p:cNvCxnSpPr>
            <a:stCxn id="40" idx="2"/>
            <a:endCxn id="24"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2" name="Rectangle 111">
            <a:extLst>
              <a:ext uri="{C183D7F6-B498-43B3-948B-1728B52AA6E4}">
                <adec:decorative xmlns:adec="http://schemas.microsoft.com/office/drawing/2017/decorative" val="1"/>
              </a:ext>
            </a:extLst>
          </p:cNvPr>
          <p:cNvSpPr/>
          <p:nvPr/>
        </p:nvSpPr>
        <p:spPr>
          <a:xfrm>
            <a:off x="481553" y="256043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Problem formulation</a:t>
            </a:r>
          </a:p>
        </p:txBody>
      </p:sp>
      <p:sp>
        <p:nvSpPr>
          <p:cNvPr id="114" name="TextBox 113"/>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Business problem</a:t>
            </a:r>
          </a:p>
        </p:txBody>
      </p:sp>
      <p:cxnSp>
        <p:nvCxnSpPr>
          <p:cNvPr id="115" name="Straight Arrow Connector 114">
            <a:extLst>
              <a:ext uri="{C183D7F6-B498-43B3-948B-1728B52AA6E4}">
                <adec:decorative xmlns:adec="http://schemas.microsoft.com/office/drawing/2017/decorative" val="1"/>
              </a:ext>
            </a:extLst>
          </p:cNvPr>
          <p:cNvCxnSpPr>
            <a:stCxn id="112" idx="2"/>
            <a:endCxn id="3"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C183D7F6-B498-43B3-948B-1728B52AA6E4}">
                <adec:decorative xmlns:adec="http://schemas.microsoft.com/office/drawing/2017/decorative" val="1"/>
              </a:ext>
            </a:extLst>
          </p:cNvPr>
          <p:cNvCxnSpPr>
            <a:stCxn id="114" idx="2"/>
            <a:endCxn id="112"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C183D7F6-B498-43B3-948B-1728B52AA6E4}">
                <adec:decorative xmlns:adec="http://schemas.microsoft.com/office/drawing/2017/decorative" val="1"/>
              </a:ext>
            </a:extLst>
          </p:cNvPr>
          <p:cNvCxnSpPr>
            <a:stCxn id="152" idx="0"/>
            <a:endCxn id="32" idx="2"/>
          </p:cNvCxnSpPr>
          <p:nvPr/>
        </p:nvCxnSpPr>
        <p:spPr>
          <a:xfrm flipH="1" flipV="1">
            <a:off x="11116199" y="2168651"/>
            <a:ext cx="1" cy="163120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Yes</a:t>
            </a:r>
          </a:p>
        </p:txBody>
      </p:sp>
      <p:cxnSp>
        <p:nvCxnSpPr>
          <p:cNvPr id="146" name="Elbow Connector 145">
            <a:extLst>
              <a:ext uri="{C183D7F6-B498-43B3-948B-1728B52AA6E4}">
                <adec:decorative xmlns:adec="http://schemas.microsoft.com/office/drawing/2017/decorative" val="1"/>
              </a:ext>
            </a:extLst>
          </p:cNvPr>
          <p:cNvCxnSpPr>
            <a:stCxn id="152" idx="2"/>
            <a:endCxn id="3" idx="2"/>
          </p:cNvCxnSpPr>
          <p:nvPr/>
        </p:nvCxnSpPr>
        <p:spPr>
          <a:xfrm rot="5400000" flipH="1">
            <a:off x="6086791" y="48502"/>
            <a:ext cx="173566" cy="9885253"/>
          </a:xfrm>
          <a:prstGeom prst="bentConnector3">
            <a:avLst>
              <a:gd name="adj1" fmla="val -520179"/>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2" name="Flowchart: Decision 151">
            <a:extLst>
              <a:ext uri="{C183D7F6-B498-43B3-948B-1728B52AA6E4}">
                <adec:decorative xmlns:adec="http://schemas.microsoft.com/office/drawing/2017/decorative" val="1"/>
              </a:ext>
            </a:extLst>
          </p:cNvPr>
          <p:cNvSpPr/>
          <p:nvPr/>
        </p:nvSpPr>
        <p:spPr>
          <a:xfrm>
            <a:off x="10162428" y="3799857"/>
            <a:ext cx="1907544" cy="1278054"/>
          </a:xfrm>
          <a:prstGeom prst="flowChartDecision">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Meets business goal?</a:t>
            </a:r>
          </a:p>
        </p:txBody>
      </p:sp>
      <p:cxnSp>
        <p:nvCxnSpPr>
          <p:cNvPr id="159" name="Elbow Connector 158">
            <a:extLst>
              <a:ext uri="{C183D7F6-B498-43B3-948B-1728B52AA6E4}">
                <adec:decorative xmlns:adec="http://schemas.microsoft.com/office/drawing/2017/decorative" val="1"/>
              </a:ext>
            </a:extLst>
          </p:cNvPr>
          <p:cNvCxnSpPr>
            <a:stCxn id="152" idx="2"/>
            <a:endCxn id="23" idx="2"/>
          </p:cNvCxnSpPr>
          <p:nvPr/>
        </p:nvCxnSpPr>
        <p:spPr>
          <a:xfrm rot="5400000" flipH="1">
            <a:off x="8060652" y="2022363"/>
            <a:ext cx="173566" cy="5937531"/>
          </a:xfrm>
          <a:prstGeom prst="bentConnector3">
            <a:avLst>
              <a:gd name="adj1" fmla="val -28603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10560316" y="5133957"/>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No</a:t>
            </a:r>
          </a:p>
        </p:txBody>
      </p:sp>
      <p:sp>
        <p:nvSpPr>
          <p:cNvPr id="164" name="TextBox 163"/>
          <p:cNvSpPr txBox="1"/>
          <p:nvPr/>
        </p:nvSpPr>
        <p:spPr>
          <a:xfrm>
            <a:off x="5170694" y="5266073"/>
            <a:ext cx="5937531"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Feature augmentation</a:t>
            </a:r>
          </a:p>
        </p:txBody>
      </p:sp>
      <p:sp>
        <p:nvSpPr>
          <p:cNvPr id="165" name="TextBox 164"/>
          <p:cNvSpPr txBox="1"/>
          <p:nvPr/>
        </p:nvSpPr>
        <p:spPr>
          <a:xfrm>
            <a:off x="1230947" y="5682155"/>
            <a:ext cx="9885254"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Data augmentation</a:t>
            </a:r>
          </a:p>
        </p:txBody>
      </p:sp>
      <p:sp>
        <p:nvSpPr>
          <p:cNvPr id="22" name="Rectangle 21">
            <a:extLst>
              <a:ext uri="{C183D7F6-B498-43B3-948B-1728B52AA6E4}">
                <adec:decorative xmlns:adec="http://schemas.microsoft.com/office/drawing/2017/decorative" val="1"/>
              </a:ext>
            </a:extLst>
          </p:cNvPr>
          <p:cNvSpPr/>
          <p:nvPr/>
        </p:nvSpPr>
        <p:spPr>
          <a:xfrm>
            <a:off x="2455414" y="397342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data</a:t>
            </a:r>
          </a:p>
        </p:txBody>
      </p:sp>
      <p:cxnSp>
        <p:nvCxnSpPr>
          <p:cNvPr id="10" name="Straight Connector 9">
            <a:extLst>
              <a:ext uri="{C183D7F6-B498-43B3-948B-1728B52AA6E4}">
                <adec:decorative xmlns:adec="http://schemas.microsoft.com/office/drawing/2017/decorative" val="1"/>
              </a:ext>
            </a:extLst>
          </p:cNvPr>
          <p:cNvCxnSpPr>
            <a:stCxn id="22" idx="0"/>
            <a:endCxn id="17" idx="0"/>
          </p:cNvCxnSpPr>
          <p:nvPr/>
        </p:nvCxnSpPr>
        <p:spPr>
          <a:xfrm flipV="1">
            <a:off x="3204808" y="2143867"/>
            <a:ext cx="1686723" cy="1829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stCxn id="22" idx="2"/>
            <a:endCxn id="17" idx="2"/>
          </p:cNvCxnSpPr>
          <p:nvPr/>
        </p:nvCxnSpPr>
        <p:spPr>
          <a:xfrm>
            <a:off x="3204808" y="4904345"/>
            <a:ext cx="1686723" cy="597969"/>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a:extLst>
              <a:ext uri="{C183D7F6-B498-43B3-948B-1728B52AA6E4}">
                <adec:decorative xmlns:adec="http://schemas.microsoft.com/office/drawing/2017/decorative" val="1"/>
              </a:ext>
            </a:extLst>
          </p:cNvPr>
          <p:cNvGrpSpPr/>
          <p:nvPr/>
        </p:nvGrpSpPr>
        <p:grpSpPr>
          <a:xfrm>
            <a:off x="4480073" y="2143867"/>
            <a:ext cx="6462585" cy="3358448"/>
            <a:chOff x="4378952" y="1409467"/>
            <a:chExt cx="7181037" cy="4734158"/>
          </a:xfrm>
        </p:grpSpPr>
        <p:sp>
          <p:nvSpPr>
            <p:cNvPr id="6" name="Rectangle 5">
              <a:extLst>
                <a:ext uri="{C183D7F6-B498-43B3-948B-1728B52AA6E4}">
                  <adec:decorative xmlns:adec="http://schemas.microsoft.com/office/drawing/2017/decorative" val="1"/>
                </a:ext>
              </a:extLst>
            </p:cNvPr>
            <p:cNvSpPr/>
            <p:nvPr/>
          </p:nvSpPr>
          <p:spPr>
            <a:xfrm>
              <a:off x="4817144" y="1409468"/>
              <a:ext cx="6742845" cy="4734157"/>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a:endParaRPr>
            </a:p>
          </p:txBody>
        </p:sp>
        <p:sp>
          <p:nvSpPr>
            <p:cNvPr id="17" name="Diamond 16">
              <a:extLst>
                <a:ext uri="{C183D7F6-B498-43B3-948B-1728B52AA6E4}">
                  <adec:decorative xmlns:adec="http://schemas.microsoft.com/office/drawing/2017/decorative" val="1"/>
                </a:ext>
              </a:extLst>
            </p:cNvPr>
            <p:cNvSpPr/>
            <p:nvPr/>
          </p:nvSpPr>
          <p:spPr>
            <a:xfrm>
              <a:off x="4378952" y="1409467"/>
              <a:ext cx="914400" cy="4734157"/>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a:endParaRPr>
            </a:p>
          </p:txBody>
        </p:sp>
      </p:grpSp>
      <p:grpSp>
        <p:nvGrpSpPr>
          <p:cNvPr id="30" name="Group 29" descr="Steps for evaluating data."/>
          <p:cNvGrpSpPr/>
          <p:nvPr/>
        </p:nvGrpSpPr>
        <p:grpSpPr>
          <a:xfrm>
            <a:off x="5489543" y="2503337"/>
            <a:ext cx="4380943" cy="2582896"/>
            <a:chOff x="5531488" y="2270990"/>
            <a:chExt cx="4380943" cy="2582896"/>
          </a:xfrm>
        </p:grpSpPr>
        <p:sp>
          <p:nvSpPr>
            <p:cNvPr id="29" name="TextBox 28"/>
            <p:cNvSpPr txBox="1"/>
            <p:nvPr/>
          </p:nvSpPr>
          <p:spPr>
            <a:xfrm>
              <a:off x="5531488" y="2270990"/>
              <a:ext cx="1960858" cy="523220"/>
            </a:xfrm>
            <a:prstGeom prst="rect">
              <a:avLst/>
            </a:prstGeom>
            <a:noFill/>
          </p:spPr>
          <p:txBody>
            <a:bodyPr wrap="none" rtlCol="0">
              <a:spAutoFit/>
            </a:bodyPr>
            <a:lstStyle/>
            <a:p>
              <a:r>
                <a:rPr lang="en-US" sz="2800" dirty="0">
                  <a:latin typeface="Amazon Ember"/>
                  <a:ea typeface="Amazon Ember Light" panose="020B0403020204020204" pitchFamily="34" charset="0"/>
                  <a:cs typeface="Amazon Ember Light" panose="020B0403020204020204" pitchFamily="34" charset="0"/>
                </a:rPr>
                <a:t>Format data</a:t>
              </a:r>
            </a:p>
          </p:txBody>
        </p:sp>
        <p:sp>
          <p:nvSpPr>
            <p:cNvPr id="52" name="TextBox 51"/>
            <p:cNvSpPr txBox="1"/>
            <p:nvPr/>
          </p:nvSpPr>
          <p:spPr>
            <a:xfrm>
              <a:off x="5531488" y="2957549"/>
              <a:ext cx="3052439" cy="523220"/>
            </a:xfrm>
            <a:prstGeom prst="rect">
              <a:avLst/>
            </a:prstGeom>
            <a:noFill/>
          </p:spPr>
          <p:txBody>
            <a:bodyPr wrap="none" rtlCol="0">
              <a:spAutoFit/>
            </a:bodyPr>
            <a:lstStyle/>
            <a:p>
              <a:r>
                <a:rPr lang="en-US" sz="2800" dirty="0">
                  <a:latin typeface="Amazon Ember"/>
                  <a:ea typeface="Amazon Ember Light" panose="020B0403020204020204" pitchFamily="34" charset="0"/>
                  <a:cs typeface="Amazon Ember Light" panose="020B0403020204020204" pitchFamily="34" charset="0"/>
                </a:rPr>
                <a:t>Examine data types</a:t>
              </a:r>
            </a:p>
          </p:txBody>
        </p:sp>
        <p:sp>
          <p:nvSpPr>
            <p:cNvPr id="53" name="TextBox 52"/>
            <p:cNvSpPr txBox="1"/>
            <p:nvPr/>
          </p:nvSpPr>
          <p:spPr>
            <a:xfrm>
              <a:off x="5531488" y="3644108"/>
              <a:ext cx="4380943" cy="523220"/>
            </a:xfrm>
            <a:prstGeom prst="rect">
              <a:avLst/>
            </a:prstGeom>
            <a:noFill/>
          </p:spPr>
          <p:txBody>
            <a:bodyPr wrap="none" rtlCol="0">
              <a:spAutoFit/>
            </a:bodyPr>
            <a:lstStyle/>
            <a:p>
              <a:r>
                <a:rPr lang="en-US" sz="2800" dirty="0">
                  <a:latin typeface="Amazon Ember"/>
                  <a:ea typeface="Amazon Ember Light" panose="020B0403020204020204" pitchFamily="34" charset="0"/>
                  <a:cs typeface="Amazon Ember Light" panose="020B0403020204020204" pitchFamily="34" charset="0"/>
                </a:rPr>
                <a:t>Perform descriptive statistics</a:t>
              </a:r>
            </a:p>
          </p:txBody>
        </p:sp>
        <p:sp>
          <p:nvSpPr>
            <p:cNvPr id="54" name="TextBox 53"/>
            <p:cNvSpPr txBox="1"/>
            <p:nvPr/>
          </p:nvSpPr>
          <p:spPr>
            <a:xfrm>
              <a:off x="5531488" y="4330666"/>
              <a:ext cx="2172646" cy="523220"/>
            </a:xfrm>
            <a:prstGeom prst="rect">
              <a:avLst/>
            </a:prstGeom>
            <a:noFill/>
          </p:spPr>
          <p:txBody>
            <a:bodyPr wrap="none" rtlCol="0">
              <a:spAutoFit/>
            </a:bodyPr>
            <a:lstStyle/>
            <a:p>
              <a:r>
                <a:rPr lang="en-US" sz="2800" dirty="0">
                  <a:latin typeface="Amazon Ember"/>
                  <a:ea typeface="Amazon Ember Light" panose="020B0403020204020204" pitchFamily="34" charset="0"/>
                  <a:cs typeface="Amazon Ember Light" panose="020B0403020204020204" pitchFamily="34" charset="0"/>
                </a:rPr>
                <a:t>Visualize data</a:t>
              </a:r>
            </a:p>
          </p:txBody>
        </p:sp>
      </p:gr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p:txBody>
          <a:bodyPr/>
          <a:lstStyle/>
          <a:p>
            <a:fld id="{B6A95138-A96E-2F42-A959-2EFD44FE4AB7}" type="slidenum">
              <a:rPr lang="en-US" smtClean="0"/>
              <a:pPr/>
              <a:t>33</a:t>
            </a:fld>
            <a:endParaRPr lang="en-US" dirty="0"/>
          </a:p>
        </p:txBody>
      </p:sp>
    </p:spTree>
    <p:custDataLst>
      <p:tags r:id="rId1"/>
    </p:custDataLst>
    <p:extLst>
      <p:ext uri="{BB962C8B-B14F-4D97-AF65-F5344CB8AC3E}">
        <p14:creationId xmlns:p14="http://schemas.microsoft.com/office/powerpoint/2010/main" val="763717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You must understand your data</a:t>
            </a:r>
          </a:p>
        </p:txBody>
      </p:sp>
      <p:sp>
        <p:nvSpPr>
          <p:cNvPr id="3" name="Rectangle 2">
            <a:extLst>
              <a:ext uri="{C183D7F6-B498-43B3-948B-1728B52AA6E4}">
                <adec:decorative xmlns:adec="http://schemas.microsoft.com/office/drawing/2017/decorative" val="1"/>
              </a:ext>
            </a:extLst>
          </p:cNvPr>
          <p:cNvSpPr/>
          <p:nvPr/>
        </p:nvSpPr>
        <p:spPr>
          <a:xfrm>
            <a:off x="521645" y="1301523"/>
            <a:ext cx="10818125" cy="1169231"/>
          </a:xfrm>
          <a:prstGeom prst="rect">
            <a:avLst/>
          </a:prstGeom>
        </p:spPr>
        <p:txBody>
          <a:bodyPr wrap="square">
            <a:spAutoFit/>
          </a:bodyPr>
          <a:lstStyle/>
          <a:p>
            <a:pPr>
              <a:lnSpc>
                <a:spcPct val="130000"/>
              </a:lnSpc>
            </a:pPr>
            <a:r>
              <a:rPr lang="en-US" sz="2800" dirty="0">
                <a:ea typeface="Amazon Ember Light" panose="020B0403020204020204" pitchFamily="34" charset="0"/>
                <a:cs typeface="Amazon Ember Light" panose="020B0403020204020204" pitchFamily="34" charset="0"/>
              </a:rPr>
              <a:t>Before you can run statistics on your data, you must ensure that it’s in </a:t>
            </a:r>
            <a:r>
              <a:rPr lang="en-US" sz="2800" dirty="0">
                <a:solidFill>
                  <a:schemeClr val="tx2"/>
                </a:solidFill>
                <a:ea typeface="Amazon Ember Light" panose="020B0403020204020204" pitchFamily="34" charset="0"/>
                <a:cs typeface="Amazon Ember Light" panose="020B0403020204020204" pitchFamily="34" charset="0"/>
              </a:rPr>
              <a:t>the right format </a:t>
            </a:r>
            <a:r>
              <a:rPr lang="en-US" sz="2800" dirty="0">
                <a:ea typeface="Amazon Ember Light" panose="020B0403020204020204" pitchFamily="34" charset="0"/>
                <a:cs typeface="Amazon Ember Light" panose="020B0403020204020204" pitchFamily="34" charset="0"/>
              </a:rPr>
              <a:t>for analysis. </a:t>
            </a:r>
          </a:p>
        </p:txBody>
      </p:sp>
      <p:grpSp>
        <p:nvGrpSpPr>
          <p:cNvPr id="10" name="Group 9">
            <a:extLst>
              <a:ext uri="{FF2B5EF4-FFF2-40B4-BE49-F238E27FC236}">
                <a16:creationId xmlns:a16="http://schemas.microsoft.com/office/drawing/2014/main" id="{3926048B-0D8E-4279-8660-427A7898672B}"/>
              </a:ext>
              <a:ext uri="{C183D7F6-B498-43B3-948B-1728B52AA6E4}">
                <adec:decorative xmlns:adec="http://schemas.microsoft.com/office/drawing/2017/decorative" val="1"/>
              </a:ext>
            </a:extLst>
          </p:cNvPr>
          <p:cNvGrpSpPr/>
          <p:nvPr/>
        </p:nvGrpSpPr>
        <p:grpSpPr>
          <a:xfrm>
            <a:off x="503055" y="2609925"/>
            <a:ext cx="3495500" cy="3491706"/>
            <a:chOff x="124001" y="2675371"/>
            <a:chExt cx="3495500" cy="3491706"/>
          </a:xfrm>
          <a:effectLst/>
        </p:grpSpPr>
        <p:sp>
          <p:nvSpPr>
            <p:cNvPr id="2" name="Oval 1">
              <a:extLst>
                <a:ext uri="{FF2B5EF4-FFF2-40B4-BE49-F238E27FC236}">
                  <a16:creationId xmlns:a16="http://schemas.microsoft.com/office/drawing/2014/main" id="{9411811A-FE3E-4417-904F-F2CDBE027072}"/>
                </a:ext>
                <a:ext uri="{C183D7F6-B498-43B3-948B-1728B52AA6E4}">
                  <adec:decorative xmlns:adec="http://schemas.microsoft.com/office/drawing/2017/decorative" val="1"/>
                </a:ext>
              </a:extLst>
            </p:cNvPr>
            <p:cNvSpPr/>
            <p:nvPr/>
          </p:nvSpPr>
          <p:spPr>
            <a:xfrm>
              <a:off x="124001" y="2675371"/>
              <a:ext cx="3495500" cy="34917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8" name="Rectangle 7">
              <a:extLst>
                <a:ext uri="{C183D7F6-B498-43B3-948B-1728B52AA6E4}">
                  <adec:decorative xmlns:adec="http://schemas.microsoft.com/office/drawing/2017/decorative" val="1"/>
                </a:ext>
              </a:extLst>
            </p:cNvPr>
            <p:cNvSpPr/>
            <p:nvPr/>
          </p:nvSpPr>
          <p:spPr>
            <a:xfrm>
              <a:off x="503055" y="3668806"/>
              <a:ext cx="2737393" cy="1504836"/>
            </a:xfrm>
            <a:prstGeom prst="rect">
              <a:avLst/>
            </a:prstGeom>
          </p:spPr>
          <p:txBody>
            <a:bodyPr wrap="square">
              <a:spAutoFit/>
            </a:bodyPr>
            <a:lstStyle/>
            <a:p>
              <a:pPr>
                <a:lnSpc>
                  <a:spcPct val="130000"/>
                </a:lnSpc>
              </a:pPr>
              <a:r>
                <a:rPr lang="en-US" dirty="0">
                  <a:solidFill>
                    <a:schemeClr val="bg1"/>
                  </a:solidFill>
                  <a:latin typeface="Amazon Ember" panose="020B0603020204020204"/>
                  <a:ea typeface="Amazon Ember" panose="020B0603020204020204" pitchFamily="34" charset="0"/>
                  <a:cs typeface="Amazon Ember" panose="020B0603020204020204" pitchFamily="34" charset="0"/>
                </a:rPr>
                <a:t>“Customer:ABC,DateOfTransation:10/5,Vendor:Store1,ChargeAmount:10.99,WasThisFruad:No…”</a:t>
              </a:r>
            </a:p>
          </p:txBody>
        </p:sp>
      </p:grpSp>
      <p:graphicFrame>
        <p:nvGraphicFramePr>
          <p:cNvPr id="9" name="Table 8">
            <a:extLst>
              <a:ext uri="{C183D7F6-B498-43B3-948B-1728B52AA6E4}">
                <adec:decorative xmlns:adec="http://schemas.microsoft.com/office/drawing/2017/decorative" val="1"/>
              </a:ext>
            </a:extLst>
          </p:cNvPr>
          <p:cNvGraphicFramePr>
            <a:graphicFrameLocks noGrp="1"/>
          </p:cNvGraphicFramePr>
          <p:nvPr>
            <p:extLst/>
          </p:nvPr>
        </p:nvGraphicFramePr>
        <p:xfrm>
          <a:off x="4631437" y="2609923"/>
          <a:ext cx="7255765" cy="3491710"/>
        </p:xfrm>
        <a:graphic>
          <a:graphicData uri="http://schemas.openxmlformats.org/drawingml/2006/table">
            <a:tbl>
              <a:tblPr firstRow="1" bandRow="1">
                <a:effectLst/>
                <a:tableStyleId>{F5AB1C69-6EDB-4FF4-983F-18BD219EF322}</a:tableStyleId>
              </a:tblPr>
              <a:tblGrid>
                <a:gridCol w="1451153">
                  <a:extLst>
                    <a:ext uri="{9D8B030D-6E8A-4147-A177-3AD203B41FA5}">
                      <a16:colId xmlns:a16="http://schemas.microsoft.com/office/drawing/2014/main" val="988265596"/>
                    </a:ext>
                  </a:extLst>
                </a:gridCol>
                <a:gridCol w="1516389">
                  <a:extLst>
                    <a:ext uri="{9D8B030D-6E8A-4147-A177-3AD203B41FA5}">
                      <a16:colId xmlns:a16="http://schemas.microsoft.com/office/drawing/2014/main" val="2252294318"/>
                    </a:ext>
                  </a:extLst>
                </a:gridCol>
                <a:gridCol w="1385917">
                  <a:extLst>
                    <a:ext uri="{9D8B030D-6E8A-4147-A177-3AD203B41FA5}">
                      <a16:colId xmlns:a16="http://schemas.microsoft.com/office/drawing/2014/main" val="2245687363"/>
                    </a:ext>
                  </a:extLst>
                </a:gridCol>
                <a:gridCol w="1451153">
                  <a:extLst>
                    <a:ext uri="{9D8B030D-6E8A-4147-A177-3AD203B41FA5}">
                      <a16:colId xmlns:a16="http://schemas.microsoft.com/office/drawing/2014/main" val="1921308944"/>
                    </a:ext>
                  </a:extLst>
                </a:gridCol>
                <a:gridCol w="1451153">
                  <a:extLst>
                    <a:ext uri="{9D8B030D-6E8A-4147-A177-3AD203B41FA5}">
                      <a16:colId xmlns:a16="http://schemas.microsoft.com/office/drawing/2014/main" val="3768071792"/>
                    </a:ext>
                  </a:extLst>
                </a:gridCol>
              </a:tblGrid>
              <a:tr h="896040">
                <a:tc>
                  <a:txBody>
                    <a:bodyPr/>
                    <a:lstStyle/>
                    <a:p>
                      <a:pPr algn="ctr"/>
                      <a:r>
                        <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Customer</a:t>
                      </a:r>
                    </a:p>
                  </a:txBody>
                  <a:tcPr marL="78670" marR="78670" marT="39335" marB="39335" anchor="ctr"/>
                </a:tc>
                <a:tc>
                  <a:txBody>
                    <a:bodyPr/>
                    <a:lstStyle/>
                    <a:p>
                      <a:pPr algn="ctr"/>
                      <a:r>
                        <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Date of Transaction</a:t>
                      </a:r>
                    </a:p>
                  </a:txBody>
                  <a:tcPr marL="78670" marR="78670" marT="39335" marB="39335" anchor="ctr"/>
                </a:tc>
                <a:tc>
                  <a:txBody>
                    <a:bodyPr/>
                    <a:lstStyle/>
                    <a:p>
                      <a:pPr algn="ctr"/>
                      <a:r>
                        <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Vendor</a:t>
                      </a:r>
                    </a:p>
                  </a:txBody>
                  <a:tcPr marL="78670" marR="78670" marT="39335" marB="39335" anchor="ctr"/>
                </a:tc>
                <a:tc>
                  <a:txBody>
                    <a:bodyPr/>
                    <a:lstStyle/>
                    <a:p>
                      <a:pPr algn="ctr"/>
                      <a:r>
                        <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Charge</a:t>
                      </a:r>
                      <a:r>
                        <a:rPr lang="en-US" sz="2000" b="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Amount</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78670" marR="78670" marT="39335" marB="39335" anchor="ctr"/>
                </a:tc>
                <a:tc>
                  <a:txBody>
                    <a:bodyPr/>
                    <a:lstStyle/>
                    <a:p>
                      <a:pPr algn="ctr"/>
                      <a:r>
                        <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Was</a:t>
                      </a:r>
                      <a:r>
                        <a:rPr lang="en-US" sz="2000" b="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This Fraud?</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78670" marR="78670" marT="39335" marB="39335" anchor="ctr"/>
                </a:tc>
                <a:extLst>
                  <a:ext uri="{0D108BD9-81ED-4DB2-BD59-A6C34878D82A}">
                    <a16:rowId xmlns:a16="http://schemas.microsoft.com/office/drawing/2014/main" val="2653081112"/>
                  </a:ext>
                </a:extLst>
              </a:tr>
              <a:tr h="519134">
                <a:tc>
                  <a:txBody>
                    <a:bodyPr/>
                    <a:lstStyle/>
                    <a:p>
                      <a:pPr algn="ctr"/>
                      <a:r>
                        <a:rPr lang="en-US" sz="2000" dirty="0"/>
                        <a:t>ABC</a:t>
                      </a:r>
                    </a:p>
                  </a:txBody>
                  <a:tcPr marL="78670" marR="78670" marT="39335" marB="39335" anchor="ctr"/>
                </a:tc>
                <a:tc>
                  <a:txBody>
                    <a:bodyPr/>
                    <a:lstStyle/>
                    <a:p>
                      <a:pPr algn="ctr"/>
                      <a:r>
                        <a:rPr lang="en-US" sz="2000" dirty="0"/>
                        <a:t>10/5</a:t>
                      </a:r>
                    </a:p>
                  </a:txBody>
                  <a:tcPr marL="78670" marR="78670" marT="39335" marB="39335" anchor="ctr"/>
                </a:tc>
                <a:tc>
                  <a:txBody>
                    <a:bodyPr/>
                    <a:lstStyle/>
                    <a:p>
                      <a:pPr algn="ctr"/>
                      <a:r>
                        <a:rPr lang="en-US" sz="2000" dirty="0"/>
                        <a:t>Store</a:t>
                      </a:r>
                      <a:r>
                        <a:rPr lang="en-US" sz="2000" baseline="0" dirty="0"/>
                        <a:t> 1</a:t>
                      </a:r>
                      <a:endParaRPr lang="en-US" sz="2000" dirty="0"/>
                    </a:p>
                  </a:txBody>
                  <a:tcPr marL="78670" marR="78670" marT="39335" marB="39335" anchor="ctr"/>
                </a:tc>
                <a:tc>
                  <a:txBody>
                    <a:bodyPr/>
                    <a:lstStyle/>
                    <a:p>
                      <a:pPr algn="ctr"/>
                      <a:r>
                        <a:rPr lang="en-US" sz="2000" dirty="0"/>
                        <a:t>10.99</a:t>
                      </a:r>
                    </a:p>
                  </a:txBody>
                  <a:tcPr marL="78670" marR="78670" marT="39335" marB="39335" anchor="ctr"/>
                </a:tc>
                <a:tc>
                  <a:txBody>
                    <a:bodyPr/>
                    <a:lstStyle/>
                    <a:p>
                      <a:pPr algn="ctr"/>
                      <a:r>
                        <a:rPr lang="en-US" sz="2000" dirty="0"/>
                        <a:t>No</a:t>
                      </a:r>
                    </a:p>
                  </a:txBody>
                  <a:tcPr marL="78670" marR="78670" marT="39335" marB="39335" anchor="ctr"/>
                </a:tc>
                <a:extLst>
                  <a:ext uri="{0D108BD9-81ED-4DB2-BD59-A6C34878D82A}">
                    <a16:rowId xmlns:a16="http://schemas.microsoft.com/office/drawing/2014/main" val="3751462210"/>
                  </a:ext>
                </a:extLst>
              </a:tr>
              <a:tr h="519134">
                <a:tc>
                  <a:txBody>
                    <a:bodyPr/>
                    <a:lstStyle/>
                    <a:p>
                      <a:pPr algn="ctr"/>
                      <a:r>
                        <a:rPr lang="en-US" sz="2000" dirty="0"/>
                        <a:t>DEF</a:t>
                      </a:r>
                    </a:p>
                  </a:txBody>
                  <a:tcPr marL="78670" marR="78670" marT="39335" marB="39335" anchor="ctr"/>
                </a:tc>
                <a:tc>
                  <a:txBody>
                    <a:bodyPr/>
                    <a:lstStyle/>
                    <a:p>
                      <a:pPr algn="ctr"/>
                      <a:r>
                        <a:rPr lang="en-US" sz="2000" dirty="0"/>
                        <a:t>10/5</a:t>
                      </a:r>
                    </a:p>
                  </a:txBody>
                  <a:tcPr marL="78670" marR="78670" marT="39335" marB="39335" anchor="ctr"/>
                </a:tc>
                <a:tc>
                  <a:txBody>
                    <a:bodyPr/>
                    <a:lstStyle/>
                    <a:p>
                      <a:pPr algn="ctr"/>
                      <a:r>
                        <a:rPr lang="en-US" sz="2000" dirty="0"/>
                        <a:t>Store</a:t>
                      </a:r>
                      <a:r>
                        <a:rPr lang="en-US" sz="2000" baseline="0" dirty="0"/>
                        <a:t> 2</a:t>
                      </a:r>
                      <a:endParaRPr lang="en-US" sz="2000" dirty="0"/>
                    </a:p>
                  </a:txBody>
                  <a:tcPr marL="78670" marR="78670" marT="39335" marB="39335" anchor="ctr"/>
                </a:tc>
                <a:tc>
                  <a:txBody>
                    <a:bodyPr/>
                    <a:lstStyle/>
                    <a:p>
                      <a:pPr algn="ctr"/>
                      <a:r>
                        <a:rPr lang="en-US" sz="2000" dirty="0"/>
                        <a:t>99.99</a:t>
                      </a:r>
                    </a:p>
                  </a:txBody>
                  <a:tcPr marL="78670" marR="78670" marT="39335" marB="39335" anchor="ctr"/>
                </a:tc>
                <a:tc>
                  <a:txBody>
                    <a:bodyPr/>
                    <a:lstStyle/>
                    <a:p>
                      <a:pPr algn="ctr"/>
                      <a:r>
                        <a:rPr lang="en-US" sz="2000" dirty="0"/>
                        <a:t>Yes</a:t>
                      </a:r>
                    </a:p>
                  </a:txBody>
                  <a:tcPr marL="78670" marR="78670" marT="39335" marB="39335" anchor="ctr"/>
                </a:tc>
                <a:extLst>
                  <a:ext uri="{0D108BD9-81ED-4DB2-BD59-A6C34878D82A}">
                    <a16:rowId xmlns:a16="http://schemas.microsoft.com/office/drawing/2014/main" val="3938998720"/>
                  </a:ext>
                </a:extLst>
              </a:tr>
              <a:tr h="519134">
                <a:tc>
                  <a:txBody>
                    <a:bodyPr/>
                    <a:lstStyle/>
                    <a:p>
                      <a:pPr algn="ctr"/>
                      <a:r>
                        <a:rPr lang="en-US" sz="2000" dirty="0"/>
                        <a:t>GHI</a:t>
                      </a:r>
                    </a:p>
                  </a:txBody>
                  <a:tcPr marL="78670" marR="78670" marT="39335" marB="39335" anchor="ctr"/>
                </a:tc>
                <a:tc>
                  <a:txBody>
                    <a:bodyPr/>
                    <a:lstStyle/>
                    <a:p>
                      <a:pPr algn="ctr"/>
                      <a:r>
                        <a:rPr lang="en-US" sz="2000" dirty="0"/>
                        <a:t>10/5</a:t>
                      </a:r>
                    </a:p>
                  </a:txBody>
                  <a:tcPr marL="78670" marR="78670" marT="39335" marB="39335" anchor="ctr"/>
                </a:tc>
                <a:tc>
                  <a:txBody>
                    <a:bodyPr/>
                    <a:lstStyle/>
                    <a:p>
                      <a:pPr algn="ctr"/>
                      <a:r>
                        <a:rPr lang="en-US" sz="2000" dirty="0"/>
                        <a:t>Store</a:t>
                      </a:r>
                      <a:r>
                        <a:rPr lang="en-US" sz="2000" baseline="0" dirty="0"/>
                        <a:t> 2</a:t>
                      </a:r>
                      <a:endParaRPr lang="en-US" sz="2000" dirty="0"/>
                    </a:p>
                  </a:txBody>
                  <a:tcPr marL="78670" marR="78670" marT="39335" marB="39335" anchor="ctr"/>
                </a:tc>
                <a:tc>
                  <a:txBody>
                    <a:bodyPr/>
                    <a:lstStyle/>
                    <a:p>
                      <a:pPr algn="ctr"/>
                      <a:r>
                        <a:rPr lang="en-US" sz="2000" dirty="0"/>
                        <a:t>15.00</a:t>
                      </a:r>
                    </a:p>
                  </a:txBody>
                  <a:tcPr marL="78670" marR="78670" marT="39335" marB="39335" anchor="ctr"/>
                </a:tc>
                <a:tc>
                  <a:txBody>
                    <a:bodyPr/>
                    <a:lstStyle/>
                    <a:p>
                      <a:pPr algn="ctr"/>
                      <a:r>
                        <a:rPr lang="en-US" sz="2000" dirty="0"/>
                        <a:t>No</a:t>
                      </a:r>
                    </a:p>
                  </a:txBody>
                  <a:tcPr marL="78670" marR="78670" marT="39335" marB="39335" anchor="ctr"/>
                </a:tc>
                <a:extLst>
                  <a:ext uri="{0D108BD9-81ED-4DB2-BD59-A6C34878D82A}">
                    <a16:rowId xmlns:a16="http://schemas.microsoft.com/office/drawing/2014/main" val="3924395339"/>
                  </a:ext>
                </a:extLst>
              </a:tr>
              <a:tr h="519134">
                <a:tc>
                  <a:txBody>
                    <a:bodyPr/>
                    <a:lstStyle/>
                    <a:p>
                      <a:pPr algn="ctr"/>
                      <a:r>
                        <a:rPr lang="en-US" sz="2000" dirty="0"/>
                        <a:t>JKL</a:t>
                      </a:r>
                    </a:p>
                  </a:txBody>
                  <a:tcPr marL="78670" marR="78670" marT="39335" marB="39335" anchor="ctr"/>
                </a:tc>
                <a:tc>
                  <a:txBody>
                    <a:bodyPr/>
                    <a:lstStyle/>
                    <a:p>
                      <a:pPr algn="ctr"/>
                      <a:r>
                        <a:rPr lang="en-US" sz="2000" dirty="0"/>
                        <a:t>10/6</a:t>
                      </a:r>
                    </a:p>
                  </a:txBody>
                  <a:tcPr marL="78670" marR="78670" marT="39335" marB="39335" anchor="ctr"/>
                </a:tc>
                <a:tc>
                  <a:txBody>
                    <a:bodyPr/>
                    <a:lstStyle/>
                    <a:p>
                      <a:pPr algn="ctr"/>
                      <a:r>
                        <a:rPr lang="en-US" sz="2000" dirty="0"/>
                        <a:t>Store 2</a:t>
                      </a:r>
                    </a:p>
                  </a:txBody>
                  <a:tcPr marL="78670" marR="78670" marT="39335" marB="39335" anchor="ctr"/>
                </a:tc>
                <a:tc>
                  <a:txBody>
                    <a:bodyPr/>
                    <a:lstStyle/>
                    <a:p>
                      <a:pPr algn="ctr"/>
                      <a:r>
                        <a:rPr lang="en-US" sz="2000" dirty="0"/>
                        <a:t>99.99</a:t>
                      </a:r>
                    </a:p>
                  </a:txBody>
                  <a:tcPr marL="78670" marR="78670" marT="39335" marB="39335" anchor="ctr"/>
                </a:tc>
                <a:tc>
                  <a:txBody>
                    <a:bodyPr/>
                    <a:lstStyle/>
                    <a:p>
                      <a:pPr algn="ctr"/>
                      <a:r>
                        <a:rPr lang="en-US" sz="2000" dirty="0"/>
                        <a:t>?</a:t>
                      </a:r>
                    </a:p>
                  </a:txBody>
                  <a:tcPr marL="78670" marR="78670" marT="39335" marB="39335" anchor="ctr"/>
                </a:tc>
                <a:extLst>
                  <a:ext uri="{0D108BD9-81ED-4DB2-BD59-A6C34878D82A}">
                    <a16:rowId xmlns:a16="http://schemas.microsoft.com/office/drawing/2014/main" val="868828883"/>
                  </a:ext>
                </a:extLst>
              </a:tr>
              <a:tr h="519134">
                <a:tc>
                  <a:txBody>
                    <a:bodyPr/>
                    <a:lstStyle/>
                    <a:p>
                      <a:pPr algn="ctr"/>
                      <a:r>
                        <a:rPr lang="en-US" sz="2000" dirty="0"/>
                        <a:t>MNO</a:t>
                      </a:r>
                    </a:p>
                  </a:txBody>
                  <a:tcPr marL="78670" marR="78670" marT="39335" marB="39335" anchor="ctr"/>
                </a:tc>
                <a:tc>
                  <a:txBody>
                    <a:bodyPr/>
                    <a:lstStyle/>
                    <a:p>
                      <a:pPr algn="ctr"/>
                      <a:r>
                        <a:rPr lang="en-US" sz="2000" dirty="0"/>
                        <a:t>10/6</a:t>
                      </a:r>
                    </a:p>
                  </a:txBody>
                  <a:tcPr marL="78670" marR="78670" marT="39335" marB="39335" anchor="ctr"/>
                </a:tc>
                <a:tc>
                  <a:txBody>
                    <a:bodyPr/>
                    <a:lstStyle/>
                    <a:p>
                      <a:pPr algn="ctr"/>
                      <a:r>
                        <a:rPr lang="en-US" sz="2000" dirty="0"/>
                        <a:t>Store 1</a:t>
                      </a:r>
                    </a:p>
                  </a:txBody>
                  <a:tcPr marL="78670" marR="78670" marT="39335" marB="39335" anchor="ctr"/>
                </a:tc>
                <a:tc>
                  <a:txBody>
                    <a:bodyPr/>
                    <a:lstStyle/>
                    <a:p>
                      <a:pPr algn="ctr"/>
                      <a:r>
                        <a:rPr lang="en-US" sz="2000" dirty="0"/>
                        <a:t>99.99</a:t>
                      </a:r>
                    </a:p>
                  </a:txBody>
                  <a:tcPr marL="78670" marR="78670" marT="39335" marB="39335" anchor="ctr"/>
                </a:tc>
                <a:tc>
                  <a:txBody>
                    <a:bodyPr/>
                    <a:lstStyle/>
                    <a:p>
                      <a:pPr algn="ctr"/>
                      <a:r>
                        <a:rPr lang="en-US" sz="2000" dirty="0"/>
                        <a:t>Yes</a:t>
                      </a:r>
                    </a:p>
                  </a:txBody>
                  <a:tcPr marL="78670" marR="78670" marT="39335" marB="39335" anchor="ctr"/>
                </a:tc>
                <a:extLst>
                  <a:ext uri="{0D108BD9-81ED-4DB2-BD59-A6C34878D82A}">
                    <a16:rowId xmlns:a16="http://schemas.microsoft.com/office/drawing/2014/main" val="991517634"/>
                  </a:ext>
                </a:extLst>
              </a:tr>
            </a:tbl>
          </a:graphicData>
        </a:graphic>
      </p:graphicFrame>
      <p:sp>
        <p:nvSpPr>
          <p:cNvPr id="6" name="Arrow: Right 5">
            <a:extLst>
              <a:ext uri="{FF2B5EF4-FFF2-40B4-BE49-F238E27FC236}">
                <a16:creationId xmlns:a16="http://schemas.microsoft.com/office/drawing/2014/main" id="{B8C92414-DA69-4DFF-B646-3A5ED58D46E5}"/>
              </a:ext>
              <a:ext uri="{C183D7F6-B498-43B3-948B-1728B52AA6E4}">
                <adec:decorative xmlns:adec="http://schemas.microsoft.com/office/drawing/2017/decorative" val="1"/>
              </a:ext>
            </a:extLst>
          </p:cNvPr>
          <p:cNvSpPr/>
          <p:nvPr/>
        </p:nvSpPr>
        <p:spPr>
          <a:xfrm>
            <a:off x="4154557" y="4101550"/>
            <a:ext cx="341264" cy="508456"/>
          </a:xfrm>
          <a:prstGeom prst="rightArrow">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4" name="Footer Placeholder 3"/>
          <p:cNvSpPr>
            <a:spLocks noGrp="1"/>
          </p:cNvSpPr>
          <p:nvPr>
            <p:ph type="ftr" sz="quarter" idx="3"/>
          </p:nvPr>
        </p:nvSpPr>
        <p:spPr/>
        <p:txBody>
          <a:bodyPr/>
          <a:lstStyle/>
          <a:p>
            <a:r>
              <a:rPr lang="en-US"/>
              <a:t>© 2020, Amazon Web Services, Inc. or its Affiliates. All rights reserved.</a:t>
            </a:r>
            <a:endParaRPr lang="en-US" dirty="0"/>
          </a:p>
        </p:txBody>
      </p:sp>
      <p:sp>
        <p:nvSpPr>
          <p:cNvPr id="19" name="Slide Number Placeholder 3"/>
          <p:cNvSpPr>
            <a:spLocks noGrp="1"/>
          </p:cNvSpPr>
          <p:nvPr>
            <p:ph type="sldNum" sz="quarter" idx="12"/>
          </p:nvPr>
        </p:nvSpPr>
        <p:spPr/>
        <p:txBody>
          <a:bodyPr/>
          <a:lstStyle/>
          <a:p>
            <a:fld id="{B6A95138-A96E-2F42-A959-2EFD44FE4AB7}" type="slidenum">
              <a:rPr lang="en-US" smtClean="0">
                <a:latin typeface="Amazon Ember" panose="020B0603020204020204"/>
              </a:rPr>
              <a:pPr/>
              <a:t>34</a:t>
            </a:fld>
            <a:endParaRPr lang="en-US" dirty="0">
              <a:latin typeface="Amazon Ember" panose="020B0603020204020204"/>
            </a:endParaRPr>
          </a:p>
        </p:txBody>
      </p:sp>
    </p:spTree>
    <p:custDataLst>
      <p:tags r:id="rId1"/>
    </p:custDataLst>
    <p:extLst>
      <p:ext uri="{BB962C8B-B14F-4D97-AF65-F5344CB8AC3E}">
        <p14:creationId xmlns:p14="http://schemas.microsoft.com/office/powerpoint/2010/main" val="4224980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Loading data into pandas</a:t>
            </a:r>
          </a:p>
        </p:txBody>
      </p:sp>
      <p:sp>
        <p:nvSpPr>
          <p:cNvPr id="7" name="TextBox 6"/>
          <p:cNvSpPr txBox="1"/>
          <p:nvPr/>
        </p:nvSpPr>
        <p:spPr>
          <a:xfrm>
            <a:off x="432054" y="4781356"/>
            <a:ext cx="11196354" cy="1354217"/>
          </a:xfrm>
          <a:prstGeom prst="rect">
            <a:avLst/>
          </a:prstGeom>
          <a:solidFill>
            <a:schemeClr val="accent2"/>
          </a:solidFill>
        </p:spPr>
        <p:txBody>
          <a:bodyPr wrap="square" rtlCol="0">
            <a:spAutoFit/>
          </a:bodyPr>
          <a:lstStyle/>
          <a:p>
            <a:pPr>
              <a:spcBef>
                <a:spcPts val="600"/>
              </a:spcBef>
            </a:pPr>
            <a:r>
              <a:rPr lang="en-US" sz="2400" dirty="0">
                <a:latin typeface="Lucida Console" panose="020B0609040504020204" pitchFamily="49" charset="0"/>
                <a:ea typeface="Amazon Ember Light" panose="020B0403020204020204" pitchFamily="34" charset="0"/>
                <a:cs typeface="Amazon Ember Light" panose="020B0403020204020204" pitchFamily="34" charset="0"/>
              </a:rPr>
              <a:t>import pandas as pd</a:t>
            </a:r>
          </a:p>
          <a:p>
            <a:pPr>
              <a:spcBef>
                <a:spcPts val="600"/>
              </a:spcBef>
            </a:pPr>
            <a:r>
              <a:rPr lang="en-US" sz="2400" dirty="0">
                <a:latin typeface="Lucida Console" panose="020B0609040504020204" pitchFamily="49" charset="0"/>
                <a:ea typeface="Amazon Ember Light" panose="020B0403020204020204" pitchFamily="34" charset="0"/>
                <a:cs typeface="Amazon Ember Light" panose="020B0403020204020204" pitchFamily="34" charset="0"/>
              </a:rPr>
              <a:t>url = "https://somewhere.com/winequality-red.csv"</a:t>
            </a:r>
          </a:p>
          <a:p>
            <a:pPr>
              <a:spcBef>
                <a:spcPts val="600"/>
              </a:spcBef>
            </a:pPr>
            <a:r>
              <a:rPr lang="en-US" sz="2400" dirty="0">
                <a:latin typeface="Lucida Console" panose="020B0609040504020204" pitchFamily="49" charset="0"/>
                <a:ea typeface="Amazon Ember Light" panose="020B0403020204020204" pitchFamily="34" charset="0"/>
                <a:cs typeface="Amazon Ember Light" panose="020B0403020204020204" pitchFamily="34" charset="0"/>
              </a:rPr>
              <a:t>df_wine = pd.read_csv(url,';')</a:t>
            </a:r>
          </a:p>
        </p:txBody>
      </p:sp>
      <p:sp>
        <p:nvSpPr>
          <p:cNvPr id="10" name="Content Placeholder 2">
            <a:extLst>
              <a:ext uri="{FF2B5EF4-FFF2-40B4-BE49-F238E27FC236}">
                <a16:creationId xmlns:a16="http://schemas.microsoft.com/office/drawing/2014/main" id="{77C94173-0029-436C-AEF0-439B4D2865BE}"/>
              </a:ext>
            </a:extLst>
          </p:cNvPr>
          <p:cNvSpPr txBox="1">
            <a:spLocks/>
          </p:cNvSpPr>
          <p:nvPr/>
        </p:nvSpPr>
        <p:spPr>
          <a:xfrm>
            <a:off x="393954" y="2669002"/>
            <a:ext cx="11404092" cy="2000548"/>
          </a:xfrm>
          <a:prstGeom prst="rect">
            <a:avLst/>
          </a:prstGeom>
          <a:noFill/>
          <a:ln>
            <a:noFill/>
          </a:ln>
          <a:effectLst/>
        </p:spPr>
        <p:txBody>
          <a:bodyPr wrap="square" lIns="274320" tIns="274320" rIns="274320" bIns="27432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en-US" dirty="0"/>
              <a:t>Reformats data into tabular representation (DataFrame)</a:t>
            </a:r>
          </a:p>
          <a:p>
            <a:pPr>
              <a:lnSpc>
                <a:spcPct val="100000"/>
              </a:lnSpc>
              <a:spcBef>
                <a:spcPts val="1200"/>
              </a:spcBef>
            </a:pPr>
            <a:r>
              <a:rPr lang="en-US" dirty="0"/>
              <a:t>Converts common formats like comma-separated values (CSV), JavaScript Object Notation (JSON), Excel, Pickle, and others</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13" y="1368552"/>
            <a:ext cx="3564344" cy="1440534"/>
          </a:xfrm>
          <a:prstGeom prst="rect">
            <a:avLst/>
          </a:prstGeom>
        </p:spPr>
      </p:pic>
      <p:sp>
        <p:nvSpPr>
          <p:cNvPr id="5" name="Footer Placeholder 4"/>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pPr/>
              <a:t>35</a:t>
            </a:fld>
            <a:endParaRPr lang="en-US" dirty="0"/>
          </a:p>
        </p:txBody>
      </p:sp>
    </p:spTree>
    <p:custDataLst>
      <p:tags r:id="rId1"/>
    </p:custDataLst>
    <p:extLst>
      <p:ext uri="{BB962C8B-B14F-4D97-AF65-F5344CB8AC3E}">
        <p14:creationId xmlns:p14="http://schemas.microsoft.com/office/powerpoint/2010/main" val="903101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pandas DataFrame</a:t>
            </a:r>
          </a:p>
        </p:txBody>
      </p:sp>
      <p:sp>
        <p:nvSpPr>
          <p:cNvPr id="17" name="Rectangle 16">
            <a:extLst>
              <a:ext uri="{C183D7F6-B498-43B3-948B-1728B52AA6E4}">
                <adec:decorative xmlns:adec="http://schemas.microsoft.com/office/drawing/2017/decorative" val="1"/>
              </a:ext>
            </a:extLst>
          </p:cNvPr>
          <p:cNvSpPr/>
          <p:nvPr/>
        </p:nvSpPr>
        <p:spPr>
          <a:xfrm>
            <a:off x="5328000" y="2445310"/>
            <a:ext cx="809864" cy="3016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Example dataframe."/>
          <p:cNvPicPr>
            <a:picLocks noChangeAspect="1"/>
          </p:cNvPicPr>
          <p:nvPr/>
        </p:nvPicPr>
        <p:blipFill>
          <a:blip r:embed="rId4"/>
          <a:stretch>
            <a:fillRect/>
          </a:stretch>
        </p:blipFill>
        <p:spPr>
          <a:xfrm>
            <a:off x="1281021" y="4063966"/>
            <a:ext cx="10725150" cy="1990725"/>
          </a:xfrm>
          <a:prstGeom prst="rect">
            <a:avLst/>
          </a:prstGeom>
        </p:spPr>
      </p:pic>
      <p:sp>
        <p:nvSpPr>
          <p:cNvPr id="9" name="TextBox 8"/>
          <p:cNvSpPr txBox="1"/>
          <p:nvPr/>
        </p:nvSpPr>
        <p:spPr>
          <a:xfrm>
            <a:off x="723810" y="2990072"/>
            <a:ext cx="3782876" cy="523220"/>
          </a:xfrm>
          <a:prstGeom prst="rect">
            <a:avLst/>
          </a:prstGeom>
          <a:solidFill>
            <a:schemeClr val="accent2"/>
          </a:solidFill>
        </p:spPr>
        <p:txBody>
          <a:bodyPr wrap="square" rtlCol="0">
            <a:spAutoFit/>
          </a:bodyPr>
          <a:lstStyle/>
          <a:p>
            <a:r>
              <a:rPr lang="en-US" sz="2800" dirty="0">
                <a:latin typeface="Lucida Console" panose="020B0609040504020204" pitchFamily="49" charset="0"/>
                <a:ea typeface="Amazon Ember Light" panose="020B0403020204020204" pitchFamily="34" charset="0"/>
                <a:cs typeface="Amazon Ember Light" panose="020B0403020204020204" pitchFamily="34" charset="0"/>
              </a:rPr>
              <a:t>df_wine.head(5)</a:t>
            </a:r>
          </a:p>
        </p:txBody>
      </p:sp>
      <p:sp>
        <p:nvSpPr>
          <p:cNvPr id="10" name="TextBox 9"/>
          <p:cNvSpPr txBox="1"/>
          <p:nvPr/>
        </p:nvSpPr>
        <p:spPr>
          <a:xfrm>
            <a:off x="733425" y="1773057"/>
            <a:ext cx="3773261" cy="523220"/>
          </a:xfrm>
          <a:prstGeom prst="rect">
            <a:avLst/>
          </a:prstGeom>
          <a:solidFill>
            <a:schemeClr val="accent2"/>
          </a:solidFill>
        </p:spPr>
        <p:txBody>
          <a:bodyPr wrap="square" rtlCol="0">
            <a:spAutoFit/>
          </a:bodyPr>
          <a:lstStyle/>
          <a:p>
            <a:r>
              <a:rPr lang="en-US" sz="2800" dirty="0">
                <a:latin typeface="Lucida Console" panose="020B0609040504020204" pitchFamily="49" charset="0"/>
                <a:ea typeface="Amazon Ember Light" panose="020B0403020204020204" pitchFamily="34" charset="0"/>
                <a:cs typeface="Amazon Ember Light" panose="020B0403020204020204" pitchFamily="34" charset="0"/>
              </a:rPr>
              <a:t>df_wine.shape</a:t>
            </a:r>
          </a:p>
        </p:txBody>
      </p:sp>
      <p:sp>
        <p:nvSpPr>
          <p:cNvPr id="12" name="TextBox 11"/>
          <p:cNvSpPr txBox="1"/>
          <p:nvPr/>
        </p:nvSpPr>
        <p:spPr>
          <a:xfrm>
            <a:off x="3673803" y="1222505"/>
            <a:ext cx="3430747" cy="523220"/>
          </a:xfrm>
          <a:prstGeom prst="rect">
            <a:avLst/>
          </a:prstGeom>
          <a:noFill/>
        </p:spPr>
        <p:txBody>
          <a:bodyPr wrap="none" rtlCol="0">
            <a:spAutoFit/>
          </a:bodyPr>
          <a:lstStyle/>
          <a:p>
            <a:r>
              <a:rPr lang="en-US" sz="2800" dirty="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rPr>
              <a:t>Number of instances</a:t>
            </a:r>
          </a:p>
        </p:txBody>
      </p:sp>
      <p:sp>
        <p:nvSpPr>
          <p:cNvPr id="13" name="TextBox 12"/>
          <p:cNvSpPr txBox="1"/>
          <p:nvPr/>
        </p:nvSpPr>
        <p:spPr>
          <a:xfrm>
            <a:off x="7448307" y="2043865"/>
            <a:ext cx="3498073" cy="523220"/>
          </a:xfrm>
          <a:prstGeom prst="rect">
            <a:avLst/>
          </a:prstGeom>
          <a:noFill/>
        </p:spPr>
        <p:txBody>
          <a:bodyPr wrap="none" rtlCol="0">
            <a:spAutoFit/>
          </a:bodyPr>
          <a:lstStyle/>
          <a:p>
            <a:r>
              <a:rPr lang="en-US" sz="2800" dirty="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rPr>
              <a:t>Number of attributes</a:t>
            </a:r>
          </a:p>
        </p:txBody>
      </p:sp>
      <p:cxnSp>
        <p:nvCxnSpPr>
          <p:cNvPr id="15" name="Curved Connector 14">
            <a:extLst>
              <a:ext uri="{C183D7F6-B498-43B3-948B-1728B52AA6E4}">
                <adec:decorative xmlns:adec="http://schemas.microsoft.com/office/drawing/2017/decorative" val="1"/>
              </a:ext>
            </a:extLst>
          </p:cNvPr>
          <p:cNvCxnSpPr>
            <a:stCxn id="12" idx="2"/>
            <a:endCxn id="17" idx="0"/>
          </p:cNvCxnSpPr>
          <p:nvPr/>
        </p:nvCxnSpPr>
        <p:spPr>
          <a:xfrm rot="16200000" flipH="1">
            <a:off x="5211262" y="1923639"/>
            <a:ext cx="699585" cy="343755"/>
          </a:xfrm>
          <a:prstGeom prst="curved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C183D7F6-B498-43B3-948B-1728B52AA6E4}">
                <adec:decorative xmlns:adec="http://schemas.microsoft.com/office/drawing/2017/decorative" val="1"/>
              </a:ext>
            </a:extLst>
          </p:cNvPr>
          <p:cNvSpPr/>
          <p:nvPr/>
        </p:nvSpPr>
        <p:spPr>
          <a:xfrm>
            <a:off x="6225286" y="2445310"/>
            <a:ext cx="418310" cy="301658"/>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Curved Connector 26">
            <a:extLst>
              <a:ext uri="{C183D7F6-B498-43B3-948B-1728B52AA6E4}">
                <adec:decorative xmlns:adec="http://schemas.microsoft.com/office/drawing/2017/decorative" val="1"/>
              </a:ext>
            </a:extLst>
          </p:cNvPr>
          <p:cNvCxnSpPr>
            <a:stCxn id="13" idx="2"/>
            <a:endCxn id="26" idx="2"/>
          </p:cNvCxnSpPr>
          <p:nvPr/>
        </p:nvCxnSpPr>
        <p:spPr>
          <a:xfrm rot="5400000">
            <a:off x="7725952" y="1275575"/>
            <a:ext cx="179883" cy="2762903"/>
          </a:xfrm>
          <a:prstGeom prst="curvedConnector3">
            <a:avLst>
              <a:gd name="adj1" fmla="val 359169"/>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C183D7F6-B498-43B3-948B-1728B52AA6E4}">
                <adec:decorative xmlns:adec="http://schemas.microsoft.com/office/drawing/2017/decorative" val="1"/>
              </a:ext>
            </a:extLst>
          </p:cNvPr>
          <p:cNvPicPr>
            <a:picLocks noChangeAspect="1"/>
          </p:cNvPicPr>
          <p:nvPr/>
        </p:nvPicPr>
        <p:blipFill rotWithShape="1">
          <a:blip r:embed="rId5"/>
          <a:srcRect t="23312" b="26832"/>
          <a:stretch/>
        </p:blipFill>
        <p:spPr>
          <a:xfrm>
            <a:off x="4849956" y="2426938"/>
            <a:ext cx="2195995" cy="338401"/>
          </a:xfrm>
          <a:prstGeom prst="rect">
            <a:avLst/>
          </a:prstGeom>
        </p:spPr>
      </p:pic>
      <p:sp>
        <p:nvSpPr>
          <p:cNvPr id="34" name="TextBox 33"/>
          <p:cNvSpPr txBox="1"/>
          <p:nvPr/>
        </p:nvSpPr>
        <p:spPr>
          <a:xfrm>
            <a:off x="5133927" y="3379887"/>
            <a:ext cx="3273653" cy="523220"/>
          </a:xfrm>
          <a:prstGeom prst="rect">
            <a:avLst/>
          </a:prstGeom>
          <a:noFill/>
        </p:spPr>
        <p:txBody>
          <a:bodyPr wrap="none" rtlCol="0">
            <a:spAutoFit/>
          </a:bodyPr>
          <a:lstStyle/>
          <a:p>
            <a:r>
              <a:rPr lang="en-US" sz="28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Columns/Attributes</a:t>
            </a:r>
          </a:p>
        </p:txBody>
      </p:sp>
      <p:sp>
        <p:nvSpPr>
          <p:cNvPr id="35" name="TextBox 34"/>
          <p:cNvSpPr txBox="1"/>
          <p:nvPr/>
        </p:nvSpPr>
        <p:spPr>
          <a:xfrm rot="16200000">
            <a:off x="-493227" y="4849447"/>
            <a:ext cx="2627642" cy="523220"/>
          </a:xfrm>
          <a:prstGeom prst="rect">
            <a:avLst/>
          </a:prstGeom>
          <a:noFill/>
        </p:spPr>
        <p:txBody>
          <a:bodyPr wrap="none" rtlCol="0">
            <a:spAutoFit/>
          </a:bodyPr>
          <a:lstStyle/>
          <a:p>
            <a:r>
              <a:rPr lang="en-US" sz="28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Rows/Instances</a:t>
            </a:r>
          </a:p>
        </p:txBody>
      </p:sp>
      <p:sp>
        <p:nvSpPr>
          <p:cNvPr id="36" name="Left Brace 35">
            <a:extLst>
              <a:ext uri="{C183D7F6-B498-43B3-948B-1728B52AA6E4}">
                <adec:decorative xmlns:adec="http://schemas.microsoft.com/office/drawing/2017/decorative" val="1"/>
              </a:ext>
            </a:extLst>
          </p:cNvPr>
          <p:cNvSpPr/>
          <p:nvPr/>
        </p:nvSpPr>
        <p:spPr>
          <a:xfrm>
            <a:off x="1108221" y="4398190"/>
            <a:ext cx="172800" cy="1534609"/>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C183D7F6-B498-43B3-948B-1728B52AA6E4}">
                <adec:decorative xmlns:adec="http://schemas.microsoft.com/office/drawing/2017/decorative" val="1"/>
              </a:ext>
            </a:extLst>
          </p:cNvPr>
          <p:cNvSpPr/>
          <p:nvPr/>
        </p:nvSpPr>
        <p:spPr>
          <a:xfrm rot="5400000">
            <a:off x="6669789" y="-1183781"/>
            <a:ext cx="201930" cy="10330309"/>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2"/>
              </a:solidFill>
            </a:endParaRPr>
          </a:p>
        </p:txBody>
      </p:sp>
      <p:sp>
        <p:nvSpPr>
          <p:cNvPr id="5" name="Footer Placeholder 4"/>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pPr/>
              <a:t>36</a:t>
            </a:fld>
            <a:endParaRPr lang="en-US" dirty="0"/>
          </a:p>
        </p:txBody>
      </p:sp>
    </p:spTree>
    <p:custDataLst>
      <p:tags r:id="rId1"/>
    </p:custDataLst>
    <p:extLst>
      <p:ext uri="{BB962C8B-B14F-4D97-AF65-F5344CB8AC3E}">
        <p14:creationId xmlns:p14="http://schemas.microsoft.com/office/powerpoint/2010/main" val="3728311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and column names</a:t>
            </a:r>
          </a:p>
        </p:txBody>
      </p:sp>
      <p:sp>
        <p:nvSpPr>
          <p:cNvPr id="5" name="TextBox 4"/>
          <p:cNvSpPr txBox="1"/>
          <p:nvPr/>
        </p:nvSpPr>
        <p:spPr>
          <a:xfrm>
            <a:off x="571454" y="1738742"/>
            <a:ext cx="11201446" cy="523220"/>
          </a:xfrm>
          <a:prstGeom prst="rect">
            <a:avLst/>
          </a:prstGeom>
          <a:solidFill>
            <a:schemeClr val="accent2"/>
          </a:solidFill>
        </p:spPr>
        <p:txBody>
          <a:bodyPr wrap="square" rtlCol="0">
            <a:spAutoFit/>
          </a:bodyPr>
          <a:lstStyle/>
          <a:p>
            <a:r>
              <a:rPr lang="en-US" sz="2800" dirty="0">
                <a:latin typeface="Lucida Console" panose="020B0609040504020204" pitchFamily="49" charset="0"/>
                <a:ea typeface="Amazon Ember Light" panose="020B0403020204020204" pitchFamily="34" charset="0"/>
                <a:cs typeface="Amazon Ember Light" panose="020B0403020204020204" pitchFamily="34" charset="0"/>
              </a:rPr>
              <a:t>df_wine.columns</a:t>
            </a:r>
          </a:p>
        </p:txBody>
      </p:sp>
      <p:sp>
        <p:nvSpPr>
          <p:cNvPr id="9" name="TextBox 8"/>
          <p:cNvSpPr txBox="1"/>
          <p:nvPr/>
        </p:nvSpPr>
        <p:spPr>
          <a:xfrm>
            <a:off x="571454" y="4463800"/>
            <a:ext cx="11201446" cy="523220"/>
          </a:xfrm>
          <a:prstGeom prst="rect">
            <a:avLst/>
          </a:prstGeom>
          <a:solidFill>
            <a:schemeClr val="accent2"/>
          </a:solidFill>
        </p:spPr>
        <p:txBody>
          <a:bodyPr wrap="square" rtlCol="0">
            <a:spAutoFit/>
          </a:bodyPr>
          <a:lstStyle/>
          <a:p>
            <a:r>
              <a:rPr lang="en-US" sz="2800" dirty="0">
                <a:latin typeface="Lucida Console" panose="020B0609040504020204" pitchFamily="49" charset="0"/>
                <a:ea typeface="Amazon Ember Light" panose="020B0403020204020204" pitchFamily="34" charset="0"/>
                <a:cs typeface="Amazon Ember Light" panose="020B0403020204020204" pitchFamily="34" charset="0"/>
              </a:rPr>
              <a:t>df_wine.index</a:t>
            </a:r>
          </a:p>
        </p:txBody>
      </p:sp>
      <p:sp>
        <p:nvSpPr>
          <p:cNvPr id="6" name="Rectangle 1">
            <a:extLst>
              <a:ext uri="{C183D7F6-B498-43B3-948B-1728B52AA6E4}">
                <adec:decorative xmlns:adec="http://schemas.microsoft.com/office/drawing/2017/decorative" val="1"/>
              </a:ext>
            </a:extLst>
          </p:cNvPr>
          <p:cNvSpPr>
            <a:spLocks noChangeArrowheads="1"/>
          </p:cNvSpPr>
          <p:nvPr/>
        </p:nvSpPr>
        <p:spPr bwMode="auto">
          <a:xfrm>
            <a:off x="871900" y="2474389"/>
            <a:ext cx="10923183" cy="120032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ucida Console" panose="020B0609040504020204" pitchFamily="49" charset="0"/>
              </a:rPr>
              <a:t>Index(['fixed acidity', 'volatile acidity', 'citric acid', 'residual sugar',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Lucida Console" panose="020B0609040504020204" pitchFamily="49" charset="0"/>
              </a:rPr>
              <a:t>    </a:t>
            </a:r>
            <a:r>
              <a:rPr kumimoji="0" lang="en-US" altLang="en-US" b="0" i="0" u="none" strike="noStrike" cap="none" normalizeH="0" baseline="0" dirty="0">
                <a:ln>
                  <a:noFill/>
                </a:ln>
                <a:solidFill>
                  <a:schemeClr val="tx1"/>
                </a:solidFill>
                <a:effectLst/>
                <a:latin typeface="Lucida Console" panose="020B0609040504020204" pitchFamily="49" charset="0"/>
              </a:rPr>
              <a:t>'chlorides', 'free sulfur dioxide', 'total sulfur dioxide', 'density',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Lucida Console" panose="020B0609040504020204" pitchFamily="49" charset="0"/>
              </a:rPr>
              <a:t>    </a:t>
            </a:r>
            <a:r>
              <a:rPr kumimoji="0" lang="en-US" altLang="en-US" b="0" i="0" u="none" strike="noStrike" cap="none" normalizeH="0" baseline="0" dirty="0">
                <a:ln>
                  <a:noFill/>
                </a:ln>
                <a:solidFill>
                  <a:schemeClr val="tx1"/>
                </a:solidFill>
                <a:effectLst/>
                <a:latin typeface="Lucida Console" panose="020B0609040504020204" pitchFamily="49" charset="0"/>
              </a:rPr>
              <a:t>'pH', 'sulphates', 'alcohol', 'quality'],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Lucida Console" panose="020B0609040504020204" pitchFamily="49" charset="0"/>
              </a:rPr>
              <a:t>    </a:t>
            </a:r>
            <a:r>
              <a:rPr kumimoji="0" lang="en-US" altLang="en-US" b="0" i="0" u="none" strike="noStrike" cap="none" normalizeH="0" baseline="0" dirty="0">
                <a:ln>
                  <a:noFill/>
                </a:ln>
                <a:solidFill>
                  <a:schemeClr val="tx1"/>
                </a:solidFill>
                <a:effectLst/>
                <a:latin typeface="Lucida Console" panose="020B0609040504020204" pitchFamily="49" charset="0"/>
              </a:rPr>
              <a:t>dtype='object') </a:t>
            </a:r>
          </a:p>
        </p:txBody>
      </p:sp>
      <p:sp>
        <p:nvSpPr>
          <p:cNvPr id="8" name="Rectangle 2">
            <a:extLst>
              <a:ext uri="{C183D7F6-B498-43B3-948B-1728B52AA6E4}">
                <adec:decorative xmlns:adec="http://schemas.microsoft.com/office/drawing/2017/decorative" val="1"/>
              </a:ext>
            </a:extLst>
          </p:cNvPr>
          <p:cNvSpPr>
            <a:spLocks noChangeArrowheads="1"/>
          </p:cNvSpPr>
          <p:nvPr/>
        </p:nvSpPr>
        <p:spPr bwMode="auto">
          <a:xfrm>
            <a:off x="871900" y="5125194"/>
            <a:ext cx="5623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ucida Console" panose="020B0609040504020204" pitchFamily="49" charset="0"/>
              </a:rPr>
              <a:t>RangeIndex(start=0, stop=1599, step=1) </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1196996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DataFrame schema</a:t>
            </a:r>
          </a:p>
        </p:txBody>
      </p:sp>
      <p:sp>
        <p:nvSpPr>
          <p:cNvPr id="6" name="TextBox 5"/>
          <p:cNvSpPr txBox="1"/>
          <p:nvPr/>
        </p:nvSpPr>
        <p:spPr>
          <a:xfrm>
            <a:off x="6384718" y="1600722"/>
            <a:ext cx="4561943" cy="523220"/>
          </a:xfrm>
          <a:prstGeom prst="rect">
            <a:avLst/>
          </a:prstGeom>
          <a:solidFill>
            <a:schemeClr val="accent2"/>
          </a:solidFill>
        </p:spPr>
        <p:txBody>
          <a:bodyPr wrap="square" rtlCol="0">
            <a:spAutoFit/>
          </a:bodyPr>
          <a:lstStyle/>
          <a:p>
            <a:r>
              <a:rPr lang="en-US" sz="2800" dirty="0">
                <a:latin typeface="Lucida Console" panose="020B0609040504020204" pitchFamily="49" charset="0"/>
                <a:ea typeface="Amazon Ember Light" panose="020B0403020204020204" pitchFamily="34" charset="0"/>
                <a:cs typeface="Amazon Ember Light" panose="020B0403020204020204" pitchFamily="34" charset="0"/>
              </a:rPr>
              <a:t>df_wine.info()</a:t>
            </a:r>
          </a:p>
        </p:txBody>
      </p:sp>
      <p:sp>
        <p:nvSpPr>
          <p:cNvPr id="7" name="TextBox 6"/>
          <p:cNvSpPr txBox="1"/>
          <p:nvPr/>
        </p:nvSpPr>
        <p:spPr>
          <a:xfrm>
            <a:off x="679657" y="1600722"/>
            <a:ext cx="4057995" cy="523220"/>
          </a:xfrm>
          <a:prstGeom prst="rect">
            <a:avLst/>
          </a:prstGeom>
          <a:solidFill>
            <a:schemeClr val="accent2"/>
          </a:solidFill>
        </p:spPr>
        <p:txBody>
          <a:bodyPr wrap="square" rtlCol="0">
            <a:spAutoFit/>
          </a:bodyPr>
          <a:lstStyle/>
          <a:p>
            <a:r>
              <a:rPr lang="en-US" sz="2800" dirty="0">
                <a:latin typeface="Lucida Console" panose="020B0609040504020204" pitchFamily="49" charset="0"/>
                <a:ea typeface="Amazon Ember Light" panose="020B0403020204020204" pitchFamily="34" charset="0"/>
                <a:cs typeface="Amazon Ember Light" panose="020B0403020204020204" pitchFamily="34" charset="0"/>
              </a:rPr>
              <a:t>df_wine.dtypes</a:t>
            </a:r>
          </a:p>
        </p:txBody>
      </p:sp>
      <p:sp>
        <p:nvSpPr>
          <p:cNvPr id="13" name="TextBox 12"/>
          <p:cNvSpPr txBox="1"/>
          <p:nvPr/>
        </p:nvSpPr>
        <p:spPr>
          <a:xfrm>
            <a:off x="679657" y="2259108"/>
            <a:ext cx="2744662" cy="3539430"/>
          </a:xfrm>
          <a:prstGeom prst="rect">
            <a:avLst/>
          </a:prstGeom>
          <a:noFill/>
        </p:spPr>
        <p:txBody>
          <a:bodyPr wrap="none" rtlCol="0">
            <a:spAutoFit/>
          </a:bodyPr>
          <a:lstStyle/>
          <a:p>
            <a:r>
              <a:rPr lang="en-US" altLang="en-US" sz="1600" dirty="0"/>
              <a:t>quality 		int64 </a:t>
            </a:r>
          </a:p>
          <a:p>
            <a:r>
              <a:rPr lang="en-US" altLang="en-US" sz="1600" dirty="0"/>
              <a:t>fixed acidity 	float64 </a:t>
            </a:r>
          </a:p>
          <a:p>
            <a:r>
              <a:rPr lang="en-US" altLang="en-US" sz="1600" dirty="0"/>
              <a:t>volatile acidity 	float64 </a:t>
            </a:r>
          </a:p>
          <a:p>
            <a:r>
              <a:rPr lang="en-US" altLang="en-US" sz="1600" dirty="0"/>
              <a:t>citric acid 		float64 </a:t>
            </a:r>
          </a:p>
          <a:p>
            <a:r>
              <a:rPr lang="en-US" altLang="en-US" sz="1600" dirty="0"/>
              <a:t>residual sugar 	float64 </a:t>
            </a:r>
          </a:p>
          <a:p>
            <a:r>
              <a:rPr lang="en-US" altLang="en-US" sz="1600" dirty="0"/>
              <a:t>chlorides 		float64 </a:t>
            </a:r>
          </a:p>
          <a:p>
            <a:r>
              <a:rPr lang="en-US" altLang="en-US" sz="1600" dirty="0"/>
              <a:t>free sulfur dioxide 	float64 </a:t>
            </a:r>
          </a:p>
          <a:p>
            <a:r>
              <a:rPr lang="en-US" altLang="en-US" sz="1600" dirty="0"/>
              <a:t>total sulfur dioxide 	float64 </a:t>
            </a:r>
          </a:p>
          <a:p>
            <a:r>
              <a:rPr lang="en-US" altLang="en-US" sz="1600" dirty="0"/>
              <a:t>density 		float64 </a:t>
            </a:r>
          </a:p>
          <a:p>
            <a:r>
              <a:rPr lang="en-US" altLang="en-US" sz="1600" dirty="0"/>
              <a:t>pH 		float64 </a:t>
            </a:r>
          </a:p>
          <a:p>
            <a:r>
              <a:rPr lang="en-US" altLang="en-US" sz="1600" dirty="0" err="1"/>
              <a:t>sulphates</a:t>
            </a:r>
            <a:r>
              <a:rPr lang="en-US" altLang="en-US" sz="1600" dirty="0"/>
              <a:t> 		float64 </a:t>
            </a:r>
          </a:p>
          <a:p>
            <a:r>
              <a:rPr lang="en-US" altLang="en-US" sz="1600" dirty="0"/>
              <a:t>alcohol 		float64 </a:t>
            </a:r>
          </a:p>
          <a:p>
            <a:r>
              <a:rPr lang="en-US" altLang="en-US" sz="1600" dirty="0" err="1"/>
              <a:t>dtype</a:t>
            </a:r>
            <a:r>
              <a:rPr lang="en-US" altLang="en-US" sz="1600" dirty="0"/>
              <a:t>: object </a:t>
            </a:r>
          </a:p>
          <a:p>
            <a:endParaRPr lang="en-US" sz="1600" dirty="0" err="1">
              <a:ea typeface="Amazon Ember Light" panose="020B0403020204020204" pitchFamily="34" charset="0"/>
              <a:cs typeface="Amazon Ember Light" panose="020B0403020204020204" pitchFamily="34" charset="0"/>
            </a:endParaRPr>
          </a:p>
        </p:txBody>
      </p:sp>
      <p:sp>
        <p:nvSpPr>
          <p:cNvPr id="16" name="TextBox 15"/>
          <p:cNvSpPr txBox="1"/>
          <p:nvPr/>
        </p:nvSpPr>
        <p:spPr>
          <a:xfrm>
            <a:off x="6384718" y="2259108"/>
            <a:ext cx="4097597" cy="4770537"/>
          </a:xfrm>
          <a:prstGeom prst="rect">
            <a:avLst/>
          </a:prstGeom>
          <a:noFill/>
        </p:spPr>
        <p:txBody>
          <a:bodyPr wrap="none" rtlCol="0">
            <a:spAutoFit/>
          </a:bodyPr>
          <a:lstStyle/>
          <a:p>
            <a:r>
              <a:rPr lang="en-US" altLang="en-US" sz="1600" dirty="0"/>
              <a:t>&lt;class '</a:t>
            </a:r>
            <a:r>
              <a:rPr lang="en-US" altLang="en-US" sz="1600" dirty="0" err="1"/>
              <a:t>pandas.core.frame.DataFrame</a:t>
            </a:r>
            <a:r>
              <a:rPr lang="en-US" altLang="en-US" sz="1600" dirty="0"/>
              <a:t>'&gt; </a:t>
            </a:r>
          </a:p>
          <a:p>
            <a:r>
              <a:rPr lang="en-US" altLang="en-US" sz="1600" dirty="0"/>
              <a:t>Int64Index: 1597 entries, </a:t>
            </a:r>
          </a:p>
          <a:p>
            <a:r>
              <a:rPr lang="en-US" altLang="en-US" sz="1600" dirty="0"/>
              <a:t>0 to 1598 </a:t>
            </a:r>
          </a:p>
          <a:p>
            <a:r>
              <a:rPr lang="en-US" altLang="en-US" sz="1600" dirty="0"/>
              <a:t>Data columns (total 12 columns): </a:t>
            </a:r>
          </a:p>
          <a:p>
            <a:r>
              <a:rPr lang="en-US" altLang="en-US" sz="1600" dirty="0"/>
              <a:t>quality 		1597 non-null int64 </a:t>
            </a:r>
          </a:p>
          <a:p>
            <a:r>
              <a:rPr lang="en-US" altLang="en-US" sz="1600" dirty="0"/>
              <a:t>fixed acidity 	1597 non-null float64 </a:t>
            </a:r>
          </a:p>
          <a:p>
            <a:r>
              <a:rPr lang="en-US" altLang="en-US" sz="1600" dirty="0"/>
              <a:t>volatile acidity 	1597 non-null float64 </a:t>
            </a:r>
          </a:p>
          <a:p>
            <a:r>
              <a:rPr lang="en-US" altLang="en-US" sz="1600" dirty="0"/>
              <a:t>citric acid 		1597 non-null float64 </a:t>
            </a:r>
          </a:p>
          <a:p>
            <a:r>
              <a:rPr lang="en-US" altLang="en-US" sz="1600" dirty="0"/>
              <a:t>residual sugar 	1597 non-null float64 </a:t>
            </a:r>
          </a:p>
          <a:p>
            <a:r>
              <a:rPr lang="en-US" altLang="en-US" sz="1600" dirty="0"/>
              <a:t>chlorides 		1597 non-null float64 </a:t>
            </a:r>
          </a:p>
          <a:p>
            <a:r>
              <a:rPr lang="en-US" altLang="en-US" sz="1600" dirty="0"/>
              <a:t>free sulfur dioxide 	1597 non-null float64 </a:t>
            </a:r>
          </a:p>
          <a:p>
            <a:r>
              <a:rPr lang="en-US" altLang="en-US" sz="1600" dirty="0"/>
              <a:t>total sulfur dioxide 	1597 non-null float64 </a:t>
            </a:r>
          </a:p>
          <a:p>
            <a:r>
              <a:rPr lang="en-US" altLang="en-US" sz="1600" dirty="0"/>
              <a:t>density 		1597 non-null float64 </a:t>
            </a:r>
          </a:p>
          <a:p>
            <a:r>
              <a:rPr lang="en-US" altLang="en-US" sz="1600" dirty="0"/>
              <a:t>pH 		1597 non-null float64 </a:t>
            </a:r>
          </a:p>
          <a:p>
            <a:r>
              <a:rPr lang="en-US" altLang="en-US" sz="1600" dirty="0" err="1"/>
              <a:t>sulphates</a:t>
            </a:r>
            <a:r>
              <a:rPr lang="en-US" altLang="en-US" sz="1600" dirty="0"/>
              <a:t> 		1597 non-null float64 </a:t>
            </a:r>
          </a:p>
          <a:p>
            <a:r>
              <a:rPr lang="en-US" altLang="en-US" sz="1600" dirty="0"/>
              <a:t>alcohol 		1597 non-null float64 </a:t>
            </a:r>
          </a:p>
          <a:p>
            <a:r>
              <a:rPr lang="en-US" altLang="en-US" sz="1600" dirty="0" err="1"/>
              <a:t>dtypes</a:t>
            </a:r>
            <a:r>
              <a:rPr lang="en-US" altLang="en-US" sz="1600" dirty="0"/>
              <a:t>: float64(11), int64(1) </a:t>
            </a:r>
          </a:p>
          <a:p>
            <a:r>
              <a:rPr lang="en-US" altLang="en-US" sz="1600" dirty="0"/>
              <a:t>memory usage: 162.2 KB </a:t>
            </a:r>
          </a:p>
          <a:p>
            <a:endParaRPr lang="en-US" sz="1600" dirty="0" err="1">
              <a:ea typeface="Amazon Ember Light" panose="020B0403020204020204" pitchFamily="34" charset="0"/>
              <a:cs typeface="Amazon Ember Light" panose="020B0403020204020204" pitchFamily="34" charset="0"/>
            </a:endParaRP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8661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Descriptive statistics</a:t>
            </a:r>
          </a:p>
        </p:txBody>
      </p:sp>
      <p:sp>
        <p:nvSpPr>
          <p:cNvPr id="3" name="Text Placeholder 2"/>
          <p:cNvSpPr>
            <a:spLocks noGrp="1"/>
          </p:cNvSpPr>
          <p:nvPr>
            <p:ph type="body" sz="quarter" idx="15"/>
          </p:nvPr>
        </p:nvSpPr>
        <p:spPr>
          <a:xfrm>
            <a:off x="419100" y="1447915"/>
            <a:ext cx="10096500" cy="517932"/>
          </a:xfrm>
        </p:spPr>
        <p:txBody>
          <a:bodyPr/>
          <a:lstStyle/>
          <a:p>
            <a:r>
              <a:rPr lang="en-US" dirty="0">
                <a:latin typeface="+mn-lt"/>
                <a:ea typeface="Amazon Ember Display Light" panose="020F0403020204020204" pitchFamily="34" charset="0"/>
                <a:cs typeface="Amazon Ember Display Light" panose="020F0403020204020204" pitchFamily="34" charset="0"/>
              </a:rPr>
              <a:t>Use descriptive statistics to </a:t>
            </a:r>
            <a:r>
              <a:rPr lang="en-US" dirty="0">
                <a:solidFill>
                  <a:schemeClr val="tx2"/>
                </a:solidFill>
                <a:latin typeface="+mn-lt"/>
                <a:ea typeface="Amazon Ember Display Light" panose="020F0403020204020204" pitchFamily="34" charset="0"/>
                <a:cs typeface="Amazon Ember Display Light" panose="020F0403020204020204" pitchFamily="34" charset="0"/>
              </a:rPr>
              <a:t>gain insights </a:t>
            </a:r>
            <a:r>
              <a:rPr lang="en-US" dirty="0">
                <a:latin typeface="+mn-lt"/>
                <a:ea typeface="Amazon Ember Display Light" panose="020F0403020204020204" pitchFamily="34" charset="0"/>
                <a:cs typeface="Amazon Ember Display Light" panose="020F0403020204020204" pitchFamily="34" charset="0"/>
              </a:rPr>
              <a:t>into your data before you clean the data:</a:t>
            </a:r>
          </a:p>
        </p:txBody>
      </p:sp>
      <p:grpSp>
        <p:nvGrpSpPr>
          <p:cNvPr id="2" name="Group 1" descr="Examples of descriptive statistics.">
            <a:extLst>
              <a:ext uri="{FF2B5EF4-FFF2-40B4-BE49-F238E27FC236}">
                <a16:creationId xmlns:a16="http://schemas.microsoft.com/office/drawing/2014/main" id="{0269FF61-16F6-4E51-9C1A-3904742EF8A9}"/>
              </a:ext>
            </a:extLst>
          </p:cNvPr>
          <p:cNvGrpSpPr/>
          <p:nvPr/>
        </p:nvGrpSpPr>
        <p:grpSpPr>
          <a:xfrm>
            <a:off x="1790523" y="3041868"/>
            <a:ext cx="8395761" cy="2318386"/>
            <a:chOff x="1790523" y="3041868"/>
            <a:chExt cx="8395761" cy="2318386"/>
          </a:xfrm>
        </p:grpSpPr>
        <p:grpSp>
          <p:nvGrpSpPr>
            <p:cNvPr id="4" name="Group 3">
              <a:extLst>
                <a:ext uri="{C183D7F6-B498-43B3-948B-1728B52AA6E4}">
                  <adec:decorative xmlns:adec="http://schemas.microsoft.com/office/drawing/2017/decorative" val="1"/>
                </a:ext>
              </a:extLst>
            </p:cNvPr>
            <p:cNvGrpSpPr/>
            <p:nvPr/>
          </p:nvGrpSpPr>
          <p:grpSpPr>
            <a:xfrm>
              <a:off x="7842980" y="3041868"/>
              <a:ext cx="2343304" cy="2289358"/>
              <a:chOff x="7842980" y="3041868"/>
              <a:chExt cx="2343304" cy="2289358"/>
            </a:xfrm>
          </p:grpSpPr>
          <p:sp>
            <p:nvSpPr>
              <p:cNvPr id="19" name="Rounded Rectangle 18">
                <a:extLst>
                  <a:ext uri="{FF2B5EF4-FFF2-40B4-BE49-F238E27FC236}">
                    <a16:creationId xmlns:a16="http://schemas.microsoft.com/office/drawing/2014/main" id="{50329D87-A8AB-48CA-B037-7916269C941A}"/>
                  </a:ext>
                  <a:ext uri="{C183D7F6-B498-43B3-948B-1728B52AA6E4}">
                    <adec:decorative xmlns:adec="http://schemas.microsoft.com/office/drawing/2017/decorative" val="1"/>
                  </a:ext>
                </a:extLst>
              </p:cNvPr>
              <p:cNvSpPr/>
              <p:nvPr/>
            </p:nvSpPr>
            <p:spPr>
              <a:xfrm>
                <a:off x="7842980" y="3041868"/>
                <a:ext cx="2343304" cy="2289358"/>
              </a:xfrm>
              <a:prstGeom prst="roundRect">
                <a:avLst>
                  <a:gd name="adj" fmla="val 1996"/>
                </a:avLst>
              </a:prstGeom>
              <a:solidFill>
                <a:srgbClr val="D5DB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21" name="TextBox 20">
                <a:extLst>
                  <a:ext uri="{FF2B5EF4-FFF2-40B4-BE49-F238E27FC236}">
                    <a16:creationId xmlns:a16="http://schemas.microsoft.com/office/drawing/2014/main" id="{4F46D912-FA0E-E541-8873-2E3FCF42B186}"/>
                  </a:ext>
                </a:extLst>
              </p:cNvPr>
              <p:cNvSpPr txBox="1"/>
              <p:nvPr/>
            </p:nvSpPr>
            <p:spPr>
              <a:xfrm>
                <a:off x="8198543" y="4818021"/>
                <a:ext cx="1632178" cy="369332"/>
              </a:xfrm>
              <a:prstGeom prst="rect">
                <a:avLst/>
              </a:prstGeom>
              <a:noFill/>
            </p:spPr>
            <p:txBody>
              <a:bodyPr wrap="none" rtlCol="0">
                <a:noAutofit/>
              </a:bodyPr>
              <a:lstStyle>
                <a:defPPr>
                  <a:defRPr lang="en-US"/>
                </a:defPPr>
                <a:lvl1pPr algn="ctr">
                  <a:defRPr>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Amazon Ember" panose="02000000000000000000"/>
                    <a:ea typeface="Amazon Ember" panose="02000000000000000000" pitchFamily="2" charset="0"/>
                  </a:rPr>
                  <a:t>Attribute statistics</a:t>
                </a:r>
              </a:p>
            </p:txBody>
          </p:sp>
          <p:pic>
            <p:nvPicPr>
              <p:cNvPr id="23" name="Picture 22">
                <a:extLst>
                  <a:ext uri="{FF2B5EF4-FFF2-40B4-BE49-F238E27FC236}">
                    <a16:creationId xmlns:a16="http://schemas.microsoft.com/office/drawing/2014/main" id="{9FAFAEFA-306E-524D-9EB5-8C80CE4FFCF0}"/>
                  </a:ext>
                  <a:ext uri="{C183D7F6-B498-43B3-948B-1728B52AA6E4}">
                    <adec:decorative xmlns:adec="http://schemas.microsoft.com/office/drawing/2017/decorative" val="1"/>
                  </a:ext>
                </a:extLst>
              </p:cNvPr>
              <p:cNvPicPr>
                <a:picLocks noChangeAspect="1"/>
              </p:cNvPicPr>
              <p:nvPr/>
            </p:nvPicPr>
            <p:blipFill rotWithShape="1">
              <a:blip r:embed="rId4">
                <a:duotone>
                  <a:schemeClr val="accent3">
                    <a:shade val="45000"/>
                    <a:satMod val="135000"/>
                  </a:schemeClr>
                  <a:prstClr val="white"/>
                </a:duotone>
              </a:blip>
              <a:srcRect b="14931"/>
              <a:stretch/>
            </p:blipFill>
            <p:spPr>
              <a:xfrm>
                <a:off x="8318915" y="3451993"/>
                <a:ext cx="1391434" cy="1183683"/>
              </a:xfrm>
              <a:prstGeom prst="rect">
                <a:avLst/>
              </a:prstGeom>
            </p:spPr>
          </p:pic>
        </p:grpSp>
        <p:grpSp>
          <p:nvGrpSpPr>
            <p:cNvPr id="7" name="Group 6">
              <a:extLst>
                <a:ext uri="{C183D7F6-B498-43B3-948B-1728B52AA6E4}">
                  <adec:decorative xmlns:adec="http://schemas.microsoft.com/office/drawing/2017/decorative" val="1"/>
                </a:ext>
              </a:extLst>
            </p:cNvPr>
            <p:cNvGrpSpPr/>
            <p:nvPr/>
          </p:nvGrpSpPr>
          <p:grpSpPr>
            <a:xfrm>
              <a:off x="4816752" y="3056382"/>
              <a:ext cx="2343304" cy="2289358"/>
              <a:chOff x="4816751" y="3056382"/>
              <a:chExt cx="2343304" cy="2289358"/>
            </a:xfrm>
          </p:grpSpPr>
          <p:sp>
            <p:nvSpPr>
              <p:cNvPr id="18" name="Rounded Rectangle 13">
                <a:extLst>
                  <a:ext uri="{FF2B5EF4-FFF2-40B4-BE49-F238E27FC236}">
                    <a16:creationId xmlns:a16="http://schemas.microsoft.com/office/drawing/2014/main" id="{C983C953-0D66-4FA8-8AD7-D84FAC26584B}"/>
                  </a:ext>
                  <a:ext uri="{C183D7F6-B498-43B3-948B-1728B52AA6E4}">
                    <adec:decorative xmlns:adec="http://schemas.microsoft.com/office/drawing/2017/decorative" val="1"/>
                  </a:ext>
                </a:extLst>
              </p:cNvPr>
              <p:cNvSpPr/>
              <p:nvPr/>
            </p:nvSpPr>
            <p:spPr>
              <a:xfrm>
                <a:off x="4816751" y="3056382"/>
                <a:ext cx="2343304" cy="2289358"/>
              </a:xfrm>
              <a:prstGeom prst="roundRect">
                <a:avLst>
                  <a:gd name="adj" fmla="val 1996"/>
                </a:avLst>
              </a:prstGeom>
              <a:solidFill>
                <a:srgbClr val="D5DB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22" name="TextBox 21">
                <a:extLst>
                  <a:ext uri="{FF2B5EF4-FFF2-40B4-BE49-F238E27FC236}">
                    <a16:creationId xmlns:a16="http://schemas.microsoft.com/office/drawing/2014/main" id="{AAF6889E-553A-D940-8D3C-4F2CE4C33522}"/>
                  </a:ext>
                </a:extLst>
              </p:cNvPr>
              <p:cNvSpPr txBox="1"/>
              <p:nvPr/>
            </p:nvSpPr>
            <p:spPr>
              <a:xfrm>
                <a:off x="4895219" y="4818021"/>
                <a:ext cx="2186368" cy="369332"/>
              </a:xfrm>
              <a:prstGeom prst="rect">
                <a:avLst/>
              </a:prstGeom>
              <a:noFill/>
            </p:spPr>
            <p:txBody>
              <a:bodyPr wrap="none" rtlCol="0" anchor="t">
                <a:spAutoFit/>
              </a:bodyPr>
              <a:lstStyle/>
              <a:p>
                <a:pPr algn="ctr"/>
                <a:r>
                  <a:rPr lang="en-US" dirty="0">
                    <a:solidFill>
                      <a:schemeClr val="accent1"/>
                    </a:solidFill>
                    <a:latin typeface="Amazon Ember" panose="02000000000000000000"/>
                    <a:ea typeface="Amazon Ember" panose="02000000000000000000" pitchFamily="2" charset="0"/>
                    <a:cs typeface="Amazon Ember Light" panose="020B0403020204020204" pitchFamily="34" charset="0"/>
                  </a:rPr>
                  <a:t>Multivariate statistics</a:t>
                </a:r>
              </a:p>
            </p:txBody>
          </p:sp>
          <p:pic>
            <p:nvPicPr>
              <p:cNvPr id="24" name="Picture 23">
                <a:extLst>
                  <a:ext uri="{FF2B5EF4-FFF2-40B4-BE49-F238E27FC236}">
                    <a16:creationId xmlns:a16="http://schemas.microsoft.com/office/drawing/2014/main" id="{037155B3-306D-AC4B-A514-906E1B81512B}"/>
                  </a:ext>
                  <a:ext uri="{C183D7F6-B498-43B3-948B-1728B52AA6E4}">
                    <adec:decorative xmlns:adec="http://schemas.microsoft.com/office/drawing/2017/decorative" val="1"/>
                  </a:ext>
                </a:extLst>
              </p:cNvPr>
              <p:cNvPicPr>
                <a:picLocks noChangeAspect="1"/>
              </p:cNvPicPr>
              <p:nvPr/>
            </p:nvPicPr>
            <p:blipFill rotWithShape="1">
              <a:blip r:embed="rId5">
                <a:duotone>
                  <a:schemeClr val="accent3">
                    <a:shade val="45000"/>
                    <a:satMod val="135000"/>
                  </a:schemeClr>
                  <a:prstClr val="white"/>
                </a:duotone>
              </a:blip>
              <a:srcRect l="22280" t="13394" r="14437" b="29619"/>
              <a:stretch/>
            </p:blipFill>
            <p:spPr>
              <a:xfrm>
                <a:off x="5317860" y="3451993"/>
                <a:ext cx="1341084" cy="1207641"/>
              </a:xfrm>
              <a:prstGeom prst="rect">
                <a:avLst/>
              </a:prstGeom>
            </p:spPr>
          </p:pic>
        </p:grpSp>
        <p:grpSp>
          <p:nvGrpSpPr>
            <p:cNvPr id="8" name="Group 7">
              <a:extLst>
                <a:ext uri="{C183D7F6-B498-43B3-948B-1728B52AA6E4}">
                  <adec:decorative xmlns:adec="http://schemas.microsoft.com/office/drawing/2017/decorative" val="1"/>
                </a:ext>
              </a:extLst>
            </p:cNvPr>
            <p:cNvGrpSpPr/>
            <p:nvPr/>
          </p:nvGrpSpPr>
          <p:grpSpPr>
            <a:xfrm>
              <a:off x="1790523" y="3070896"/>
              <a:ext cx="2343304" cy="2289358"/>
              <a:chOff x="1790523" y="3070896"/>
              <a:chExt cx="2343304" cy="2289358"/>
            </a:xfrm>
          </p:grpSpPr>
          <p:sp>
            <p:nvSpPr>
              <p:cNvPr id="17" name="Rounded Rectangle 13">
                <a:extLst>
                  <a:ext uri="{FF2B5EF4-FFF2-40B4-BE49-F238E27FC236}">
                    <a16:creationId xmlns:a16="http://schemas.microsoft.com/office/drawing/2014/main" id="{E9874FED-3370-4863-876F-6C87284A1761}"/>
                  </a:ext>
                  <a:ext uri="{C183D7F6-B498-43B3-948B-1728B52AA6E4}">
                    <adec:decorative xmlns:adec="http://schemas.microsoft.com/office/drawing/2017/decorative" val="1"/>
                  </a:ext>
                </a:extLst>
              </p:cNvPr>
              <p:cNvSpPr/>
              <p:nvPr/>
            </p:nvSpPr>
            <p:spPr>
              <a:xfrm>
                <a:off x="1790523" y="3070896"/>
                <a:ext cx="2343304" cy="2289358"/>
              </a:xfrm>
              <a:prstGeom prst="roundRect">
                <a:avLst>
                  <a:gd name="adj" fmla="val 1996"/>
                </a:avLst>
              </a:prstGeom>
              <a:solidFill>
                <a:srgbClr val="D5DB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20" name="TextBox 19">
                <a:extLst>
                  <a:ext uri="{FF2B5EF4-FFF2-40B4-BE49-F238E27FC236}">
                    <a16:creationId xmlns:a16="http://schemas.microsoft.com/office/drawing/2014/main" id="{C89A4D6E-8BE2-4A44-969A-4F15E3504671}"/>
                  </a:ext>
                </a:extLst>
              </p:cNvPr>
              <p:cNvSpPr txBox="1"/>
              <p:nvPr/>
            </p:nvSpPr>
            <p:spPr>
              <a:xfrm>
                <a:off x="2118681" y="4821170"/>
                <a:ext cx="1770613" cy="369332"/>
              </a:xfrm>
              <a:prstGeom prst="rect">
                <a:avLst/>
              </a:prstGeom>
              <a:noFill/>
            </p:spPr>
            <p:txBody>
              <a:bodyPr wrap="none" rtlCol="0">
                <a:spAutoFit/>
              </a:bodyPr>
              <a:lstStyle/>
              <a:p>
                <a:r>
                  <a:rPr lang="en-US" dirty="0">
                    <a:latin typeface="Amazon Ember" panose="02000000000000000000"/>
                    <a:ea typeface="Amazon Ember" panose="02000000000000000000" pitchFamily="2" charset="0"/>
                    <a:cs typeface="Amazon Ember Light" panose="020B0403020204020204" pitchFamily="34" charset="0"/>
                  </a:rPr>
                  <a:t>Overall statistics</a:t>
                </a:r>
              </a:p>
            </p:txBody>
          </p:sp>
          <p:pic>
            <p:nvPicPr>
              <p:cNvPr id="25" name="Picture 24">
                <a:extLst>
                  <a:ext uri="{FF2B5EF4-FFF2-40B4-BE49-F238E27FC236}">
                    <a16:creationId xmlns:a16="http://schemas.microsoft.com/office/drawing/2014/main" id="{83E88D9E-3E3B-1147-9842-AA1E3D9096E3}"/>
                  </a:ext>
                  <a:ext uri="{C183D7F6-B498-43B3-948B-1728B52AA6E4}">
                    <adec:decorative xmlns:adec="http://schemas.microsoft.com/office/drawing/2017/decorative" val="1"/>
                  </a:ext>
                </a:extLst>
              </p:cNvPr>
              <p:cNvPicPr>
                <a:picLocks noChangeAspect="1"/>
              </p:cNvPicPr>
              <p:nvPr/>
            </p:nvPicPr>
            <p:blipFill rotWithShape="1">
              <a:blip r:embed="rId6">
                <a:duotone>
                  <a:schemeClr val="accent3">
                    <a:shade val="45000"/>
                    <a:satMod val="135000"/>
                  </a:schemeClr>
                  <a:prstClr val="white"/>
                </a:duotone>
              </a:blip>
              <a:srcRect b="15812"/>
              <a:stretch/>
            </p:blipFill>
            <p:spPr>
              <a:xfrm>
                <a:off x="2227299" y="3455109"/>
                <a:ext cx="1469753" cy="1237345"/>
              </a:xfrm>
              <a:prstGeom prst="rect">
                <a:avLst/>
              </a:prstGeom>
            </p:spPr>
          </p:pic>
        </p:grpSp>
      </p:grpSp>
      <p:sp>
        <p:nvSpPr>
          <p:cNvPr id="6" name="Footer Placeholder 4">
            <a:extLst>
              <a:ext uri="{FF2B5EF4-FFF2-40B4-BE49-F238E27FC236}">
                <a16:creationId xmlns:a16="http://schemas.microsoft.com/office/drawing/2014/main" id="{5A464852-846A-FE40-8429-AB04BC0D89E3}"/>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26" name="Slide Number Placeholder 3"/>
          <p:cNvSpPr>
            <a:spLocks noGrp="1"/>
          </p:cNvSpPr>
          <p:nvPr>
            <p:ph type="sldNum" sz="quarter" idx="12"/>
          </p:nvPr>
        </p:nvSpPr>
        <p:spPr>
          <a:xfrm>
            <a:off x="9029700" y="6356350"/>
            <a:ext cx="2743200" cy="365125"/>
          </a:xfrm>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218360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p>
          <a:p>
            <a:pPr lvl="1"/>
            <a:r>
              <a:rPr lang="en-US" dirty="0"/>
              <a:t>Formulate a problem from a business request </a:t>
            </a:r>
          </a:p>
          <a:p>
            <a:pPr lvl="1"/>
            <a:r>
              <a:rPr lang="en-US" dirty="0"/>
              <a:t>Obtain and secure data for machine learning (ML)</a:t>
            </a:r>
          </a:p>
          <a:p>
            <a:pPr lvl="1"/>
            <a:r>
              <a:rPr lang="en-US" dirty="0"/>
              <a:t>Build a Jupyter Notebook using Amazon SageMaker</a:t>
            </a:r>
          </a:p>
          <a:p>
            <a:pPr lvl="1"/>
            <a:r>
              <a:rPr lang="en-US" dirty="0"/>
              <a:t>Outline the process for evaluating data</a:t>
            </a:r>
          </a:p>
          <a:p>
            <a:pPr lvl="1"/>
            <a:r>
              <a:rPr lang="en-US" dirty="0"/>
              <a:t>Explain why </a:t>
            </a:r>
            <a:r>
              <a:rPr lang="en-US"/>
              <a:t>data needs to </a:t>
            </a:r>
            <a:r>
              <a:rPr lang="en-US" dirty="0"/>
              <a:t>be preprocessed</a:t>
            </a:r>
          </a:p>
          <a:p>
            <a:pPr lvl="1"/>
            <a:r>
              <a:rPr lang="en-US" dirty="0"/>
              <a:t>Use open source tools to examine and preprocess data</a:t>
            </a:r>
          </a:p>
          <a:p>
            <a:pPr lvl="1"/>
            <a:r>
              <a:rPr lang="en-US" dirty="0"/>
              <a:t>Use Amazon SageMaker to train and host an ML model</a:t>
            </a:r>
          </a:p>
          <a:p>
            <a:pPr lvl="1"/>
            <a:r>
              <a:rPr lang="en-US" dirty="0"/>
              <a:t>Use cross-validation to test the performance of an ML model</a:t>
            </a:r>
          </a:p>
          <a:p>
            <a:pPr lvl="1"/>
            <a:r>
              <a:rPr lang="en-US" dirty="0"/>
              <a:t>Use a hosted model for inference </a:t>
            </a:r>
          </a:p>
          <a:p>
            <a:pPr lvl="1"/>
            <a:r>
              <a:rPr lang="en-US" dirty="0"/>
              <a:t>Create an Amazon SageMaker hyperparameter tuning job to optimize a model’s effectiveness </a:t>
            </a:r>
          </a:p>
          <a:p>
            <a:endParaRPr lang="en-US" dirty="0"/>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4</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characteristics</a:t>
            </a:r>
          </a:p>
        </p:txBody>
      </p:sp>
      <p:sp>
        <p:nvSpPr>
          <p:cNvPr id="6" name="TextBox 5"/>
          <p:cNvSpPr txBox="1"/>
          <p:nvPr/>
        </p:nvSpPr>
        <p:spPr>
          <a:xfrm>
            <a:off x="862537" y="1251799"/>
            <a:ext cx="11093243" cy="523220"/>
          </a:xfrm>
          <a:prstGeom prst="rect">
            <a:avLst/>
          </a:prstGeom>
          <a:solidFill>
            <a:schemeClr val="accent2"/>
          </a:solidFill>
        </p:spPr>
        <p:txBody>
          <a:bodyPr wrap="square" rtlCol="0">
            <a:spAutoFit/>
          </a:bodyPr>
          <a:lstStyle/>
          <a:p>
            <a:r>
              <a:rPr lang="en-US" sz="2800" dirty="0">
                <a:latin typeface="Lucida Console" panose="020B0609040504020204" pitchFamily="49" charset="0"/>
                <a:ea typeface="Amazon Ember Light" panose="020B0403020204020204" pitchFamily="34" charset="0"/>
                <a:cs typeface="Amazon Ember Light" panose="020B0403020204020204" pitchFamily="34" charset="0"/>
              </a:rPr>
              <a:t>df_wine.describe()</a:t>
            </a:r>
          </a:p>
        </p:txBody>
      </p:sp>
      <p:graphicFrame>
        <p:nvGraphicFramePr>
          <p:cNvPr id="9" name="Table 8"/>
          <p:cNvGraphicFramePr>
            <a:graphicFrameLocks noGrp="1"/>
          </p:cNvGraphicFramePr>
          <p:nvPr>
            <p:extLst/>
          </p:nvPr>
        </p:nvGraphicFramePr>
        <p:xfrm>
          <a:off x="182880" y="2005013"/>
          <a:ext cx="11772900" cy="4351337"/>
        </p:xfrm>
        <a:graphic>
          <a:graphicData uri="http://schemas.openxmlformats.org/drawingml/2006/table">
            <a:tbl>
              <a:tblPr firstRow="1" bandRow="1">
                <a:tableStyleId>{3B4B98B0-60AC-42C2-AFA5-B58CD77FA1E5}</a:tableStyleId>
              </a:tblPr>
              <a:tblGrid>
                <a:gridCol w="981075">
                  <a:extLst>
                    <a:ext uri="{9D8B030D-6E8A-4147-A177-3AD203B41FA5}">
                      <a16:colId xmlns:a16="http://schemas.microsoft.com/office/drawing/2014/main" val="2740180001"/>
                    </a:ext>
                  </a:extLst>
                </a:gridCol>
                <a:gridCol w="981075">
                  <a:extLst>
                    <a:ext uri="{9D8B030D-6E8A-4147-A177-3AD203B41FA5}">
                      <a16:colId xmlns:a16="http://schemas.microsoft.com/office/drawing/2014/main" val="3465376705"/>
                    </a:ext>
                  </a:extLst>
                </a:gridCol>
                <a:gridCol w="981075">
                  <a:extLst>
                    <a:ext uri="{9D8B030D-6E8A-4147-A177-3AD203B41FA5}">
                      <a16:colId xmlns:a16="http://schemas.microsoft.com/office/drawing/2014/main" val="2572515035"/>
                    </a:ext>
                  </a:extLst>
                </a:gridCol>
                <a:gridCol w="981075">
                  <a:extLst>
                    <a:ext uri="{9D8B030D-6E8A-4147-A177-3AD203B41FA5}">
                      <a16:colId xmlns:a16="http://schemas.microsoft.com/office/drawing/2014/main" val="2913571475"/>
                    </a:ext>
                  </a:extLst>
                </a:gridCol>
                <a:gridCol w="981075">
                  <a:extLst>
                    <a:ext uri="{9D8B030D-6E8A-4147-A177-3AD203B41FA5}">
                      <a16:colId xmlns:a16="http://schemas.microsoft.com/office/drawing/2014/main" val="450102676"/>
                    </a:ext>
                  </a:extLst>
                </a:gridCol>
                <a:gridCol w="981075">
                  <a:extLst>
                    <a:ext uri="{9D8B030D-6E8A-4147-A177-3AD203B41FA5}">
                      <a16:colId xmlns:a16="http://schemas.microsoft.com/office/drawing/2014/main" val="1320839203"/>
                    </a:ext>
                  </a:extLst>
                </a:gridCol>
                <a:gridCol w="981075">
                  <a:extLst>
                    <a:ext uri="{9D8B030D-6E8A-4147-A177-3AD203B41FA5}">
                      <a16:colId xmlns:a16="http://schemas.microsoft.com/office/drawing/2014/main" val="2319906271"/>
                    </a:ext>
                  </a:extLst>
                </a:gridCol>
                <a:gridCol w="981075">
                  <a:extLst>
                    <a:ext uri="{9D8B030D-6E8A-4147-A177-3AD203B41FA5}">
                      <a16:colId xmlns:a16="http://schemas.microsoft.com/office/drawing/2014/main" val="576596495"/>
                    </a:ext>
                  </a:extLst>
                </a:gridCol>
                <a:gridCol w="981075">
                  <a:extLst>
                    <a:ext uri="{9D8B030D-6E8A-4147-A177-3AD203B41FA5}">
                      <a16:colId xmlns:a16="http://schemas.microsoft.com/office/drawing/2014/main" val="704553451"/>
                    </a:ext>
                  </a:extLst>
                </a:gridCol>
                <a:gridCol w="981075">
                  <a:extLst>
                    <a:ext uri="{9D8B030D-6E8A-4147-A177-3AD203B41FA5}">
                      <a16:colId xmlns:a16="http://schemas.microsoft.com/office/drawing/2014/main" val="1974371090"/>
                    </a:ext>
                  </a:extLst>
                </a:gridCol>
                <a:gridCol w="981075">
                  <a:extLst>
                    <a:ext uri="{9D8B030D-6E8A-4147-A177-3AD203B41FA5}">
                      <a16:colId xmlns:a16="http://schemas.microsoft.com/office/drawing/2014/main" val="2530103922"/>
                    </a:ext>
                  </a:extLst>
                </a:gridCol>
                <a:gridCol w="981075">
                  <a:extLst>
                    <a:ext uri="{9D8B030D-6E8A-4147-A177-3AD203B41FA5}">
                      <a16:colId xmlns:a16="http://schemas.microsoft.com/office/drawing/2014/main" val="3124599606"/>
                    </a:ext>
                  </a:extLst>
                </a:gridCol>
              </a:tblGrid>
              <a:tr h="819817">
                <a:tc>
                  <a:txBody>
                    <a:bodyPr/>
                    <a:lstStyle/>
                    <a:p>
                      <a:endParaRPr lang="en-US" sz="1600" dirty="0"/>
                    </a:p>
                  </a:txBody>
                  <a:tcPr marL="63063" marR="63063" marT="31531" marB="31531" anchor="ctr"/>
                </a:tc>
                <a:tc>
                  <a:txBody>
                    <a:bodyPr/>
                    <a:lstStyle/>
                    <a:p>
                      <a:r>
                        <a:rPr lang="en-US" sz="1600"/>
                        <a:t>fixed acidity</a:t>
                      </a:r>
                    </a:p>
                  </a:txBody>
                  <a:tcPr marL="63063" marR="63063" marT="31531" marB="31531" anchor="ctr"/>
                </a:tc>
                <a:tc>
                  <a:txBody>
                    <a:bodyPr/>
                    <a:lstStyle/>
                    <a:p>
                      <a:r>
                        <a:rPr lang="en-US" sz="1600"/>
                        <a:t>volatile acidity</a:t>
                      </a:r>
                    </a:p>
                  </a:txBody>
                  <a:tcPr marL="63063" marR="63063" marT="31531" marB="31531" anchor="ctr"/>
                </a:tc>
                <a:tc>
                  <a:txBody>
                    <a:bodyPr/>
                    <a:lstStyle/>
                    <a:p>
                      <a:r>
                        <a:rPr lang="en-US" sz="1600"/>
                        <a:t>citric acid</a:t>
                      </a:r>
                    </a:p>
                  </a:txBody>
                  <a:tcPr marL="63063" marR="63063" marT="31531" marB="31531" anchor="ctr"/>
                </a:tc>
                <a:tc>
                  <a:txBody>
                    <a:bodyPr/>
                    <a:lstStyle/>
                    <a:p>
                      <a:r>
                        <a:rPr lang="en-US" sz="1600"/>
                        <a:t>residual sugar</a:t>
                      </a:r>
                    </a:p>
                  </a:txBody>
                  <a:tcPr marL="63063" marR="63063" marT="31531" marB="31531" anchor="ctr"/>
                </a:tc>
                <a:tc>
                  <a:txBody>
                    <a:bodyPr/>
                    <a:lstStyle/>
                    <a:p>
                      <a:r>
                        <a:rPr lang="en-US" sz="1600" dirty="0"/>
                        <a:t>chlorides</a:t>
                      </a:r>
                    </a:p>
                  </a:txBody>
                  <a:tcPr marL="63063" marR="63063" marT="31531" marB="31531" anchor="ctr"/>
                </a:tc>
                <a:tc>
                  <a:txBody>
                    <a:bodyPr/>
                    <a:lstStyle/>
                    <a:p>
                      <a:r>
                        <a:rPr lang="en-US" sz="1600"/>
                        <a:t>free sulfur dioxide</a:t>
                      </a:r>
                    </a:p>
                  </a:txBody>
                  <a:tcPr marL="63063" marR="63063" marT="31531" marB="31531" anchor="ctr"/>
                </a:tc>
                <a:tc>
                  <a:txBody>
                    <a:bodyPr/>
                    <a:lstStyle/>
                    <a:p>
                      <a:r>
                        <a:rPr lang="en-US" sz="1600"/>
                        <a:t>total sulfur dioxide</a:t>
                      </a:r>
                    </a:p>
                  </a:txBody>
                  <a:tcPr marL="63063" marR="63063" marT="31531" marB="31531" anchor="ctr"/>
                </a:tc>
                <a:tc>
                  <a:txBody>
                    <a:bodyPr/>
                    <a:lstStyle/>
                    <a:p>
                      <a:r>
                        <a:rPr lang="en-US" sz="1600" dirty="0"/>
                        <a:t>pH</a:t>
                      </a:r>
                    </a:p>
                  </a:txBody>
                  <a:tcPr marL="63063" marR="63063" marT="31531" marB="31531" anchor="ctr"/>
                </a:tc>
                <a:tc>
                  <a:txBody>
                    <a:bodyPr/>
                    <a:lstStyle/>
                    <a:p>
                      <a:r>
                        <a:rPr lang="en-US" sz="1600" dirty="0" err="1"/>
                        <a:t>sulphates</a:t>
                      </a:r>
                      <a:endParaRPr lang="en-US" sz="1600" dirty="0"/>
                    </a:p>
                  </a:txBody>
                  <a:tcPr marL="63063" marR="63063" marT="31531" marB="31531" anchor="ctr"/>
                </a:tc>
                <a:tc>
                  <a:txBody>
                    <a:bodyPr/>
                    <a:lstStyle/>
                    <a:p>
                      <a:r>
                        <a:rPr lang="en-US" sz="1600"/>
                        <a:t>alcohol</a:t>
                      </a:r>
                    </a:p>
                  </a:txBody>
                  <a:tcPr marL="63063" marR="63063" marT="31531" marB="31531" anchor="ctr"/>
                </a:tc>
                <a:tc>
                  <a:txBody>
                    <a:bodyPr/>
                    <a:lstStyle/>
                    <a:p>
                      <a:r>
                        <a:rPr lang="en-US" sz="1600"/>
                        <a:t>quality</a:t>
                      </a:r>
                    </a:p>
                  </a:txBody>
                  <a:tcPr marL="63063" marR="63063" marT="31531" marB="31531" anchor="ctr"/>
                </a:tc>
                <a:extLst>
                  <a:ext uri="{0D108BD9-81ED-4DB2-BD59-A6C34878D82A}">
                    <a16:rowId xmlns:a16="http://schemas.microsoft.com/office/drawing/2014/main" val="3353242883"/>
                  </a:ext>
                </a:extLst>
              </a:tr>
              <a:tr h="441440">
                <a:tc>
                  <a:txBody>
                    <a:bodyPr/>
                    <a:lstStyle/>
                    <a:p>
                      <a:r>
                        <a:rPr lang="en-US" sz="1600"/>
                        <a:t>count</a:t>
                      </a:r>
                    </a:p>
                  </a:txBody>
                  <a:tcPr marL="63063" marR="63063" marT="31531" marB="31531" anchor="ctr"/>
                </a:tc>
                <a:tc>
                  <a:txBody>
                    <a:bodyPr/>
                    <a:lstStyle/>
                    <a:p>
                      <a:r>
                        <a:rPr lang="en-US" sz="1600"/>
                        <a:t>1599.00</a:t>
                      </a:r>
                    </a:p>
                  </a:txBody>
                  <a:tcPr marL="63063" marR="63063" marT="31531" marB="31531" anchor="ctr"/>
                </a:tc>
                <a:tc>
                  <a:txBody>
                    <a:bodyPr/>
                    <a:lstStyle/>
                    <a:p>
                      <a:r>
                        <a:rPr lang="en-US" sz="1600"/>
                        <a:t>1599.00</a:t>
                      </a:r>
                    </a:p>
                  </a:txBody>
                  <a:tcPr marL="63063" marR="63063" marT="31531" marB="31531" anchor="ctr"/>
                </a:tc>
                <a:tc>
                  <a:txBody>
                    <a:bodyPr/>
                    <a:lstStyle/>
                    <a:p>
                      <a:r>
                        <a:rPr lang="en-US" sz="1600"/>
                        <a:t>1599.00</a:t>
                      </a:r>
                    </a:p>
                  </a:txBody>
                  <a:tcPr marL="63063" marR="63063" marT="31531" marB="31531" anchor="ctr"/>
                </a:tc>
                <a:tc>
                  <a:txBody>
                    <a:bodyPr/>
                    <a:lstStyle/>
                    <a:p>
                      <a:r>
                        <a:rPr lang="en-US" sz="1600"/>
                        <a:t>1599.00</a:t>
                      </a:r>
                    </a:p>
                  </a:txBody>
                  <a:tcPr marL="63063" marR="63063" marT="31531" marB="31531" anchor="ctr"/>
                </a:tc>
                <a:tc>
                  <a:txBody>
                    <a:bodyPr/>
                    <a:lstStyle/>
                    <a:p>
                      <a:r>
                        <a:rPr lang="en-US" sz="1600"/>
                        <a:t>1599.00</a:t>
                      </a:r>
                    </a:p>
                  </a:txBody>
                  <a:tcPr marL="63063" marR="63063" marT="31531" marB="31531" anchor="ctr"/>
                </a:tc>
                <a:tc>
                  <a:txBody>
                    <a:bodyPr/>
                    <a:lstStyle/>
                    <a:p>
                      <a:r>
                        <a:rPr lang="en-US" sz="1600"/>
                        <a:t>1599.00</a:t>
                      </a:r>
                    </a:p>
                  </a:txBody>
                  <a:tcPr marL="63063" marR="63063" marT="31531" marB="31531" anchor="ctr"/>
                </a:tc>
                <a:tc>
                  <a:txBody>
                    <a:bodyPr/>
                    <a:lstStyle/>
                    <a:p>
                      <a:r>
                        <a:rPr lang="en-US" sz="1600"/>
                        <a:t>1599.00</a:t>
                      </a:r>
                    </a:p>
                  </a:txBody>
                  <a:tcPr marL="63063" marR="63063" marT="31531" marB="31531" anchor="ctr"/>
                </a:tc>
                <a:tc>
                  <a:txBody>
                    <a:bodyPr/>
                    <a:lstStyle/>
                    <a:p>
                      <a:r>
                        <a:rPr lang="en-US" sz="1600"/>
                        <a:t>1599.00</a:t>
                      </a:r>
                    </a:p>
                  </a:txBody>
                  <a:tcPr marL="63063" marR="63063" marT="31531" marB="31531" anchor="ctr"/>
                </a:tc>
                <a:tc>
                  <a:txBody>
                    <a:bodyPr/>
                    <a:lstStyle/>
                    <a:p>
                      <a:r>
                        <a:rPr lang="en-US" sz="1600"/>
                        <a:t>1599.00</a:t>
                      </a:r>
                    </a:p>
                  </a:txBody>
                  <a:tcPr marL="63063" marR="63063" marT="31531" marB="31531" anchor="ctr"/>
                </a:tc>
                <a:tc>
                  <a:txBody>
                    <a:bodyPr/>
                    <a:lstStyle/>
                    <a:p>
                      <a:r>
                        <a:rPr lang="en-US" sz="1600"/>
                        <a:t>1599.00</a:t>
                      </a:r>
                    </a:p>
                  </a:txBody>
                  <a:tcPr marL="63063" marR="63063" marT="31531" marB="31531" anchor="ctr"/>
                </a:tc>
                <a:tc>
                  <a:txBody>
                    <a:bodyPr/>
                    <a:lstStyle/>
                    <a:p>
                      <a:r>
                        <a:rPr lang="en-US" sz="1600"/>
                        <a:t>1599.00</a:t>
                      </a:r>
                    </a:p>
                  </a:txBody>
                  <a:tcPr marL="63063" marR="63063" marT="31531" marB="31531" anchor="ctr"/>
                </a:tc>
                <a:extLst>
                  <a:ext uri="{0D108BD9-81ED-4DB2-BD59-A6C34878D82A}">
                    <a16:rowId xmlns:a16="http://schemas.microsoft.com/office/drawing/2014/main" val="2288315411"/>
                  </a:ext>
                </a:extLst>
              </a:tr>
              <a:tr h="441440">
                <a:tc>
                  <a:txBody>
                    <a:bodyPr/>
                    <a:lstStyle/>
                    <a:p>
                      <a:r>
                        <a:rPr lang="en-US" sz="1600"/>
                        <a:t>mean</a:t>
                      </a:r>
                    </a:p>
                  </a:txBody>
                  <a:tcPr marL="63063" marR="63063" marT="31531" marB="31531" anchor="ctr"/>
                </a:tc>
                <a:tc>
                  <a:txBody>
                    <a:bodyPr/>
                    <a:lstStyle/>
                    <a:p>
                      <a:r>
                        <a:rPr lang="en-US" sz="1600"/>
                        <a:t>8.32</a:t>
                      </a:r>
                    </a:p>
                  </a:txBody>
                  <a:tcPr marL="63063" marR="63063" marT="31531" marB="31531" anchor="ctr"/>
                </a:tc>
                <a:tc>
                  <a:txBody>
                    <a:bodyPr/>
                    <a:lstStyle/>
                    <a:p>
                      <a:r>
                        <a:rPr lang="en-US" sz="1600"/>
                        <a:t>0.53</a:t>
                      </a:r>
                    </a:p>
                  </a:txBody>
                  <a:tcPr marL="63063" marR="63063" marT="31531" marB="31531" anchor="ctr"/>
                </a:tc>
                <a:tc>
                  <a:txBody>
                    <a:bodyPr/>
                    <a:lstStyle/>
                    <a:p>
                      <a:r>
                        <a:rPr lang="en-US" sz="1600"/>
                        <a:t>0.27</a:t>
                      </a:r>
                    </a:p>
                  </a:txBody>
                  <a:tcPr marL="63063" marR="63063" marT="31531" marB="31531" anchor="ctr"/>
                </a:tc>
                <a:tc>
                  <a:txBody>
                    <a:bodyPr/>
                    <a:lstStyle/>
                    <a:p>
                      <a:r>
                        <a:rPr lang="en-US" sz="1600"/>
                        <a:t>2.54</a:t>
                      </a:r>
                    </a:p>
                  </a:txBody>
                  <a:tcPr marL="63063" marR="63063" marT="31531" marB="31531" anchor="ctr"/>
                </a:tc>
                <a:tc>
                  <a:txBody>
                    <a:bodyPr/>
                    <a:lstStyle/>
                    <a:p>
                      <a:r>
                        <a:rPr lang="en-US" sz="1600"/>
                        <a:t>0.09</a:t>
                      </a:r>
                    </a:p>
                  </a:txBody>
                  <a:tcPr marL="63063" marR="63063" marT="31531" marB="31531" anchor="ctr"/>
                </a:tc>
                <a:tc>
                  <a:txBody>
                    <a:bodyPr/>
                    <a:lstStyle/>
                    <a:p>
                      <a:r>
                        <a:rPr lang="en-US" sz="1600"/>
                        <a:t>15.87</a:t>
                      </a:r>
                    </a:p>
                  </a:txBody>
                  <a:tcPr marL="63063" marR="63063" marT="31531" marB="31531" anchor="ctr"/>
                </a:tc>
                <a:tc>
                  <a:txBody>
                    <a:bodyPr/>
                    <a:lstStyle/>
                    <a:p>
                      <a:r>
                        <a:rPr lang="en-US" sz="1600"/>
                        <a:t>46.47</a:t>
                      </a:r>
                    </a:p>
                  </a:txBody>
                  <a:tcPr marL="63063" marR="63063" marT="31531" marB="31531" anchor="ctr"/>
                </a:tc>
                <a:tc>
                  <a:txBody>
                    <a:bodyPr/>
                    <a:lstStyle/>
                    <a:p>
                      <a:r>
                        <a:rPr lang="en-US" sz="1600"/>
                        <a:t>3.31</a:t>
                      </a:r>
                    </a:p>
                  </a:txBody>
                  <a:tcPr marL="63063" marR="63063" marT="31531" marB="31531" anchor="ctr"/>
                </a:tc>
                <a:tc>
                  <a:txBody>
                    <a:bodyPr/>
                    <a:lstStyle/>
                    <a:p>
                      <a:r>
                        <a:rPr lang="en-US" sz="1600"/>
                        <a:t>0.66</a:t>
                      </a:r>
                    </a:p>
                  </a:txBody>
                  <a:tcPr marL="63063" marR="63063" marT="31531" marB="31531" anchor="ctr"/>
                </a:tc>
                <a:tc>
                  <a:txBody>
                    <a:bodyPr/>
                    <a:lstStyle/>
                    <a:p>
                      <a:r>
                        <a:rPr lang="en-US" sz="1600"/>
                        <a:t>10.42</a:t>
                      </a:r>
                    </a:p>
                  </a:txBody>
                  <a:tcPr marL="63063" marR="63063" marT="31531" marB="31531" anchor="ctr"/>
                </a:tc>
                <a:tc>
                  <a:txBody>
                    <a:bodyPr/>
                    <a:lstStyle/>
                    <a:p>
                      <a:r>
                        <a:rPr lang="en-US" sz="1600"/>
                        <a:t>5.64</a:t>
                      </a:r>
                    </a:p>
                  </a:txBody>
                  <a:tcPr marL="63063" marR="63063" marT="31531" marB="31531" anchor="ctr"/>
                </a:tc>
                <a:extLst>
                  <a:ext uri="{0D108BD9-81ED-4DB2-BD59-A6C34878D82A}">
                    <a16:rowId xmlns:a16="http://schemas.microsoft.com/office/drawing/2014/main" val="192080900"/>
                  </a:ext>
                </a:extLst>
              </a:tr>
              <a:tr h="441440">
                <a:tc>
                  <a:txBody>
                    <a:bodyPr/>
                    <a:lstStyle/>
                    <a:p>
                      <a:r>
                        <a:rPr lang="en-US" sz="1600"/>
                        <a:t>std</a:t>
                      </a:r>
                    </a:p>
                  </a:txBody>
                  <a:tcPr marL="63063" marR="63063" marT="31531" marB="31531" anchor="ctr"/>
                </a:tc>
                <a:tc>
                  <a:txBody>
                    <a:bodyPr/>
                    <a:lstStyle/>
                    <a:p>
                      <a:r>
                        <a:rPr lang="en-US" sz="1600"/>
                        <a:t>1.74</a:t>
                      </a:r>
                    </a:p>
                  </a:txBody>
                  <a:tcPr marL="63063" marR="63063" marT="31531" marB="31531" anchor="ctr"/>
                </a:tc>
                <a:tc>
                  <a:txBody>
                    <a:bodyPr/>
                    <a:lstStyle/>
                    <a:p>
                      <a:r>
                        <a:rPr lang="en-US" sz="1600"/>
                        <a:t>0.18</a:t>
                      </a:r>
                    </a:p>
                  </a:txBody>
                  <a:tcPr marL="63063" marR="63063" marT="31531" marB="31531" anchor="ctr"/>
                </a:tc>
                <a:tc>
                  <a:txBody>
                    <a:bodyPr/>
                    <a:lstStyle/>
                    <a:p>
                      <a:r>
                        <a:rPr lang="en-US" sz="1600"/>
                        <a:t>0.19</a:t>
                      </a:r>
                    </a:p>
                  </a:txBody>
                  <a:tcPr marL="63063" marR="63063" marT="31531" marB="31531" anchor="ctr"/>
                </a:tc>
                <a:tc>
                  <a:txBody>
                    <a:bodyPr/>
                    <a:lstStyle/>
                    <a:p>
                      <a:r>
                        <a:rPr lang="en-US" sz="1600"/>
                        <a:t>1.41</a:t>
                      </a:r>
                    </a:p>
                  </a:txBody>
                  <a:tcPr marL="63063" marR="63063" marT="31531" marB="31531" anchor="ctr"/>
                </a:tc>
                <a:tc>
                  <a:txBody>
                    <a:bodyPr/>
                    <a:lstStyle/>
                    <a:p>
                      <a:r>
                        <a:rPr lang="en-US" sz="1600"/>
                        <a:t>0.05</a:t>
                      </a:r>
                    </a:p>
                  </a:txBody>
                  <a:tcPr marL="63063" marR="63063" marT="31531" marB="31531" anchor="ctr"/>
                </a:tc>
                <a:tc>
                  <a:txBody>
                    <a:bodyPr/>
                    <a:lstStyle/>
                    <a:p>
                      <a:r>
                        <a:rPr lang="en-US" sz="1600"/>
                        <a:t>10.46</a:t>
                      </a:r>
                    </a:p>
                  </a:txBody>
                  <a:tcPr marL="63063" marR="63063" marT="31531" marB="31531" anchor="ctr"/>
                </a:tc>
                <a:tc>
                  <a:txBody>
                    <a:bodyPr/>
                    <a:lstStyle/>
                    <a:p>
                      <a:r>
                        <a:rPr lang="en-US" sz="1600"/>
                        <a:t>32.90</a:t>
                      </a:r>
                    </a:p>
                  </a:txBody>
                  <a:tcPr marL="63063" marR="63063" marT="31531" marB="31531" anchor="ctr"/>
                </a:tc>
                <a:tc>
                  <a:txBody>
                    <a:bodyPr/>
                    <a:lstStyle/>
                    <a:p>
                      <a:r>
                        <a:rPr lang="en-US" sz="1600"/>
                        <a:t>0.15</a:t>
                      </a:r>
                    </a:p>
                  </a:txBody>
                  <a:tcPr marL="63063" marR="63063" marT="31531" marB="31531" anchor="ctr"/>
                </a:tc>
                <a:tc>
                  <a:txBody>
                    <a:bodyPr/>
                    <a:lstStyle/>
                    <a:p>
                      <a:r>
                        <a:rPr lang="en-US" sz="1600"/>
                        <a:t>0.17</a:t>
                      </a:r>
                    </a:p>
                  </a:txBody>
                  <a:tcPr marL="63063" marR="63063" marT="31531" marB="31531" anchor="ctr"/>
                </a:tc>
                <a:tc>
                  <a:txBody>
                    <a:bodyPr/>
                    <a:lstStyle/>
                    <a:p>
                      <a:r>
                        <a:rPr lang="en-US" sz="1600"/>
                        <a:t>1.07</a:t>
                      </a:r>
                    </a:p>
                  </a:txBody>
                  <a:tcPr marL="63063" marR="63063" marT="31531" marB="31531" anchor="ctr"/>
                </a:tc>
                <a:tc>
                  <a:txBody>
                    <a:bodyPr/>
                    <a:lstStyle/>
                    <a:p>
                      <a:r>
                        <a:rPr lang="en-US" sz="1600"/>
                        <a:t>0.81</a:t>
                      </a:r>
                    </a:p>
                  </a:txBody>
                  <a:tcPr marL="63063" marR="63063" marT="31531" marB="31531" anchor="ctr"/>
                </a:tc>
                <a:extLst>
                  <a:ext uri="{0D108BD9-81ED-4DB2-BD59-A6C34878D82A}">
                    <a16:rowId xmlns:a16="http://schemas.microsoft.com/office/drawing/2014/main" val="1457883292"/>
                  </a:ext>
                </a:extLst>
              </a:tr>
              <a:tr h="441440">
                <a:tc>
                  <a:txBody>
                    <a:bodyPr/>
                    <a:lstStyle/>
                    <a:p>
                      <a:r>
                        <a:rPr lang="en-US" sz="1600"/>
                        <a:t>min</a:t>
                      </a:r>
                    </a:p>
                  </a:txBody>
                  <a:tcPr marL="63063" marR="63063" marT="31531" marB="31531" anchor="ctr"/>
                </a:tc>
                <a:tc>
                  <a:txBody>
                    <a:bodyPr/>
                    <a:lstStyle/>
                    <a:p>
                      <a:r>
                        <a:rPr lang="en-US" sz="1600"/>
                        <a:t>4.60</a:t>
                      </a:r>
                    </a:p>
                  </a:txBody>
                  <a:tcPr marL="63063" marR="63063" marT="31531" marB="31531" anchor="ctr"/>
                </a:tc>
                <a:tc>
                  <a:txBody>
                    <a:bodyPr/>
                    <a:lstStyle/>
                    <a:p>
                      <a:r>
                        <a:rPr lang="en-US" sz="1600"/>
                        <a:t>0.12</a:t>
                      </a:r>
                    </a:p>
                  </a:txBody>
                  <a:tcPr marL="63063" marR="63063" marT="31531" marB="31531" anchor="ctr"/>
                </a:tc>
                <a:tc>
                  <a:txBody>
                    <a:bodyPr/>
                    <a:lstStyle/>
                    <a:p>
                      <a:r>
                        <a:rPr lang="en-US" sz="1600"/>
                        <a:t>0.00</a:t>
                      </a:r>
                    </a:p>
                  </a:txBody>
                  <a:tcPr marL="63063" marR="63063" marT="31531" marB="31531" anchor="ctr"/>
                </a:tc>
                <a:tc>
                  <a:txBody>
                    <a:bodyPr/>
                    <a:lstStyle/>
                    <a:p>
                      <a:r>
                        <a:rPr lang="en-US" sz="1600"/>
                        <a:t>0.90</a:t>
                      </a:r>
                    </a:p>
                  </a:txBody>
                  <a:tcPr marL="63063" marR="63063" marT="31531" marB="31531" anchor="ctr"/>
                </a:tc>
                <a:tc>
                  <a:txBody>
                    <a:bodyPr/>
                    <a:lstStyle/>
                    <a:p>
                      <a:r>
                        <a:rPr lang="en-US" sz="1600"/>
                        <a:t>0.01</a:t>
                      </a:r>
                    </a:p>
                  </a:txBody>
                  <a:tcPr marL="63063" marR="63063" marT="31531" marB="31531" anchor="ctr"/>
                </a:tc>
                <a:tc>
                  <a:txBody>
                    <a:bodyPr/>
                    <a:lstStyle/>
                    <a:p>
                      <a:r>
                        <a:rPr lang="en-US" sz="1600"/>
                        <a:t>1.00</a:t>
                      </a:r>
                    </a:p>
                  </a:txBody>
                  <a:tcPr marL="63063" marR="63063" marT="31531" marB="31531" anchor="ctr"/>
                </a:tc>
                <a:tc>
                  <a:txBody>
                    <a:bodyPr/>
                    <a:lstStyle/>
                    <a:p>
                      <a:r>
                        <a:rPr lang="en-US" sz="1600"/>
                        <a:t>6.00</a:t>
                      </a:r>
                    </a:p>
                  </a:txBody>
                  <a:tcPr marL="63063" marR="63063" marT="31531" marB="31531" anchor="ctr"/>
                </a:tc>
                <a:tc>
                  <a:txBody>
                    <a:bodyPr/>
                    <a:lstStyle/>
                    <a:p>
                      <a:r>
                        <a:rPr lang="en-US" sz="1600" dirty="0"/>
                        <a:t>2.74</a:t>
                      </a:r>
                    </a:p>
                  </a:txBody>
                  <a:tcPr marL="63063" marR="63063" marT="31531" marB="31531" anchor="ctr"/>
                </a:tc>
                <a:tc>
                  <a:txBody>
                    <a:bodyPr/>
                    <a:lstStyle/>
                    <a:p>
                      <a:r>
                        <a:rPr lang="en-US" sz="1600"/>
                        <a:t>0.33</a:t>
                      </a:r>
                    </a:p>
                  </a:txBody>
                  <a:tcPr marL="63063" marR="63063" marT="31531" marB="31531" anchor="ctr"/>
                </a:tc>
                <a:tc>
                  <a:txBody>
                    <a:bodyPr/>
                    <a:lstStyle/>
                    <a:p>
                      <a:r>
                        <a:rPr lang="en-US" sz="1600"/>
                        <a:t>8.40</a:t>
                      </a:r>
                    </a:p>
                  </a:txBody>
                  <a:tcPr marL="63063" marR="63063" marT="31531" marB="31531" anchor="ctr"/>
                </a:tc>
                <a:tc>
                  <a:txBody>
                    <a:bodyPr/>
                    <a:lstStyle/>
                    <a:p>
                      <a:r>
                        <a:rPr lang="en-US" sz="1600"/>
                        <a:t>3.00</a:t>
                      </a:r>
                    </a:p>
                  </a:txBody>
                  <a:tcPr marL="63063" marR="63063" marT="31531" marB="31531" anchor="ctr"/>
                </a:tc>
                <a:extLst>
                  <a:ext uri="{0D108BD9-81ED-4DB2-BD59-A6C34878D82A}">
                    <a16:rowId xmlns:a16="http://schemas.microsoft.com/office/drawing/2014/main" val="2995038665"/>
                  </a:ext>
                </a:extLst>
              </a:tr>
              <a:tr h="441440">
                <a:tc>
                  <a:txBody>
                    <a:bodyPr/>
                    <a:lstStyle/>
                    <a:p>
                      <a:r>
                        <a:rPr lang="en-US" sz="1600"/>
                        <a:t>25%</a:t>
                      </a:r>
                    </a:p>
                  </a:txBody>
                  <a:tcPr marL="63063" marR="63063" marT="31531" marB="31531" anchor="ctr"/>
                </a:tc>
                <a:tc>
                  <a:txBody>
                    <a:bodyPr/>
                    <a:lstStyle/>
                    <a:p>
                      <a:r>
                        <a:rPr lang="en-US" sz="1600"/>
                        <a:t>7.10</a:t>
                      </a:r>
                    </a:p>
                  </a:txBody>
                  <a:tcPr marL="63063" marR="63063" marT="31531" marB="31531" anchor="ctr"/>
                </a:tc>
                <a:tc>
                  <a:txBody>
                    <a:bodyPr/>
                    <a:lstStyle/>
                    <a:p>
                      <a:r>
                        <a:rPr lang="en-US" sz="1600"/>
                        <a:t>0.39</a:t>
                      </a:r>
                    </a:p>
                  </a:txBody>
                  <a:tcPr marL="63063" marR="63063" marT="31531" marB="31531" anchor="ctr"/>
                </a:tc>
                <a:tc>
                  <a:txBody>
                    <a:bodyPr/>
                    <a:lstStyle/>
                    <a:p>
                      <a:r>
                        <a:rPr lang="en-US" sz="1600"/>
                        <a:t>0.09</a:t>
                      </a:r>
                    </a:p>
                  </a:txBody>
                  <a:tcPr marL="63063" marR="63063" marT="31531" marB="31531" anchor="ctr"/>
                </a:tc>
                <a:tc>
                  <a:txBody>
                    <a:bodyPr/>
                    <a:lstStyle/>
                    <a:p>
                      <a:r>
                        <a:rPr lang="en-US" sz="1600"/>
                        <a:t>1.90</a:t>
                      </a:r>
                    </a:p>
                  </a:txBody>
                  <a:tcPr marL="63063" marR="63063" marT="31531" marB="31531" anchor="ctr"/>
                </a:tc>
                <a:tc>
                  <a:txBody>
                    <a:bodyPr/>
                    <a:lstStyle/>
                    <a:p>
                      <a:r>
                        <a:rPr lang="en-US" sz="1600"/>
                        <a:t>0.07</a:t>
                      </a:r>
                    </a:p>
                  </a:txBody>
                  <a:tcPr marL="63063" marR="63063" marT="31531" marB="31531" anchor="ctr"/>
                </a:tc>
                <a:tc>
                  <a:txBody>
                    <a:bodyPr/>
                    <a:lstStyle/>
                    <a:p>
                      <a:r>
                        <a:rPr lang="en-US" sz="1600"/>
                        <a:t>7.00</a:t>
                      </a:r>
                    </a:p>
                  </a:txBody>
                  <a:tcPr marL="63063" marR="63063" marT="31531" marB="31531" anchor="ctr"/>
                </a:tc>
                <a:tc>
                  <a:txBody>
                    <a:bodyPr/>
                    <a:lstStyle/>
                    <a:p>
                      <a:r>
                        <a:rPr lang="en-US" sz="1600"/>
                        <a:t>22.00</a:t>
                      </a:r>
                    </a:p>
                  </a:txBody>
                  <a:tcPr marL="63063" marR="63063" marT="31531" marB="31531" anchor="ctr"/>
                </a:tc>
                <a:tc>
                  <a:txBody>
                    <a:bodyPr/>
                    <a:lstStyle/>
                    <a:p>
                      <a:r>
                        <a:rPr lang="en-US" sz="1600"/>
                        <a:t>3.21</a:t>
                      </a:r>
                    </a:p>
                  </a:txBody>
                  <a:tcPr marL="63063" marR="63063" marT="31531" marB="31531" anchor="ctr"/>
                </a:tc>
                <a:tc>
                  <a:txBody>
                    <a:bodyPr/>
                    <a:lstStyle/>
                    <a:p>
                      <a:r>
                        <a:rPr lang="en-US" sz="1600"/>
                        <a:t>0.55</a:t>
                      </a:r>
                    </a:p>
                  </a:txBody>
                  <a:tcPr marL="63063" marR="63063" marT="31531" marB="31531" anchor="ctr"/>
                </a:tc>
                <a:tc>
                  <a:txBody>
                    <a:bodyPr/>
                    <a:lstStyle/>
                    <a:p>
                      <a:r>
                        <a:rPr lang="en-US" sz="1600"/>
                        <a:t>9.50</a:t>
                      </a:r>
                    </a:p>
                  </a:txBody>
                  <a:tcPr marL="63063" marR="63063" marT="31531" marB="31531" anchor="ctr"/>
                </a:tc>
                <a:tc>
                  <a:txBody>
                    <a:bodyPr/>
                    <a:lstStyle/>
                    <a:p>
                      <a:r>
                        <a:rPr lang="en-US" sz="1600"/>
                        <a:t>5.00</a:t>
                      </a:r>
                    </a:p>
                  </a:txBody>
                  <a:tcPr marL="63063" marR="63063" marT="31531" marB="31531" anchor="ctr"/>
                </a:tc>
                <a:extLst>
                  <a:ext uri="{0D108BD9-81ED-4DB2-BD59-A6C34878D82A}">
                    <a16:rowId xmlns:a16="http://schemas.microsoft.com/office/drawing/2014/main" val="1930634860"/>
                  </a:ext>
                </a:extLst>
              </a:tr>
              <a:tr h="441440">
                <a:tc>
                  <a:txBody>
                    <a:bodyPr/>
                    <a:lstStyle/>
                    <a:p>
                      <a:r>
                        <a:rPr lang="en-US" sz="1600"/>
                        <a:t>50%</a:t>
                      </a:r>
                    </a:p>
                  </a:txBody>
                  <a:tcPr marL="63063" marR="63063" marT="31531" marB="31531" anchor="ctr"/>
                </a:tc>
                <a:tc>
                  <a:txBody>
                    <a:bodyPr/>
                    <a:lstStyle/>
                    <a:p>
                      <a:r>
                        <a:rPr lang="en-US" sz="1600"/>
                        <a:t>7.90</a:t>
                      </a:r>
                    </a:p>
                  </a:txBody>
                  <a:tcPr marL="63063" marR="63063" marT="31531" marB="31531" anchor="ctr"/>
                </a:tc>
                <a:tc>
                  <a:txBody>
                    <a:bodyPr/>
                    <a:lstStyle/>
                    <a:p>
                      <a:r>
                        <a:rPr lang="en-US" sz="1600"/>
                        <a:t>0.52</a:t>
                      </a:r>
                    </a:p>
                  </a:txBody>
                  <a:tcPr marL="63063" marR="63063" marT="31531" marB="31531" anchor="ctr"/>
                </a:tc>
                <a:tc>
                  <a:txBody>
                    <a:bodyPr/>
                    <a:lstStyle/>
                    <a:p>
                      <a:r>
                        <a:rPr lang="en-US" sz="1600"/>
                        <a:t>0.26</a:t>
                      </a:r>
                    </a:p>
                  </a:txBody>
                  <a:tcPr marL="63063" marR="63063" marT="31531" marB="31531" anchor="ctr"/>
                </a:tc>
                <a:tc>
                  <a:txBody>
                    <a:bodyPr/>
                    <a:lstStyle/>
                    <a:p>
                      <a:r>
                        <a:rPr lang="en-US" sz="1600"/>
                        <a:t>2.20</a:t>
                      </a:r>
                    </a:p>
                  </a:txBody>
                  <a:tcPr marL="63063" marR="63063" marT="31531" marB="31531" anchor="ctr"/>
                </a:tc>
                <a:tc>
                  <a:txBody>
                    <a:bodyPr/>
                    <a:lstStyle/>
                    <a:p>
                      <a:r>
                        <a:rPr lang="en-US" sz="1600"/>
                        <a:t>0.08</a:t>
                      </a:r>
                    </a:p>
                  </a:txBody>
                  <a:tcPr marL="63063" marR="63063" marT="31531" marB="31531" anchor="ctr"/>
                </a:tc>
                <a:tc>
                  <a:txBody>
                    <a:bodyPr/>
                    <a:lstStyle/>
                    <a:p>
                      <a:r>
                        <a:rPr lang="en-US" sz="1600"/>
                        <a:t>14.00</a:t>
                      </a:r>
                    </a:p>
                  </a:txBody>
                  <a:tcPr marL="63063" marR="63063" marT="31531" marB="31531" anchor="ctr"/>
                </a:tc>
                <a:tc>
                  <a:txBody>
                    <a:bodyPr/>
                    <a:lstStyle/>
                    <a:p>
                      <a:r>
                        <a:rPr lang="en-US" sz="1600"/>
                        <a:t>38.00</a:t>
                      </a:r>
                    </a:p>
                  </a:txBody>
                  <a:tcPr marL="63063" marR="63063" marT="31531" marB="31531" anchor="ctr"/>
                </a:tc>
                <a:tc>
                  <a:txBody>
                    <a:bodyPr/>
                    <a:lstStyle/>
                    <a:p>
                      <a:r>
                        <a:rPr lang="en-US" sz="1600"/>
                        <a:t>3.31</a:t>
                      </a:r>
                    </a:p>
                  </a:txBody>
                  <a:tcPr marL="63063" marR="63063" marT="31531" marB="31531" anchor="ctr"/>
                </a:tc>
                <a:tc>
                  <a:txBody>
                    <a:bodyPr/>
                    <a:lstStyle/>
                    <a:p>
                      <a:r>
                        <a:rPr lang="en-US" sz="1600"/>
                        <a:t>0.62</a:t>
                      </a:r>
                    </a:p>
                  </a:txBody>
                  <a:tcPr marL="63063" marR="63063" marT="31531" marB="31531" anchor="ctr"/>
                </a:tc>
                <a:tc>
                  <a:txBody>
                    <a:bodyPr/>
                    <a:lstStyle/>
                    <a:p>
                      <a:r>
                        <a:rPr lang="en-US" sz="1600"/>
                        <a:t>10.20</a:t>
                      </a:r>
                    </a:p>
                  </a:txBody>
                  <a:tcPr marL="63063" marR="63063" marT="31531" marB="31531" anchor="ctr"/>
                </a:tc>
                <a:tc>
                  <a:txBody>
                    <a:bodyPr/>
                    <a:lstStyle/>
                    <a:p>
                      <a:r>
                        <a:rPr lang="en-US" sz="1600"/>
                        <a:t>6.00</a:t>
                      </a:r>
                    </a:p>
                  </a:txBody>
                  <a:tcPr marL="63063" marR="63063" marT="31531" marB="31531" anchor="ctr"/>
                </a:tc>
                <a:extLst>
                  <a:ext uri="{0D108BD9-81ED-4DB2-BD59-A6C34878D82A}">
                    <a16:rowId xmlns:a16="http://schemas.microsoft.com/office/drawing/2014/main" val="2393929487"/>
                  </a:ext>
                </a:extLst>
              </a:tr>
              <a:tr h="441440">
                <a:tc>
                  <a:txBody>
                    <a:bodyPr/>
                    <a:lstStyle/>
                    <a:p>
                      <a:r>
                        <a:rPr lang="en-US" sz="1600"/>
                        <a:t>75%</a:t>
                      </a:r>
                    </a:p>
                  </a:txBody>
                  <a:tcPr marL="63063" marR="63063" marT="31531" marB="31531" anchor="ctr"/>
                </a:tc>
                <a:tc>
                  <a:txBody>
                    <a:bodyPr/>
                    <a:lstStyle/>
                    <a:p>
                      <a:r>
                        <a:rPr lang="en-US" sz="1600"/>
                        <a:t>9.20</a:t>
                      </a:r>
                    </a:p>
                  </a:txBody>
                  <a:tcPr marL="63063" marR="63063" marT="31531" marB="31531" anchor="ctr"/>
                </a:tc>
                <a:tc>
                  <a:txBody>
                    <a:bodyPr/>
                    <a:lstStyle/>
                    <a:p>
                      <a:r>
                        <a:rPr lang="en-US" sz="1600"/>
                        <a:t>0.64</a:t>
                      </a:r>
                    </a:p>
                  </a:txBody>
                  <a:tcPr marL="63063" marR="63063" marT="31531" marB="31531" anchor="ctr"/>
                </a:tc>
                <a:tc>
                  <a:txBody>
                    <a:bodyPr/>
                    <a:lstStyle/>
                    <a:p>
                      <a:r>
                        <a:rPr lang="en-US" sz="1600"/>
                        <a:t>0.42</a:t>
                      </a:r>
                    </a:p>
                  </a:txBody>
                  <a:tcPr marL="63063" marR="63063" marT="31531" marB="31531" anchor="ctr"/>
                </a:tc>
                <a:tc>
                  <a:txBody>
                    <a:bodyPr/>
                    <a:lstStyle/>
                    <a:p>
                      <a:r>
                        <a:rPr lang="en-US" sz="1600"/>
                        <a:t>2.60</a:t>
                      </a:r>
                    </a:p>
                  </a:txBody>
                  <a:tcPr marL="63063" marR="63063" marT="31531" marB="31531" anchor="ctr"/>
                </a:tc>
                <a:tc>
                  <a:txBody>
                    <a:bodyPr/>
                    <a:lstStyle/>
                    <a:p>
                      <a:r>
                        <a:rPr lang="en-US" sz="1600"/>
                        <a:t>0.09</a:t>
                      </a:r>
                    </a:p>
                  </a:txBody>
                  <a:tcPr marL="63063" marR="63063" marT="31531" marB="31531" anchor="ctr"/>
                </a:tc>
                <a:tc>
                  <a:txBody>
                    <a:bodyPr/>
                    <a:lstStyle/>
                    <a:p>
                      <a:r>
                        <a:rPr lang="en-US" sz="1600"/>
                        <a:t>21.00</a:t>
                      </a:r>
                    </a:p>
                  </a:txBody>
                  <a:tcPr marL="63063" marR="63063" marT="31531" marB="31531" anchor="ctr"/>
                </a:tc>
                <a:tc>
                  <a:txBody>
                    <a:bodyPr/>
                    <a:lstStyle/>
                    <a:p>
                      <a:r>
                        <a:rPr lang="en-US" sz="1600"/>
                        <a:t>62.00</a:t>
                      </a:r>
                    </a:p>
                  </a:txBody>
                  <a:tcPr marL="63063" marR="63063" marT="31531" marB="31531" anchor="ctr"/>
                </a:tc>
                <a:tc>
                  <a:txBody>
                    <a:bodyPr/>
                    <a:lstStyle/>
                    <a:p>
                      <a:r>
                        <a:rPr lang="en-US" sz="1600"/>
                        <a:t>3.40</a:t>
                      </a:r>
                    </a:p>
                  </a:txBody>
                  <a:tcPr marL="63063" marR="63063" marT="31531" marB="31531" anchor="ctr"/>
                </a:tc>
                <a:tc>
                  <a:txBody>
                    <a:bodyPr/>
                    <a:lstStyle/>
                    <a:p>
                      <a:r>
                        <a:rPr lang="en-US" sz="1600"/>
                        <a:t>0.73</a:t>
                      </a:r>
                    </a:p>
                  </a:txBody>
                  <a:tcPr marL="63063" marR="63063" marT="31531" marB="31531" anchor="ctr"/>
                </a:tc>
                <a:tc>
                  <a:txBody>
                    <a:bodyPr/>
                    <a:lstStyle/>
                    <a:p>
                      <a:r>
                        <a:rPr lang="en-US" sz="1600"/>
                        <a:t>11.10</a:t>
                      </a:r>
                    </a:p>
                  </a:txBody>
                  <a:tcPr marL="63063" marR="63063" marT="31531" marB="31531" anchor="ctr"/>
                </a:tc>
                <a:tc>
                  <a:txBody>
                    <a:bodyPr/>
                    <a:lstStyle/>
                    <a:p>
                      <a:r>
                        <a:rPr lang="en-US" sz="1600"/>
                        <a:t>6.00</a:t>
                      </a:r>
                    </a:p>
                  </a:txBody>
                  <a:tcPr marL="63063" marR="63063" marT="31531" marB="31531" anchor="ctr"/>
                </a:tc>
                <a:extLst>
                  <a:ext uri="{0D108BD9-81ED-4DB2-BD59-A6C34878D82A}">
                    <a16:rowId xmlns:a16="http://schemas.microsoft.com/office/drawing/2014/main" val="1635275782"/>
                  </a:ext>
                </a:extLst>
              </a:tr>
              <a:tr h="441440">
                <a:tc>
                  <a:txBody>
                    <a:bodyPr/>
                    <a:lstStyle/>
                    <a:p>
                      <a:r>
                        <a:rPr lang="en-US" sz="1600"/>
                        <a:t>max</a:t>
                      </a:r>
                    </a:p>
                  </a:txBody>
                  <a:tcPr marL="63063" marR="63063" marT="31531" marB="31531" anchor="ctr"/>
                </a:tc>
                <a:tc>
                  <a:txBody>
                    <a:bodyPr/>
                    <a:lstStyle/>
                    <a:p>
                      <a:r>
                        <a:rPr lang="en-US" sz="1600"/>
                        <a:t>15.90</a:t>
                      </a:r>
                    </a:p>
                  </a:txBody>
                  <a:tcPr marL="63063" marR="63063" marT="31531" marB="31531" anchor="ctr"/>
                </a:tc>
                <a:tc>
                  <a:txBody>
                    <a:bodyPr/>
                    <a:lstStyle/>
                    <a:p>
                      <a:r>
                        <a:rPr lang="en-US" sz="1600"/>
                        <a:t>1.58</a:t>
                      </a:r>
                    </a:p>
                  </a:txBody>
                  <a:tcPr marL="63063" marR="63063" marT="31531" marB="31531" anchor="ctr"/>
                </a:tc>
                <a:tc>
                  <a:txBody>
                    <a:bodyPr/>
                    <a:lstStyle/>
                    <a:p>
                      <a:r>
                        <a:rPr lang="en-US" sz="1600"/>
                        <a:t>1.00</a:t>
                      </a:r>
                    </a:p>
                  </a:txBody>
                  <a:tcPr marL="63063" marR="63063" marT="31531" marB="31531" anchor="ctr"/>
                </a:tc>
                <a:tc>
                  <a:txBody>
                    <a:bodyPr/>
                    <a:lstStyle/>
                    <a:p>
                      <a:r>
                        <a:rPr lang="en-US" sz="1600"/>
                        <a:t>15.50</a:t>
                      </a:r>
                    </a:p>
                  </a:txBody>
                  <a:tcPr marL="63063" marR="63063" marT="31531" marB="31531" anchor="ctr"/>
                </a:tc>
                <a:tc>
                  <a:txBody>
                    <a:bodyPr/>
                    <a:lstStyle/>
                    <a:p>
                      <a:r>
                        <a:rPr lang="en-US" sz="1600"/>
                        <a:t>0.61</a:t>
                      </a:r>
                    </a:p>
                  </a:txBody>
                  <a:tcPr marL="63063" marR="63063" marT="31531" marB="31531" anchor="ctr"/>
                </a:tc>
                <a:tc>
                  <a:txBody>
                    <a:bodyPr/>
                    <a:lstStyle/>
                    <a:p>
                      <a:r>
                        <a:rPr lang="en-US" sz="1600"/>
                        <a:t>72.00</a:t>
                      </a:r>
                    </a:p>
                  </a:txBody>
                  <a:tcPr marL="63063" marR="63063" marT="31531" marB="31531" anchor="ctr"/>
                </a:tc>
                <a:tc>
                  <a:txBody>
                    <a:bodyPr/>
                    <a:lstStyle/>
                    <a:p>
                      <a:r>
                        <a:rPr lang="en-US" sz="1600"/>
                        <a:t>289.00</a:t>
                      </a:r>
                    </a:p>
                  </a:txBody>
                  <a:tcPr marL="63063" marR="63063" marT="31531" marB="31531" anchor="ctr"/>
                </a:tc>
                <a:tc>
                  <a:txBody>
                    <a:bodyPr/>
                    <a:lstStyle/>
                    <a:p>
                      <a:r>
                        <a:rPr lang="en-US" sz="1600"/>
                        <a:t>4.01</a:t>
                      </a:r>
                    </a:p>
                  </a:txBody>
                  <a:tcPr marL="63063" marR="63063" marT="31531" marB="31531" anchor="ctr"/>
                </a:tc>
                <a:tc>
                  <a:txBody>
                    <a:bodyPr/>
                    <a:lstStyle/>
                    <a:p>
                      <a:r>
                        <a:rPr lang="en-US" sz="1600"/>
                        <a:t>2.00</a:t>
                      </a:r>
                    </a:p>
                  </a:txBody>
                  <a:tcPr marL="63063" marR="63063" marT="31531" marB="31531" anchor="ctr"/>
                </a:tc>
                <a:tc>
                  <a:txBody>
                    <a:bodyPr/>
                    <a:lstStyle/>
                    <a:p>
                      <a:r>
                        <a:rPr lang="en-US" sz="1600"/>
                        <a:t>14.90</a:t>
                      </a:r>
                    </a:p>
                  </a:txBody>
                  <a:tcPr marL="63063" marR="63063" marT="31531" marB="31531" anchor="ctr"/>
                </a:tc>
                <a:tc>
                  <a:txBody>
                    <a:bodyPr/>
                    <a:lstStyle/>
                    <a:p>
                      <a:r>
                        <a:rPr lang="en-US" sz="1600" dirty="0"/>
                        <a:t>8.00</a:t>
                      </a:r>
                    </a:p>
                  </a:txBody>
                  <a:tcPr marL="63063" marR="63063" marT="31531" marB="31531" anchor="ctr"/>
                </a:tc>
                <a:extLst>
                  <a:ext uri="{0D108BD9-81ED-4DB2-BD59-A6C34878D82A}">
                    <a16:rowId xmlns:a16="http://schemas.microsoft.com/office/drawing/2014/main" val="1644496679"/>
                  </a:ext>
                </a:extLst>
              </a:tr>
            </a:tbl>
          </a:graphicData>
        </a:graphic>
      </p:graphicFrame>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1699085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Categorical statistics identify frequency of values and class imbalances</a:t>
            </a:r>
          </a:p>
        </p:txBody>
      </p:sp>
      <p:sp>
        <p:nvSpPr>
          <p:cNvPr id="7" name="TextBox 6"/>
          <p:cNvSpPr txBox="1"/>
          <p:nvPr/>
        </p:nvSpPr>
        <p:spPr>
          <a:xfrm>
            <a:off x="582121" y="1390030"/>
            <a:ext cx="4495800" cy="369332"/>
          </a:xfrm>
          <a:prstGeom prst="rect">
            <a:avLst/>
          </a:prstGeom>
          <a:solidFill>
            <a:schemeClr val="accent2"/>
          </a:solidFill>
        </p:spPr>
        <p:txBody>
          <a:bodyPr wrap="square" rtlCol="0">
            <a:spAutoFit/>
          </a:bodyPr>
          <a:lstStyle/>
          <a:p>
            <a:r>
              <a:rPr lang="en-US" dirty="0">
                <a:latin typeface="Lucida Console" panose="020B0609040504020204" pitchFamily="49" charset="0"/>
                <a:ea typeface="Amazon Ember Light" panose="020B0403020204020204" pitchFamily="34" charset="0"/>
                <a:cs typeface="Amazon Ember Light" panose="020B0403020204020204" pitchFamily="34" charset="0"/>
              </a:rPr>
              <a:t>df_car.head(5)</a:t>
            </a:r>
          </a:p>
        </p:txBody>
      </p:sp>
      <p:sp>
        <p:nvSpPr>
          <p:cNvPr id="8" name="TextBox 7"/>
          <p:cNvSpPr txBox="1"/>
          <p:nvPr/>
        </p:nvSpPr>
        <p:spPr>
          <a:xfrm>
            <a:off x="582121" y="3870919"/>
            <a:ext cx="4876800" cy="369332"/>
          </a:xfrm>
          <a:prstGeom prst="rect">
            <a:avLst/>
          </a:prstGeom>
          <a:solidFill>
            <a:schemeClr val="accent2"/>
          </a:solidFill>
        </p:spPr>
        <p:txBody>
          <a:bodyPr wrap="square" rtlCol="0">
            <a:spAutoFit/>
          </a:bodyPr>
          <a:lstStyle/>
          <a:p>
            <a:r>
              <a:rPr lang="en-US" dirty="0">
                <a:latin typeface="Lucida Console" panose="020B0609040504020204" pitchFamily="49" charset="0"/>
                <a:ea typeface="Amazon Ember Light" panose="020B0403020204020204" pitchFamily="34" charset="0"/>
                <a:cs typeface="Amazon Ember Light" panose="020B0403020204020204" pitchFamily="34" charset="0"/>
              </a:rPr>
              <a:t>df_car.describe()</a:t>
            </a:r>
          </a:p>
        </p:txBody>
      </p:sp>
      <p:graphicFrame>
        <p:nvGraphicFramePr>
          <p:cNvPr id="3" name="Table 2"/>
          <p:cNvGraphicFramePr>
            <a:graphicFrameLocks noGrp="1"/>
          </p:cNvGraphicFramePr>
          <p:nvPr>
            <p:extLst/>
          </p:nvPr>
        </p:nvGraphicFramePr>
        <p:xfrm>
          <a:off x="582121" y="1759362"/>
          <a:ext cx="7883656" cy="2011680"/>
        </p:xfrm>
        <a:graphic>
          <a:graphicData uri="http://schemas.openxmlformats.org/drawingml/2006/table">
            <a:tbl>
              <a:tblPr firstRow="1" bandRow="1">
                <a:tableStyleId>{3B4B98B0-60AC-42C2-AFA5-B58CD77FA1E5}</a:tableStyleId>
              </a:tblPr>
              <a:tblGrid>
                <a:gridCol w="985457">
                  <a:extLst>
                    <a:ext uri="{9D8B030D-6E8A-4147-A177-3AD203B41FA5}">
                      <a16:colId xmlns:a16="http://schemas.microsoft.com/office/drawing/2014/main" val="2888968149"/>
                    </a:ext>
                  </a:extLst>
                </a:gridCol>
                <a:gridCol w="985457">
                  <a:extLst>
                    <a:ext uri="{9D8B030D-6E8A-4147-A177-3AD203B41FA5}">
                      <a16:colId xmlns:a16="http://schemas.microsoft.com/office/drawing/2014/main" val="316612932"/>
                    </a:ext>
                  </a:extLst>
                </a:gridCol>
                <a:gridCol w="985457">
                  <a:extLst>
                    <a:ext uri="{9D8B030D-6E8A-4147-A177-3AD203B41FA5}">
                      <a16:colId xmlns:a16="http://schemas.microsoft.com/office/drawing/2014/main" val="1816464327"/>
                    </a:ext>
                  </a:extLst>
                </a:gridCol>
                <a:gridCol w="985457">
                  <a:extLst>
                    <a:ext uri="{9D8B030D-6E8A-4147-A177-3AD203B41FA5}">
                      <a16:colId xmlns:a16="http://schemas.microsoft.com/office/drawing/2014/main" val="2374450901"/>
                    </a:ext>
                  </a:extLst>
                </a:gridCol>
                <a:gridCol w="985457">
                  <a:extLst>
                    <a:ext uri="{9D8B030D-6E8A-4147-A177-3AD203B41FA5}">
                      <a16:colId xmlns:a16="http://schemas.microsoft.com/office/drawing/2014/main" val="1174559017"/>
                    </a:ext>
                  </a:extLst>
                </a:gridCol>
                <a:gridCol w="985457">
                  <a:extLst>
                    <a:ext uri="{9D8B030D-6E8A-4147-A177-3AD203B41FA5}">
                      <a16:colId xmlns:a16="http://schemas.microsoft.com/office/drawing/2014/main" val="130462998"/>
                    </a:ext>
                  </a:extLst>
                </a:gridCol>
                <a:gridCol w="985457">
                  <a:extLst>
                    <a:ext uri="{9D8B030D-6E8A-4147-A177-3AD203B41FA5}">
                      <a16:colId xmlns:a16="http://schemas.microsoft.com/office/drawing/2014/main" val="752646225"/>
                    </a:ext>
                  </a:extLst>
                </a:gridCol>
                <a:gridCol w="985457">
                  <a:extLst>
                    <a:ext uri="{9D8B030D-6E8A-4147-A177-3AD203B41FA5}">
                      <a16:colId xmlns:a16="http://schemas.microsoft.com/office/drawing/2014/main" val="4162390222"/>
                    </a:ext>
                  </a:extLst>
                </a:gridCol>
              </a:tblGrid>
              <a:tr h="0">
                <a:tc>
                  <a:txBody>
                    <a:bodyPr/>
                    <a:lstStyle/>
                    <a:p>
                      <a:endParaRPr lang="en-US" sz="1600"/>
                    </a:p>
                  </a:txBody>
                  <a:tcPr anchor="ctr"/>
                </a:tc>
                <a:tc>
                  <a:txBody>
                    <a:bodyPr/>
                    <a:lstStyle/>
                    <a:p>
                      <a:r>
                        <a:rPr lang="en-US" sz="1600" dirty="0"/>
                        <a:t>buying</a:t>
                      </a:r>
                    </a:p>
                  </a:txBody>
                  <a:tcPr anchor="ctr"/>
                </a:tc>
                <a:tc>
                  <a:txBody>
                    <a:bodyPr/>
                    <a:lstStyle/>
                    <a:p>
                      <a:r>
                        <a:rPr lang="en-US" sz="1600"/>
                        <a:t>maint</a:t>
                      </a:r>
                    </a:p>
                  </a:txBody>
                  <a:tcPr anchor="ctr"/>
                </a:tc>
                <a:tc>
                  <a:txBody>
                    <a:bodyPr/>
                    <a:lstStyle/>
                    <a:p>
                      <a:r>
                        <a:rPr lang="en-US" sz="1600"/>
                        <a:t>doors</a:t>
                      </a:r>
                    </a:p>
                  </a:txBody>
                  <a:tcPr anchor="ctr"/>
                </a:tc>
                <a:tc>
                  <a:txBody>
                    <a:bodyPr/>
                    <a:lstStyle/>
                    <a:p>
                      <a:r>
                        <a:rPr lang="en-US" sz="1600"/>
                        <a:t>persons</a:t>
                      </a:r>
                    </a:p>
                  </a:txBody>
                  <a:tcPr anchor="ctr"/>
                </a:tc>
                <a:tc>
                  <a:txBody>
                    <a:bodyPr/>
                    <a:lstStyle/>
                    <a:p>
                      <a:r>
                        <a:rPr lang="en-US" sz="1600"/>
                        <a:t>lug_boot</a:t>
                      </a:r>
                    </a:p>
                  </a:txBody>
                  <a:tcPr anchor="ctr"/>
                </a:tc>
                <a:tc>
                  <a:txBody>
                    <a:bodyPr/>
                    <a:lstStyle/>
                    <a:p>
                      <a:r>
                        <a:rPr lang="en-US" sz="1600"/>
                        <a:t>safety</a:t>
                      </a:r>
                    </a:p>
                  </a:txBody>
                  <a:tcPr anchor="ctr"/>
                </a:tc>
                <a:tc>
                  <a:txBody>
                    <a:bodyPr/>
                    <a:lstStyle/>
                    <a:p>
                      <a:r>
                        <a:rPr lang="en-US" sz="1600"/>
                        <a:t>class</a:t>
                      </a:r>
                    </a:p>
                  </a:txBody>
                  <a:tcPr anchor="ctr"/>
                </a:tc>
                <a:extLst>
                  <a:ext uri="{0D108BD9-81ED-4DB2-BD59-A6C34878D82A}">
                    <a16:rowId xmlns:a16="http://schemas.microsoft.com/office/drawing/2014/main" val="2983134418"/>
                  </a:ext>
                </a:extLst>
              </a:tr>
              <a:tr h="0">
                <a:tc>
                  <a:txBody>
                    <a:bodyPr/>
                    <a:lstStyle/>
                    <a:p>
                      <a:r>
                        <a:rPr lang="en-US" sz="1600" dirty="0"/>
                        <a:t>0</a:t>
                      </a:r>
                    </a:p>
                  </a:txBody>
                  <a:tcPr anchor="ctr"/>
                </a:tc>
                <a:tc>
                  <a:txBody>
                    <a:bodyPr/>
                    <a:lstStyle/>
                    <a:p>
                      <a:r>
                        <a:rPr lang="en-US" sz="1600"/>
                        <a:t>vhigh</a:t>
                      </a:r>
                    </a:p>
                  </a:txBody>
                  <a:tcPr anchor="ctr"/>
                </a:tc>
                <a:tc>
                  <a:txBody>
                    <a:bodyPr/>
                    <a:lstStyle/>
                    <a:p>
                      <a:r>
                        <a:rPr lang="en-US" sz="1600"/>
                        <a:t>vhigh</a:t>
                      </a:r>
                    </a:p>
                  </a:txBody>
                  <a:tcPr anchor="ctr"/>
                </a:tc>
                <a:tc>
                  <a:txBody>
                    <a:bodyPr/>
                    <a:lstStyle/>
                    <a:p>
                      <a:r>
                        <a:rPr lang="en-US" sz="1600" dirty="0"/>
                        <a:t>2</a:t>
                      </a:r>
                    </a:p>
                  </a:txBody>
                  <a:tcPr anchor="ctr"/>
                </a:tc>
                <a:tc>
                  <a:txBody>
                    <a:bodyPr/>
                    <a:lstStyle/>
                    <a:p>
                      <a:r>
                        <a:rPr lang="en-US" sz="1600"/>
                        <a:t>2</a:t>
                      </a:r>
                    </a:p>
                  </a:txBody>
                  <a:tcPr anchor="ctr"/>
                </a:tc>
                <a:tc>
                  <a:txBody>
                    <a:bodyPr/>
                    <a:lstStyle/>
                    <a:p>
                      <a:r>
                        <a:rPr lang="en-US" sz="1600"/>
                        <a:t>small</a:t>
                      </a:r>
                    </a:p>
                  </a:txBody>
                  <a:tcPr anchor="ctr"/>
                </a:tc>
                <a:tc>
                  <a:txBody>
                    <a:bodyPr/>
                    <a:lstStyle/>
                    <a:p>
                      <a:r>
                        <a:rPr lang="en-US" sz="1600"/>
                        <a:t>low</a:t>
                      </a:r>
                    </a:p>
                  </a:txBody>
                  <a:tcPr anchor="ctr"/>
                </a:tc>
                <a:tc>
                  <a:txBody>
                    <a:bodyPr/>
                    <a:lstStyle/>
                    <a:p>
                      <a:r>
                        <a:rPr lang="en-US" sz="1600"/>
                        <a:t>unacc</a:t>
                      </a:r>
                    </a:p>
                  </a:txBody>
                  <a:tcPr anchor="ctr"/>
                </a:tc>
                <a:extLst>
                  <a:ext uri="{0D108BD9-81ED-4DB2-BD59-A6C34878D82A}">
                    <a16:rowId xmlns:a16="http://schemas.microsoft.com/office/drawing/2014/main" val="2348516727"/>
                  </a:ext>
                </a:extLst>
              </a:tr>
              <a:tr h="0">
                <a:tc>
                  <a:txBody>
                    <a:bodyPr/>
                    <a:lstStyle/>
                    <a:p>
                      <a:r>
                        <a:rPr lang="en-US" sz="1600"/>
                        <a:t>1</a:t>
                      </a:r>
                    </a:p>
                  </a:txBody>
                  <a:tcPr anchor="ctr"/>
                </a:tc>
                <a:tc>
                  <a:txBody>
                    <a:bodyPr/>
                    <a:lstStyle/>
                    <a:p>
                      <a:r>
                        <a:rPr lang="en-US" sz="1600"/>
                        <a:t>vhigh</a:t>
                      </a:r>
                    </a:p>
                  </a:txBody>
                  <a:tcPr anchor="ctr"/>
                </a:tc>
                <a:tc>
                  <a:txBody>
                    <a:bodyPr/>
                    <a:lstStyle/>
                    <a:p>
                      <a:r>
                        <a:rPr lang="en-US" sz="1600"/>
                        <a:t>vhigh</a:t>
                      </a:r>
                    </a:p>
                  </a:txBody>
                  <a:tcPr anchor="ctr"/>
                </a:tc>
                <a:tc>
                  <a:txBody>
                    <a:bodyPr/>
                    <a:lstStyle/>
                    <a:p>
                      <a:r>
                        <a:rPr lang="en-US" sz="1600"/>
                        <a:t>2</a:t>
                      </a:r>
                    </a:p>
                  </a:txBody>
                  <a:tcPr anchor="ctr"/>
                </a:tc>
                <a:tc>
                  <a:txBody>
                    <a:bodyPr/>
                    <a:lstStyle/>
                    <a:p>
                      <a:r>
                        <a:rPr lang="en-US" sz="1600"/>
                        <a:t>2</a:t>
                      </a:r>
                    </a:p>
                  </a:txBody>
                  <a:tcPr anchor="ctr"/>
                </a:tc>
                <a:tc>
                  <a:txBody>
                    <a:bodyPr/>
                    <a:lstStyle/>
                    <a:p>
                      <a:r>
                        <a:rPr lang="en-US" sz="1600"/>
                        <a:t>small</a:t>
                      </a:r>
                    </a:p>
                  </a:txBody>
                  <a:tcPr anchor="ctr"/>
                </a:tc>
                <a:tc>
                  <a:txBody>
                    <a:bodyPr/>
                    <a:lstStyle/>
                    <a:p>
                      <a:r>
                        <a:rPr lang="en-US" sz="1600"/>
                        <a:t>med</a:t>
                      </a:r>
                    </a:p>
                  </a:txBody>
                  <a:tcPr anchor="ctr"/>
                </a:tc>
                <a:tc>
                  <a:txBody>
                    <a:bodyPr/>
                    <a:lstStyle/>
                    <a:p>
                      <a:r>
                        <a:rPr lang="en-US" sz="1600"/>
                        <a:t>unacc</a:t>
                      </a:r>
                    </a:p>
                  </a:txBody>
                  <a:tcPr anchor="ctr"/>
                </a:tc>
                <a:extLst>
                  <a:ext uri="{0D108BD9-81ED-4DB2-BD59-A6C34878D82A}">
                    <a16:rowId xmlns:a16="http://schemas.microsoft.com/office/drawing/2014/main" val="2845254544"/>
                  </a:ext>
                </a:extLst>
              </a:tr>
              <a:tr h="0">
                <a:tc>
                  <a:txBody>
                    <a:bodyPr/>
                    <a:lstStyle/>
                    <a:p>
                      <a:r>
                        <a:rPr lang="en-US" sz="1600"/>
                        <a:t>2</a:t>
                      </a:r>
                    </a:p>
                  </a:txBody>
                  <a:tcPr anchor="ctr"/>
                </a:tc>
                <a:tc>
                  <a:txBody>
                    <a:bodyPr/>
                    <a:lstStyle/>
                    <a:p>
                      <a:r>
                        <a:rPr lang="en-US" sz="1600"/>
                        <a:t>vhigh</a:t>
                      </a:r>
                    </a:p>
                  </a:txBody>
                  <a:tcPr anchor="ctr"/>
                </a:tc>
                <a:tc>
                  <a:txBody>
                    <a:bodyPr/>
                    <a:lstStyle/>
                    <a:p>
                      <a:r>
                        <a:rPr lang="en-US" sz="1600"/>
                        <a:t>vhigh</a:t>
                      </a:r>
                    </a:p>
                  </a:txBody>
                  <a:tcPr anchor="ctr"/>
                </a:tc>
                <a:tc>
                  <a:txBody>
                    <a:bodyPr/>
                    <a:lstStyle/>
                    <a:p>
                      <a:r>
                        <a:rPr lang="en-US" sz="1600"/>
                        <a:t>2</a:t>
                      </a:r>
                    </a:p>
                  </a:txBody>
                  <a:tcPr anchor="ctr"/>
                </a:tc>
                <a:tc>
                  <a:txBody>
                    <a:bodyPr/>
                    <a:lstStyle/>
                    <a:p>
                      <a:r>
                        <a:rPr lang="en-US" sz="1600"/>
                        <a:t>2</a:t>
                      </a:r>
                    </a:p>
                  </a:txBody>
                  <a:tcPr anchor="ctr"/>
                </a:tc>
                <a:tc>
                  <a:txBody>
                    <a:bodyPr/>
                    <a:lstStyle/>
                    <a:p>
                      <a:r>
                        <a:rPr lang="en-US" sz="1600"/>
                        <a:t>small</a:t>
                      </a:r>
                    </a:p>
                  </a:txBody>
                  <a:tcPr anchor="ctr"/>
                </a:tc>
                <a:tc>
                  <a:txBody>
                    <a:bodyPr/>
                    <a:lstStyle/>
                    <a:p>
                      <a:r>
                        <a:rPr lang="en-US" sz="1600"/>
                        <a:t>high</a:t>
                      </a:r>
                    </a:p>
                  </a:txBody>
                  <a:tcPr anchor="ctr"/>
                </a:tc>
                <a:tc>
                  <a:txBody>
                    <a:bodyPr/>
                    <a:lstStyle/>
                    <a:p>
                      <a:r>
                        <a:rPr lang="en-US" sz="1600"/>
                        <a:t>unacc</a:t>
                      </a:r>
                    </a:p>
                  </a:txBody>
                  <a:tcPr anchor="ctr"/>
                </a:tc>
                <a:extLst>
                  <a:ext uri="{0D108BD9-81ED-4DB2-BD59-A6C34878D82A}">
                    <a16:rowId xmlns:a16="http://schemas.microsoft.com/office/drawing/2014/main" val="1900356317"/>
                  </a:ext>
                </a:extLst>
              </a:tr>
              <a:tr h="0">
                <a:tc>
                  <a:txBody>
                    <a:bodyPr/>
                    <a:lstStyle/>
                    <a:p>
                      <a:r>
                        <a:rPr lang="en-US" sz="1600"/>
                        <a:t>3</a:t>
                      </a:r>
                    </a:p>
                  </a:txBody>
                  <a:tcPr anchor="ctr"/>
                </a:tc>
                <a:tc>
                  <a:txBody>
                    <a:bodyPr/>
                    <a:lstStyle/>
                    <a:p>
                      <a:r>
                        <a:rPr lang="en-US" sz="1600"/>
                        <a:t>vhigh</a:t>
                      </a:r>
                    </a:p>
                  </a:txBody>
                  <a:tcPr anchor="ctr"/>
                </a:tc>
                <a:tc>
                  <a:txBody>
                    <a:bodyPr/>
                    <a:lstStyle/>
                    <a:p>
                      <a:r>
                        <a:rPr lang="en-US" sz="1600"/>
                        <a:t>vhigh</a:t>
                      </a:r>
                    </a:p>
                  </a:txBody>
                  <a:tcPr anchor="ctr"/>
                </a:tc>
                <a:tc>
                  <a:txBody>
                    <a:bodyPr/>
                    <a:lstStyle/>
                    <a:p>
                      <a:r>
                        <a:rPr lang="en-US" sz="1600"/>
                        <a:t>2</a:t>
                      </a:r>
                    </a:p>
                  </a:txBody>
                  <a:tcPr anchor="ctr"/>
                </a:tc>
                <a:tc>
                  <a:txBody>
                    <a:bodyPr/>
                    <a:lstStyle/>
                    <a:p>
                      <a:r>
                        <a:rPr lang="en-US" sz="1600"/>
                        <a:t>2</a:t>
                      </a:r>
                    </a:p>
                  </a:txBody>
                  <a:tcPr anchor="ctr"/>
                </a:tc>
                <a:tc>
                  <a:txBody>
                    <a:bodyPr/>
                    <a:lstStyle/>
                    <a:p>
                      <a:r>
                        <a:rPr lang="en-US" sz="1600"/>
                        <a:t>med</a:t>
                      </a:r>
                    </a:p>
                  </a:txBody>
                  <a:tcPr anchor="ctr"/>
                </a:tc>
                <a:tc>
                  <a:txBody>
                    <a:bodyPr/>
                    <a:lstStyle/>
                    <a:p>
                      <a:r>
                        <a:rPr lang="en-US" sz="1600"/>
                        <a:t>low</a:t>
                      </a:r>
                    </a:p>
                  </a:txBody>
                  <a:tcPr anchor="ctr"/>
                </a:tc>
                <a:tc>
                  <a:txBody>
                    <a:bodyPr/>
                    <a:lstStyle/>
                    <a:p>
                      <a:r>
                        <a:rPr lang="en-US" sz="1600"/>
                        <a:t>unacc</a:t>
                      </a:r>
                    </a:p>
                  </a:txBody>
                  <a:tcPr anchor="ctr"/>
                </a:tc>
                <a:extLst>
                  <a:ext uri="{0D108BD9-81ED-4DB2-BD59-A6C34878D82A}">
                    <a16:rowId xmlns:a16="http://schemas.microsoft.com/office/drawing/2014/main" val="537704032"/>
                  </a:ext>
                </a:extLst>
              </a:tr>
              <a:tr h="0">
                <a:tc>
                  <a:txBody>
                    <a:bodyPr/>
                    <a:lstStyle/>
                    <a:p>
                      <a:r>
                        <a:rPr lang="en-US" sz="1600"/>
                        <a:t>4</a:t>
                      </a:r>
                    </a:p>
                  </a:txBody>
                  <a:tcPr anchor="ctr"/>
                </a:tc>
                <a:tc>
                  <a:txBody>
                    <a:bodyPr/>
                    <a:lstStyle/>
                    <a:p>
                      <a:r>
                        <a:rPr lang="en-US" sz="1600"/>
                        <a:t>vhigh</a:t>
                      </a:r>
                    </a:p>
                  </a:txBody>
                  <a:tcPr anchor="ctr"/>
                </a:tc>
                <a:tc>
                  <a:txBody>
                    <a:bodyPr/>
                    <a:lstStyle/>
                    <a:p>
                      <a:r>
                        <a:rPr lang="en-US" sz="1600"/>
                        <a:t>vhigh</a:t>
                      </a:r>
                    </a:p>
                  </a:txBody>
                  <a:tcPr anchor="ctr"/>
                </a:tc>
                <a:tc>
                  <a:txBody>
                    <a:bodyPr/>
                    <a:lstStyle/>
                    <a:p>
                      <a:r>
                        <a:rPr lang="en-US" sz="1600"/>
                        <a:t>2</a:t>
                      </a:r>
                    </a:p>
                  </a:txBody>
                  <a:tcPr anchor="ctr"/>
                </a:tc>
                <a:tc>
                  <a:txBody>
                    <a:bodyPr/>
                    <a:lstStyle/>
                    <a:p>
                      <a:r>
                        <a:rPr lang="en-US" sz="1600"/>
                        <a:t>2</a:t>
                      </a:r>
                    </a:p>
                  </a:txBody>
                  <a:tcPr anchor="ctr"/>
                </a:tc>
                <a:tc>
                  <a:txBody>
                    <a:bodyPr/>
                    <a:lstStyle/>
                    <a:p>
                      <a:r>
                        <a:rPr lang="en-US" sz="1600"/>
                        <a:t>med</a:t>
                      </a:r>
                    </a:p>
                  </a:txBody>
                  <a:tcPr anchor="ctr"/>
                </a:tc>
                <a:tc>
                  <a:txBody>
                    <a:bodyPr/>
                    <a:lstStyle/>
                    <a:p>
                      <a:r>
                        <a:rPr lang="en-US" sz="1600"/>
                        <a:t>med</a:t>
                      </a:r>
                    </a:p>
                  </a:txBody>
                  <a:tcPr anchor="ctr"/>
                </a:tc>
                <a:tc>
                  <a:txBody>
                    <a:bodyPr/>
                    <a:lstStyle/>
                    <a:p>
                      <a:r>
                        <a:rPr lang="en-US" sz="1600" dirty="0" err="1"/>
                        <a:t>unacc</a:t>
                      </a:r>
                      <a:endParaRPr lang="en-US" sz="1600" dirty="0"/>
                    </a:p>
                  </a:txBody>
                  <a:tcPr anchor="ctr"/>
                </a:tc>
                <a:extLst>
                  <a:ext uri="{0D108BD9-81ED-4DB2-BD59-A6C34878D82A}">
                    <a16:rowId xmlns:a16="http://schemas.microsoft.com/office/drawing/2014/main" val="1934202604"/>
                  </a:ext>
                </a:extLst>
              </a:tr>
            </a:tbl>
          </a:graphicData>
        </a:graphic>
      </p:graphicFrame>
      <p:graphicFrame>
        <p:nvGraphicFramePr>
          <p:cNvPr id="11" name="Table 10"/>
          <p:cNvGraphicFramePr>
            <a:graphicFrameLocks noGrp="1"/>
          </p:cNvGraphicFramePr>
          <p:nvPr>
            <p:extLst/>
          </p:nvPr>
        </p:nvGraphicFramePr>
        <p:xfrm>
          <a:off x="582121" y="4240251"/>
          <a:ext cx="8054344" cy="1676400"/>
        </p:xfrm>
        <a:graphic>
          <a:graphicData uri="http://schemas.openxmlformats.org/drawingml/2006/table">
            <a:tbl>
              <a:tblPr firstRow="1" bandRow="1">
                <a:tableStyleId>{3B4B98B0-60AC-42C2-AFA5-B58CD77FA1E5}</a:tableStyleId>
              </a:tblPr>
              <a:tblGrid>
                <a:gridCol w="1006793">
                  <a:extLst>
                    <a:ext uri="{9D8B030D-6E8A-4147-A177-3AD203B41FA5}">
                      <a16:colId xmlns:a16="http://schemas.microsoft.com/office/drawing/2014/main" val="238692856"/>
                    </a:ext>
                  </a:extLst>
                </a:gridCol>
                <a:gridCol w="1006793">
                  <a:extLst>
                    <a:ext uri="{9D8B030D-6E8A-4147-A177-3AD203B41FA5}">
                      <a16:colId xmlns:a16="http://schemas.microsoft.com/office/drawing/2014/main" val="3185929490"/>
                    </a:ext>
                  </a:extLst>
                </a:gridCol>
                <a:gridCol w="1006793">
                  <a:extLst>
                    <a:ext uri="{9D8B030D-6E8A-4147-A177-3AD203B41FA5}">
                      <a16:colId xmlns:a16="http://schemas.microsoft.com/office/drawing/2014/main" val="1100533699"/>
                    </a:ext>
                  </a:extLst>
                </a:gridCol>
                <a:gridCol w="1006793">
                  <a:extLst>
                    <a:ext uri="{9D8B030D-6E8A-4147-A177-3AD203B41FA5}">
                      <a16:colId xmlns:a16="http://schemas.microsoft.com/office/drawing/2014/main" val="1279017186"/>
                    </a:ext>
                  </a:extLst>
                </a:gridCol>
                <a:gridCol w="1006793">
                  <a:extLst>
                    <a:ext uri="{9D8B030D-6E8A-4147-A177-3AD203B41FA5}">
                      <a16:colId xmlns:a16="http://schemas.microsoft.com/office/drawing/2014/main" val="2135587040"/>
                    </a:ext>
                  </a:extLst>
                </a:gridCol>
                <a:gridCol w="1006793">
                  <a:extLst>
                    <a:ext uri="{9D8B030D-6E8A-4147-A177-3AD203B41FA5}">
                      <a16:colId xmlns:a16="http://schemas.microsoft.com/office/drawing/2014/main" val="2866772870"/>
                    </a:ext>
                  </a:extLst>
                </a:gridCol>
                <a:gridCol w="1006793">
                  <a:extLst>
                    <a:ext uri="{9D8B030D-6E8A-4147-A177-3AD203B41FA5}">
                      <a16:colId xmlns:a16="http://schemas.microsoft.com/office/drawing/2014/main" val="3269984954"/>
                    </a:ext>
                  </a:extLst>
                </a:gridCol>
                <a:gridCol w="1006793">
                  <a:extLst>
                    <a:ext uri="{9D8B030D-6E8A-4147-A177-3AD203B41FA5}">
                      <a16:colId xmlns:a16="http://schemas.microsoft.com/office/drawing/2014/main" val="3775109007"/>
                    </a:ext>
                  </a:extLst>
                </a:gridCol>
              </a:tblGrid>
              <a:tr h="0">
                <a:tc>
                  <a:txBody>
                    <a:bodyPr/>
                    <a:lstStyle/>
                    <a:p>
                      <a:endParaRPr lang="en-US" sz="1600"/>
                    </a:p>
                  </a:txBody>
                  <a:tcPr anchor="ctr"/>
                </a:tc>
                <a:tc>
                  <a:txBody>
                    <a:bodyPr/>
                    <a:lstStyle/>
                    <a:p>
                      <a:r>
                        <a:rPr lang="en-US" sz="1600" dirty="0"/>
                        <a:t>buying</a:t>
                      </a:r>
                    </a:p>
                  </a:txBody>
                  <a:tcPr anchor="ctr"/>
                </a:tc>
                <a:tc>
                  <a:txBody>
                    <a:bodyPr/>
                    <a:lstStyle/>
                    <a:p>
                      <a:r>
                        <a:rPr lang="en-US" sz="1600"/>
                        <a:t>maint</a:t>
                      </a:r>
                    </a:p>
                  </a:txBody>
                  <a:tcPr anchor="ctr"/>
                </a:tc>
                <a:tc>
                  <a:txBody>
                    <a:bodyPr/>
                    <a:lstStyle/>
                    <a:p>
                      <a:r>
                        <a:rPr lang="en-US" sz="1600"/>
                        <a:t>doors</a:t>
                      </a:r>
                    </a:p>
                  </a:txBody>
                  <a:tcPr anchor="ctr"/>
                </a:tc>
                <a:tc>
                  <a:txBody>
                    <a:bodyPr/>
                    <a:lstStyle/>
                    <a:p>
                      <a:r>
                        <a:rPr lang="en-US" sz="1600" dirty="0"/>
                        <a:t>persons</a:t>
                      </a:r>
                    </a:p>
                  </a:txBody>
                  <a:tcPr anchor="ctr"/>
                </a:tc>
                <a:tc>
                  <a:txBody>
                    <a:bodyPr/>
                    <a:lstStyle/>
                    <a:p>
                      <a:r>
                        <a:rPr lang="en-US" sz="1600"/>
                        <a:t>lug_boot</a:t>
                      </a:r>
                    </a:p>
                  </a:txBody>
                  <a:tcPr anchor="ctr"/>
                </a:tc>
                <a:tc>
                  <a:txBody>
                    <a:bodyPr/>
                    <a:lstStyle/>
                    <a:p>
                      <a:r>
                        <a:rPr lang="en-US" sz="1600"/>
                        <a:t>safety</a:t>
                      </a:r>
                    </a:p>
                  </a:txBody>
                  <a:tcPr anchor="ctr"/>
                </a:tc>
                <a:tc>
                  <a:txBody>
                    <a:bodyPr/>
                    <a:lstStyle/>
                    <a:p>
                      <a:r>
                        <a:rPr lang="en-US" sz="1600"/>
                        <a:t>class</a:t>
                      </a:r>
                    </a:p>
                  </a:txBody>
                  <a:tcPr anchor="ctr"/>
                </a:tc>
                <a:extLst>
                  <a:ext uri="{0D108BD9-81ED-4DB2-BD59-A6C34878D82A}">
                    <a16:rowId xmlns:a16="http://schemas.microsoft.com/office/drawing/2014/main" val="2073694514"/>
                  </a:ext>
                </a:extLst>
              </a:tr>
              <a:tr h="0">
                <a:tc>
                  <a:txBody>
                    <a:bodyPr/>
                    <a:lstStyle/>
                    <a:p>
                      <a:r>
                        <a:rPr lang="en-US" sz="1600"/>
                        <a:t>count</a:t>
                      </a:r>
                    </a:p>
                  </a:txBody>
                  <a:tcPr anchor="ctr"/>
                </a:tc>
                <a:tc>
                  <a:txBody>
                    <a:bodyPr/>
                    <a:lstStyle/>
                    <a:p>
                      <a:r>
                        <a:rPr lang="en-US" sz="1600"/>
                        <a:t>1728</a:t>
                      </a:r>
                    </a:p>
                  </a:txBody>
                  <a:tcPr anchor="ctr"/>
                </a:tc>
                <a:tc>
                  <a:txBody>
                    <a:bodyPr/>
                    <a:lstStyle/>
                    <a:p>
                      <a:r>
                        <a:rPr lang="en-US" sz="1600"/>
                        <a:t>1728</a:t>
                      </a:r>
                    </a:p>
                  </a:txBody>
                  <a:tcPr anchor="ctr"/>
                </a:tc>
                <a:tc>
                  <a:txBody>
                    <a:bodyPr/>
                    <a:lstStyle/>
                    <a:p>
                      <a:r>
                        <a:rPr lang="en-US" sz="1600"/>
                        <a:t>1728</a:t>
                      </a:r>
                    </a:p>
                  </a:txBody>
                  <a:tcPr anchor="ctr"/>
                </a:tc>
                <a:tc>
                  <a:txBody>
                    <a:bodyPr/>
                    <a:lstStyle/>
                    <a:p>
                      <a:r>
                        <a:rPr lang="en-US" sz="1600"/>
                        <a:t>1728</a:t>
                      </a:r>
                    </a:p>
                  </a:txBody>
                  <a:tcPr anchor="ctr"/>
                </a:tc>
                <a:tc>
                  <a:txBody>
                    <a:bodyPr/>
                    <a:lstStyle/>
                    <a:p>
                      <a:r>
                        <a:rPr lang="en-US" sz="1600" dirty="0"/>
                        <a:t>1728</a:t>
                      </a:r>
                    </a:p>
                  </a:txBody>
                  <a:tcPr anchor="ctr"/>
                </a:tc>
                <a:tc>
                  <a:txBody>
                    <a:bodyPr/>
                    <a:lstStyle/>
                    <a:p>
                      <a:r>
                        <a:rPr lang="en-US" sz="1600"/>
                        <a:t>1728</a:t>
                      </a:r>
                    </a:p>
                  </a:txBody>
                  <a:tcPr anchor="ctr"/>
                </a:tc>
                <a:tc>
                  <a:txBody>
                    <a:bodyPr/>
                    <a:lstStyle/>
                    <a:p>
                      <a:r>
                        <a:rPr lang="en-US" sz="1600"/>
                        <a:t>1728</a:t>
                      </a:r>
                    </a:p>
                  </a:txBody>
                  <a:tcPr anchor="ctr"/>
                </a:tc>
                <a:extLst>
                  <a:ext uri="{0D108BD9-81ED-4DB2-BD59-A6C34878D82A}">
                    <a16:rowId xmlns:a16="http://schemas.microsoft.com/office/drawing/2014/main" val="2956033902"/>
                  </a:ext>
                </a:extLst>
              </a:tr>
              <a:tr h="0">
                <a:tc>
                  <a:txBody>
                    <a:bodyPr/>
                    <a:lstStyle/>
                    <a:p>
                      <a:r>
                        <a:rPr lang="en-US" sz="1600"/>
                        <a:t>unique</a:t>
                      </a:r>
                    </a:p>
                  </a:txBody>
                  <a:tcPr anchor="ctr"/>
                </a:tc>
                <a:tc>
                  <a:txBody>
                    <a:bodyPr/>
                    <a:lstStyle/>
                    <a:p>
                      <a:r>
                        <a:rPr lang="en-US" sz="1600"/>
                        <a:t>4</a:t>
                      </a:r>
                    </a:p>
                  </a:txBody>
                  <a:tcPr anchor="ctr"/>
                </a:tc>
                <a:tc>
                  <a:txBody>
                    <a:bodyPr/>
                    <a:lstStyle/>
                    <a:p>
                      <a:r>
                        <a:rPr lang="en-US" sz="1600"/>
                        <a:t>4</a:t>
                      </a:r>
                    </a:p>
                  </a:txBody>
                  <a:tcPr anchor="ctr"/>
                </a:tc>
                <a:tc>
                  <a:txBody>
                    <a:bodyPr/>
                    <a:lstStyle/>
                    <a:p>
                      <a:r>
                        <a:rPr lang="en-US" sz="1600"/>
                        <a:t>4</a:t>
                      </a:r>
                    </a:p>
                  </a:txBody>
                  <a:tcPr anchor="ctr"/>
                </a:tc>
                <a:tc>
                  <a:txBody>
                    <a:bodyPr/>
                    <a:lstStyle/>
                    <a:p>
                      <a:r>
                        <a:rPr lang="en-US" sz="1600"/>
                        <a:t>3</a:t>
                      </a:r>
                    </a:p>
                  </a:txBody>
                  <a:tcPr anchor="ctr"/>
                </a:tc>
                <a:tc>
                  <a:txBody>
                    <a:bodyPr/>
                    <a:lstStyle/>
                    <a:p>
                      <a:r>
                        <a:rPr lang="en-US" sz="1600"/>
                        <a:t>3</a:t>
                      </a:r>
                    </a:p>
                  </a:txBody>
                  <a:tcPr anchor="ctr"/>
                </a:tc>
                <a:tc>
                  <a:txBody>
                    <a:bodyPr/>
                    <a:lstStyle/>
                    <a:p>
                      <a:r>
                        <a:rPr lang="en-US" sz="1600"/>
                        <a:t>3</a:t>
                      </a:r>
                    </a:p>
                  </a:txBody>
                  <a:tcPr anchor="ctr"/>
                </a:tc>
                <a:tc>
                  <a:txBody>
                    <a:bodyPr/>
                    <a:lstStyle/>
                    <a:p>
                      <a:r>
                        <a:rPr lang="en-US" sz="1600"/>
                        <a:t>4</a:t>
                      </a:r>
                    </a:p>
                  </a:txBody>
                  <a:tcPr anchor="ctr"/>
                </a:tc>
                <a:extLst>
                  <a:ext uri="{0D108BD9-81ED-4DB2-BD59-A6C34878D82A}">
                    <a16:rowId xmlns:a16="http://schemas.microsoft.com/office/drawing/2014/main" val="1851138976"/>
                  </a:ext>
                </a:extLst>
              </a:tr>
              <a:tr h="0">
                <a:tc>
                  <a:txBody>
                    <a:bodyPr/>
                    <a:lstStyle/>
                    <a:p>
                      <a:r>
                        <a:rPr lang="en-US" sz="1600"/>
                        <a:t>top</a:t>
                      </a:r>
                    </a:p>
                  </a:txBody>
                  <a:tcPr anchor="ctr"/>
                </a:tc>
                <a:tc>
                  <a:txBody>
                    <a:bodyPr/>
                    <a:lstStyle/>
                    <a:p>
                      <a:r>
                        <a:rPr lang="en-US" sz="1600"/>
                        <a:t>low</a:t>
                      </a:r>
                    </a:p>
                  </a:txBody>
                  <a:tcPr anchor="ctr"/>
                </a:tc>
                <a:tc>
                  <a:txBody>
                    <a:bodyPr/>
                    <a:lstStyle/>
                    <a:p>
                      <a:r>
                        <a:rPr lang="en-US" sz="1600"/>
                        <a:t>low</a:t>
                      </a:r>
                    </a:p>
                  </a:txBody>
                  <a:tcPr anchor="ctr"/>
                </a:tc>
                <a:tc>
                  <a:txBody>
                    <a:bodyPr/>
                    <a:lstStyle/>
                    <a:p>
                      <a:r>
                        <a:rPr lang="en-US" sz="1600"/>
                        <a:t>2</a:t>
                      </a:r>
                    </a:p>
                  </a:txBody>
                  <a:tcPr anchor="ctr"/>
                </a:tc>
                <a:tc>
                  <a:txBody>
                    <a:bodyPr/>
                    <a:lstStyle/>
                    <a:p>
                      <a:r>
                        <a:rPr lang="en-US" sz="1600"/>
                        <a:t>2</a:t>
                      </a:r>
                    </a:p>
                  </a:txBody>
                  <a:tcPr anchor="ctr"/>
                </a:tc>
                <a:tc>
                  <a:txBody>
                    <a:bodyPr/>
                    <a:lstStyle/>
                    <a:p>
                      <a:r>
                        <a:rPr lang="en-US" sz="1600"/>
                        <a:t>big</a:t>
                      </a:r>
                    </a:p>
                  </a:txBody>
                  <a:tcPr anchor="ctr"/>
                </a:tc>
                <a:tc>
                  <a:txBody>
                    <a:bodyPr/>
                    <a:lstStyle/>
                    <a:p>
                      <a:r>
                        <a:rPr lang="en-US" sz="1600"/>
                        <a:t>low</a:t>
                      </a:r>
                    </a:p>
                  </a:txBody>
                  <a:tcPr anchor="ctr"/>
                </a:tc>
                <a:tc>
                  <a:txBody>
                    <a:bodyPr/>
                    <a:lstStyle/>
                    <a:p>
                      <a:r>
                        <a:rPr lang="en-US" sz="1600"/>
                        <a:t>unacc</a:t>
                      </a:r>
                    </a:p>
                  </a:txBody>
                  <a:tcPr anchor="ctr"/>
                </a:tc>
                <a:extLst>
                  <a:ext uri="{0D108BD9-81ED-4DB2-BD59-A6C34878D82A}">
                    <a16:rowId xmlns:a16="http://schemas.microsoft.com/office/drawing/2014/main" val="842883259"/>
                  </a:ext>
                </a:extLst>
              </a:tr>
              <a:tr h="0">
                <a:tc>
                  <a:txBody>
                    <a:bodyPr/>
                    <a:lstStyle/>
                    <a:p>
                      <a:r>
                        <a:rPr lang="en-US" sz="1600"/>
                        <a:t>freq</a:t>
                      </a:r>
                    </a:p>
                  </a:txBody>
                  <a:tcPr anchor="ctr"/>
                </a:tc>
                <a:tc>
                  <a:txBody>
                    <a:bodyPr/>
                    <a:lstStyle/>
                    <a:p>
                      <a:r>
                        <a:rPr lang="en-US" sz="1600"/>
                        <a:t>432</a:t>
                      </a:r>
                    </a:p>
                  </a:txBody>
                  <a:tcPr anchor="ctr"/>
                </a:tc>
                <a:tc>
                  <a:txBody>
                    <a:bodyPr/>
                    <a:lstStyle/>
                    <a:p>
                      <a:r>
                        <a:rPr lang="en-US" sz="1600"/>
                        <a:t>432</a:t>
                      </a:r>
                    </a:p>
                  </a:txBody>
                  <a:tcPr anchor="ctr"/>
                </a:tc>
                <a:tc>
                  <a:txBody>
                    <a:bodyPr/>
                    <a:lstStyle/>
                    <a:p>
                      <a:r>
                        <a:rPr lang="en-US" sz="1600"/>
                        <a:t>432</a:t>
                      </a:r>
                    </a:p>
                  </a:txBody>
                  <a:tcPr anchor="ctr"/>
                </a:tc>
                <a:tc>
                  <a:txBody>
                    <a:bodyPr/>
                    <a:lstStyle/>
                    <a:p>
                      <a:r>
                        <a:rPr lang="en-US" sz="1600"/>
                        <a:t>576</a:t>
                      </a:r>
                    </a:p>
                  </a:txBody>
                  <a:tcPr anchor="ctr"/>
                </a:tc>
                <a:tc>
                  <a:txBody>
                    <a:bodyPr/>
                    <a:lstStyle/>
                    <a:p>
                      <a:r>
                        <a:rPr lang="en-US" sz="1600"/>
                        <a:t>576</a:t>
                      </a:r>
                    </a:p>
                  </a:txBody>
                  <a:tcPr anchor="ctr"/>
                </a:tc>
                <a:tc>
                  <a:txBody>
                    <a:bodyPr/>
                    <a:lstStyle/>
                    <a:p>
                      <a:r>
                        <a:rPr lang="en-US" sz="1600"/>
                        <a:t>576</a:t>
                      </a:r>
                    </a:p>
                  </a:txBody>
                  <a:tcPr anchor="ctr"/>
                </a:tc>
                <a:tc>
                  <a:txBody>
                    <a:bodyPr/>
                    <a:lstStyle/>
                    <a:p>
                      <a:r>
                        <a:rPr lang="en-US" sz="1600" dirty="0"/>
                        <a:t>1210</a:t>
                      </a:r>
                    </a:p>
                  </a:txBody>
                  <a:tcPr anchor="ctr"/>
                </a:tc>
                <a:extLst>
                  <a:ext uri="{0D108BD9-81ED-4DB2-BD59-A6C34878D82A}">
                    <a16:rowId xmlns:a16="http://schemas.microsoft.com/office/drawing/2014/main" val="2800814862"/>
                  </a:ext>
                </a:extLst>
              </a:tr>
            </a:tbl>
          </a:graphicData>
        </a:graphic>
      </p:graphicFrame>
      <p:sp>
        <p:nvSpPr>
          <p:cNvPr id="4" name="Footer Placeholder 4">
            <a:extLst>
              <a:ext uri="{FF2B5EF4-FFF2-40B4-BE49-F238E27FC236}">
                <a16:creationId xmlns:a16="http://schemas.microsoft.com/office/drawing/2014/main" id="{5A464852-846A-FE40-8429-AB04BC0D89E3}"/>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10" name="Slide Number Placeholder 3"/>
          <p:cNvSpPr>
            <a:spLocks noGrp="1"/>
          </p:cNvSpPr>
          <p:nvPr>
            <p:ph type="sldNum" sz="quarter" idx="12"/>
          </p:nvPr>
        </p:nvSpPr>
        <p:spPr>
          <a:xfrm>
            <a:off x="9029700" y="6356350"/>
            <a:ext cx="2743200" cy="365125"/>
          </a:xfrm>
        </p:spPr>
        <p:txBody>
          <a:bodyPr/>
          <a:lstStyle/>
          <a:p>
            <a:fld id="{B6A95138-A96E-2F42-A959-2EFD44FE4AB7}" type="slidenum">
              <a:rPr lang="en-US" smtClean="0"/>
              <a:t>41</a:t>
            </a:fld>
            <a:endParaRPr lang="en-US" dirty="0"/>
          </a:p>
        </p:txBody>
      </p:sp>
    </p:spTree>
    <p:custDataLst>
      <p:tags r:id="rId1"/>
    </p:custDataLst>
    <p:extLst>
      <p:ext uri="{BB962C8B-B14F-4D97-AF65-F5344CB8AC3E}">
        <p14:creationId xmlns:p14="http://schemas.microsoft.com/office/powerpoint/2010/main" val="984639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Plotting attribute statistics</a:t>
            </a:r>
          </a:p>
        </p:txBody>
      </p:sp>
      <p:sp>
        <p:nvSpPr>
          <p:cNvPr id="7" name="TextBox 6"/>
          <p:cNvSpPr txBox="1"/>
          <p:nvPr/>
        </p:nvSpPr>
        <p:spPr>
          <a:xfrm>
            <a:off x="406345" y="1501358"/>
            <a:ext cx="4975551" cy="369332"/>
          </a:xfrm>
          <a:prstGeom prst="rect">
            <a:avLst/>
          </a:prstGeom>
          <a:solidFill>
            <a:schemeClr val="accent2"/>
          </a:solidFill>
        </p:spPr>
        <p:txBody>
          <a:bodyPr wrap="square" rtlCol="0">
            <a:spAutoFit/>
          </a:bodyPr>
          <a:lstStyle/>
          <a:p>
            <a:r>
              <a:rPr lang="en-US" dirty="0">
                <a:latin typeface="Lucida Console" panose="020B0609040504020204" pitchFamily="49" charset="0"/>
                <a:ea typeface="Amazon Ember Light" panose="020B0403020204020204" pitchFamily="34" charset="0"/>
                <a:cs typeface="Amazon Ember Light" panose="020B0403020204020204" pitchFamily="34" charset="0"/>
              </a:rPr>
              <a:t>df_wine[‘sulphates’].hist(bins=10)</a:t>
            </a:r>
          </a:p>
        </p:txBody>
      </p:sp>
      <p:sp>
        <p:nvSpPr>
          <p:cNvPr id="9" name="TextBox 8"/>
          <p:cNvSpPr txBox="1"/>
          <p:nvPr/>
        </p:nvSpPr>
        <p:spPr>
          <a:xfrm>
            <a:off x="406345" y="3999617"/>
            <a:ext cx="4962796" cy="369332"/>
          </a:xfrm>
          <a:prstGeom prst="rect">
            <a:avLst/>
          </a:prstGeom>
          <a:solidFill>
            <a:schemeClr val="accent2"/>
          </a:solidFill>
        </p:spPr>
        <p:txBody>
          <a:bodyPr wrap="square" rtlCol="0">
            <a:spAutoFit/>
          </a:bodyPr>
          <a:lstStyle/>
          <a:p>
            <a:r>
              <a:rPr lang="en-US" dirty="0">
                <a:latin typeface="Lucida Console" panose="020B0609040504020204" pitchFamily="49" charset="0"/>
                <a:ea typeface="Amazon Ember Light" panose="020B0403020204020204" pitchFamily="34" charset="0"/>
                <a:cs typeface="Amazon Ember Light" panose="020B0403020204020204" pitchFamily="34" charset="0"/>
              </a:rPr>
              <a:t>df_wine[‘sulphates'].plot.kde()</a:t>
            </a:r>
          </a:p>
        </p:txBody>
      </p:sp>
      <p:pic>
        <p:nvPicPr>
          <p:cNvPr id="12" name="Picture 11" descr="A histogram."/>
          <p:cNvPicPr>
            <a:picLocks noChangeAspect="1"/>
          </p:cNvPicPr>
          <p:nvPr/>
        </p:nvPicPr>
        <p:blipFill>
          <a:blip r:embed="rId4"/>
          <a:stretch>
            <a:fillRect/>
          </a:stretch>
        </p:blipFill>
        <p:spPr>
          <a:xfrm>
            <a:off x="566605" y="2053058"/>
            <a:ext cx="2468721" cy="1654625"/>
          </a:xfrm>
          <a:prstGeom prst="rect">
            <a:avLst/>
          </a:prstGeom>
        </p:spPr>
      </p:pic>
      <p:pic>
        <p:nvPicPr>
          <p:cNvPr id="13" name="Picture 12" descr="A line graph."/>
          <p:cNvPicPr>
            <a:picLocks noChangeAspect="1"/>
          </p:cNvPicPr>
          <p:nvPr/>
        </p:nvPicPr>
        <p:blipFill>
          <a:blip r:embed="rId5"/>
          <a:stretch>
            <a:fillRect/>
          </a:stretch>
        </p:blipFill>
        <p:spPr>
          <a:xfrm>
            <a:off x="419100" y="4439003"/>
            <a:ext cx="2763733" cy="1734979"/>
          </a:xfrm>
          <a:prstGeom prst="rect">
            <a:avLst/>
          </a:prstGeom>
        </p:spPr>
      </p:pic>
      <p:sp>
        <p:nvSpPr>
          <p:cNvPr id="14" name="TextBox 13"/>
          <p:cNvSpPr txBox="1"/>
          <p:nvPr/>
        </p:nvSpPr>
        <p:spPr>
          <a:xfrm>
            <a:off x="6297693" y="1501358"/>
            <a:ext cx="4570604" cy="369332"/>
          </a:xfrm>
          <a:prstGeom prst="rect">
            <a:avLst/>
          </a:prstGeom>
          <a:solidFill>
            <a:schemeClr val="accent2"/>
          </a:solidFill>
        </p:spPr>
        <p:txBody>
          <a:bodyPr wrap="square" rtlCol="0">
            <a:spAutoFit/>
          </a:bodyPr>
          <a:lstStyle/>
          <a:p>
            <a:r>
              <a:rPr lang="en-US" dirty="0">
                <a:latin typeface="Lucida Console" panose="020B0609040504020204" pitchFamily="49" charset="0"/>
                <a:ea typeface="Amazon Ember Light" panose="020B0403020204020204" pitchFamily="34" charset="0"/>
                <a:cs typeface="Amazon Ember Light" panose="020B0403020204020204" pitchFamily="34" charset="0"/>
              </a:rPr>
              <a:t>df_wine[‘sulphates’].plot.box()</a:t>
            </a:r>
          </a:p>
        </p:txBody>
      </p:sp>
      <p:pic>
        <p:nvPicPr>
          <p:cNvPr id="15" name="Picture 14" descr="A box plot."/>
          <p:cNvPicPr>
            <a:picLocks noChangeAspect="1"/>
          </p:cNvPicPr>
          <p:nvPr/>
        </p:nvPicPr>
        <p:blipFill>
          <a:blip r:embed="rId6"/>
          <a:stretch>
            <a:fillRect/>
          </a:stretch>
        </p:blipFill>
        <p:spPr>
          <a:xfrm>
            <a:off x="6297693" y="2053058"/>
            <a:ext cx="2474301" cy="1654625"/>
          </a:xfrm>
          <a:prstGeom prst="rect">
            <a:avLst/>
          </a:prstGeom>
        </p:spPr>
      </p:pic>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3987706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Plotting multivariate statistics</a:t>
            </a:r>
          </a:p>
        </p:txBody>
      </p:sp>
      <p:sp>
        <p:nvSpPr>
          <p:cNvPr id="7" name="TextBox 6"/>
          <p:cNvSpPr txBox="1"/>
          <p:nvPr/>
        </p:nvSpPr>
        <p:spPr>
          <a:xfrm>
            <a:off x="679657" y="1381805"/>
            <a:ext cx="5081063" cy="923330"/>
          </a:xfrm>
          <a:prstGeom prst="rect">
            <a:avLst/>
          </a:prstGeom>
          <a:solidFill>
            <a:schemeClr val="accent2"/>
          </a:solidFill>
        </p:spPr>
        <p:txBody>
          <a:bodyPr wrap="square" rtlCol="0">
            <a:spAutoFit/>
          </a:bodyPr>
          <a:lstStyle/>
          <a:p>
            <a:r>
              <a:rPr lang="en-US" dirty="0">
                <a:latin typeface="Lucida Console" panose="020B0609040504020204" pitchFamily="49" charset="0"/>
                <a:ea typeface="Amazon Ember Light" panose="020B0403020204020204" pitchFamily="34" charset="0"/>
                <a:cs typeface="Amazon Ember Light" panose="020B0403020204020204" pitchFamily="34" charset="0"/>
              </a:rPr>
              <a:t>df_wine.plot.scatter(</a:t>
            </a: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    x='alcohol', </a:t>
            </a: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    y='sulphates')</a:t>
            </a:r>
          </a:p>
        </p:txBody>
      </p:sp>
      <p:pic>
        <p:nvPicPr>
          <p:cNvPr id="3" name="Picture 2" descr="A scatter plot."/>
          <p:cNvPicPr>
            <a:picLocks noChangeAspect="1"/>
          </p:cNvPicPr>
          <p:nvPr/>
        </p:nvPicPr>
        <p:blipFill>
          <a:blip r:embed="rId4"/>
          <a:stretch>
            <a:fillRect/>
          </a:stretch>
        </p:blipFill>
        <p:spPr>
          <a:xfrm>
            <a:off x="419100" y="3042460"/>
            <a:ext cx="4705350" cy="3133725"/>
          </a:xfrm>
          <a:prstGeom prst="rect">
            <a:avLst/>
          </a:prstGeom>
        </p:spPr>
      </p:pic>
      <p:pic>
        <p:nvPicPr>
          <p:cNvPr id="8" name="Picture 7" descr="A scatter matrix."/>
          <p:cNvPicPr>
            <a:picLocks noChangeAspect="1"/>
          </p:cNvPicPr>
          <p:nvPr/>
        </p:nvPicPr>
        <p:blipFill>
          <a:blip r:embed="rId5"/>
          <a:stretch>
            <a:fillRect/>
          </a:stretch>
        </p:blipFill>
        <p:spPr>
          <a:xfrm>
            <a:off x="6936395" y="2941493"/>
            <a:ext cx="4186610" cy="3597419"/>
          </a:xfrm>
          <a:prstGeom prst="rect">
            <a:avLst/>
          </a:prstGeom>
        </p:spPr>
      </p:pic>
      <p:sp>
        <p:nvSpPr>
          <p:cNvPr id="9" name="TextBox 8"/>
          <p:cNvSpPr txBox="1"/>
          <p:nvPr/>
        </p:nvSpPr>
        <p:spPr>
          <a:xfrm>
            <a:off x="6842631" y="1381805"/>
            <a:ext cx="4665745" cy="1200329"/>
          </a:xfrm>
          <a:prstGeom prst="rect">
            <a:avLst/>
          </a:prstGeom>
          <a:solidFill>
            <a:schemeClr val="accent2"/>
          </a:solidFill>
        </p:spPr>
        <p:txBody>
          <a:bodyPr wrap="square" rtlCol="0">
            <a:spAutoFit/>
          </a:bodyPr>
          <a:lstStyle/>
          <a:p>
            <a:r>
              <a:rPr lang="en-US" dirty="0">
                <a:latin typeface="Lucida Console" panose="020B0609040504020204" pitchFamily="49" charset="0"/>
                <a:ea typeface="Amazon Ember Light" panose="020B0403020204020204" pitchFamily="34" charset="0"/>
                <a:cs typeface="Amazon Ember Light" panose="020B0403020204020204" pitchFamily="34" charset="0"/>
              </a:rPr>
              <a:t>pd.plotting.scatter_matrix(</a:t>
            </a: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    df_wine[['citric acid',</a:t>
            </a: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        'alcohol',</a:t>
            </a: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        'sulphates']])</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3794879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Scatter plot with identification</a:t>
            </a:r>
          </a:p>
        </p:txBody>
      </p:sp>
      <p:sp>
        <p:nvSpPr>
          <p:cNvPr id="11" name="Rectangle 10">
            <a:extLst>
              <a:ext uri="{C183D7F6-B498-43B3-948B-1728B52AA6E4}">
                <adec:decorative xmlns:adec="http://schemas.microsoft.com/office/drawing/2017/decorative" val="1"/>
              </a:ext>
            </a:extLst>
          </p:cNvPr>
          <p:cNvSpPr/>
          <p:nvPr/>
        </p:nvSpPr>
        <p:spPr>
          <a:xfrm>
            <a:off x="205206" y="1473629"/>
            <a:ext cx="11567694" cy="1323439"/>
          </a:xfrm>
          <a:prstGeom prst="rect">
            <a:avLst/>
          </a:prstGeom>
          <a:solidFill>
            <a:schemeClr val="accent2"/>
          </a:solidFill>
        </p:spPr>
        <p:txBody>
          <a:bodyPr wrap="square">
            <a:spAutoFit/>
          </a:bodyPr>
          <a:lstStyle/>
          <a:p>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high = df_wine[['sulphates','alcohol']][df_wine['quality']&gt;5]</a:t>
            </a:r>
          </a:p>
          <a:p>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low = df_wine[['sulphates','alcohol']][df_wine['quality']&lt;=5]</a:t>
            </a:r>
          </a:p>
          <a:p>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 </a:t>
            </a:r>
          </a:p>
          <a:p>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plt.scatter(high['sulphates'],high['alcohol'],s=50,c='blue',marker='o',label='great')</a:t>
            </a:r>
          </a:p>
          <a:p>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plt.scatter(x=low['sulphates'],y=low['alcohol'],s=50,c='red',marker='v',label='poor')</a:t>
            </a:r>
          </a:p>
        </p:txBody>
      </p:sp>
      <p:pic>
        <p:nvPicPr>
          <p:cNvPr id="3" name="Picture 2" descr="A scatter plot."/>
          <p:cNvPicPr>
            <a:picLocks noChangeAspect="1"/>
          </p:cNvPicPr>
          <p:nvPr/>
        </p:nvPicPr>
        <p:blipFill>
          <a:blip r:embed="rId4"/>
          <a:stretch>
            <a:fillRect/>
          </a:stretch>
        </p:blipFill>
        <p:spPr>
          <a:xfrm>
            <a:off x="3231157" y="2815273"/>
            <a:ext cx="5107576" cy="3541077"/>
          </a:xfrm>
          <a:prstGeom prst="rect">
            <a:avLst/>
          </a:prstGeom>
        </p:spPr>
      </p:pic>
      <p:sp>
        <p:nvSpPr>
          <p:cNvPr id="5" name="Footer Placeholder 4"/>
          <p:cNvSpPr>
            <a:spLocks noGrp="1"/>
          </p:cNvSpPr>
          <p:nvPr>
            <p:ph type="ftr" sz="quarter" idx="3"/>
          </p:nvPr>
        </p:nvSpPr>
        <p:spPr/>
        <p:txBody>
          <a:bodyPr/>
          <a:lstStyle/>
          <a:p>
            <a:r>
              <a:rPr lang="en-US"/>
              <a:t>© 2020, Amazon Web Services, Inc. or its Affiliates. All rights reserved.</a:t>
            </a:r>
            <a:endParaRPr lang="en-US" dirty="0"/>
          </a:p>
        </p:txBody>
      </p:sp>
      <p:sp>
        <p:nvSpPr>
          <p:cNvPr id="13" name="Slide Number Placeholder 3"/>
          <p:cNvSpPr>
            <a:spLocks noGrp="1"/>
          </p:cNvSpPr>
          <p:nvPr>
            <p:ph type="sldNum" sz="quarter" idx="12"/>
          </p:nvPr>
        </p:nvSpPr>
        <p:spPr>
          <a:xfrm>
            <a:off x="9029700" y="6356350"/>
            <a:ext cx="2743200" cy="365125"/>
          </a:xfrm>
        </p:spPr>
        <p:txBody>
          <a:bodyPr/>
          <a:lstStyle/>
          <a:p>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3591461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matrix</a:t>
            </a:r>
          </a:p>
        </p:txBody>
      </p:sp>
      <p:sp>
        <p:nvSpPr>
          <p:cNvPr id="5" name="TextBox 4"/>
          <p:cNvSpPr txBox="1"/>
          <p:nvPr/>
        </p:nvSpPr>
        <p:spPr>
          <a:xfrm>
            <a:off x="679656" y="1661967"/>
            <a:ext cx="11093243" cy="646331"/>
          </a:xfrm>
          <a:prstGeom prst="rect">
            <a:avLst/>
          </a:prstGeom>
          <a:solidFill>
            <a:schemeClr val="accent2"/>
          </a:solidFill>
        </p:spPr>
        <p:txBody>
          <a:bodyPr wrap="square" rtlCol="0">
            <a:spAutoFit/>
          </a:bodyPr>
          <a:lstStyle/>
          <a:p>
            <a:r>
              <a:rPr lang="en-US" dirty="0">
                <a:latin typeface="Lucida Console" panose="020B0609040504020204" pitchFamily="49" charset="0"/>
                <a:ea typeface="Amazon Ember Light" panose="020B0403020204020204" pitchFamily="34" charset="0"/>
                <a:cs typeface="Amazon Ember Light" panose="020B0403020204020204" pitchFamily="34" charset="0"/>
              </a:rPr>
              <a:t>corr_matrix = df_wine.corr()</a:t>
            </a: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corr_matrix["quality"].sort_values(ascending=False)</a:t>
            </a:r>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7128" y="2762171"/>
            <a:ext cx="2819400" cy="2724150"/>
          </a:xfrm>
          <a:prstGeom prst="rect">
            <a:avLst/>
          </a:prstGeom>
        </p:spPr>
      </p:pic>
      <p:sp>
        <p:nvSpPr>
          <p:cNvPr id="7" name="Rectangle 6">
            <a:extLst>
              <a:ext uri="{C183D7F6-B498-43B3-948B-1728B52AA6E4}">
                <adec:decorative xmlns:adec="http://schemas.microsoft.com/office/drawing/2017/decorative" val="1"/>
              </a:ext>
            </a:extLst>
          </p:cNvPr>
          <p:cNvSpPr/>
          <p:nvPr/>
        </p:nvSpPr>
        <p:spPr>
          <a:xfrm>
            <a:off x="816671" y="2977468"/>
            <a:ext cx="2984511" cy="460978"/>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5448745" y="2761977"/>
            <a:ext cx="5735072" cy="954107"/>
          </a:xfrm>
          <a:prstGeom prst="rect">
            <a:avLst/>
          </a:prstGeom>
          <a:noFill/>
        </p:spPr>
        <p:txBody>
          <a:bodyPr wrap="square" rtlCol="0">
            <a:spAutoFit/>
          </a:bodyPr>
          <a:lstStyle/>
          <a:p>
            <a:r>
              <a:rPr lang="en-US" sz="2800" dirty="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rPr>
              <a:t>Do alcohol and sulphates correlate to wine quality?</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2881932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matrix heat map</a:t>
            </a:r>
          </a:p>
        </p:txBody>
      </p:sp>
      <p:sp>
        <p:nvSpPr>
          <p:cNvPr id="5" name="TextBox 4"/>
          <p:cNvSpPr txBox="1"/>
          <p:nvPr/>
        </p:nvSpPr>
        <p:spPr>
          <a:xfrm>
            <a:off x="419100" y="1506855"/>
            <a:ext cx="5763116" cy="4524315"/>
          </a:xfrm>
          <a:prstGeom prst="rect">
            <a:avLst/>
          </a:prstGeom>
          <a:solidFill>
            <a:schemeClr val="accent2"/>
          </a:solidFill>
        </p:spPr>
        <p:txBody>
          <a:bodyPr wrap="none" rtlCol="0">
            <a:spAutoFit/>
          </a:bodyPr>
          <a:lstStyle/>
          <a:p>
            <a:r>
              <a:rPr lang="en-US" dirty="0">
                <a:latin typeface="Lucida Console" panose="020B0609040504020204" pitchFamily="49" charset="0"/>
                <a:ea typeface="Amazon Ember Light" panose="020B0403020204020204" pitchFamily="34" charset="0"/>
                <a:cs typeface="Amazon Ember Light" panose="020B0403020204020204" pitchFamily="34" charset="0"/>
              </a:rPr>
              <a:t>import seaborn as sns</a:t>
            </a:r>
          </a:p>
          <a:p>
            <a:endParaRPr lang="en-US" dirty="0">
              <a:latin typeface="Lucida Console" panose="020B0609040504020204" pitchFamily="49" charset="0"/>
              <a:ea typeface="Amazon Ember Light" panose="020B0403020204020204" pitchFamily="34" charset="0"/>
              <a:cs typeface="Amazon Ember Light" panose="020B0403020204020204" pitchFamily="34" charset="0"/>
            </a:endParaRP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correlations = df_wine.corr()</a:t>
            </a: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fig, ax = plt.subplots(figsize=(10, 10))</a:t>
            </a:r>
          </a:p>
          <a:p>
            <a:endParaRPr lang="en-US" dirty="0">
              <a:latin typeface="Lucida Console" panose="020B0609040504020204" pitchFamily="49" charset="0"/>
              <a:ea typeface="Amazon Ember Light" panose="020B0403020204020204" pitchFamily="34" charset="0"/>
              <a:cs typeface="Amazon Ember Light" panose="020B0403020204020204" pitchFamily="34" charset="0"/>
            </a:endParaRP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colormap = </a:t>
            </a: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    sns.color_palette("BrBG", 10)</a:t>
            </a:r>
          </a:p>
          <a:p>
            <a:endParaRPr lang="en-US" dirty="0">
              <a:latin typeface="Lucida Console" panose="020B0609040504020204" pitchFamily="49" charset="0"/>
              <a:ea typeface="Amazon Ember Light" panose="020B0403020204020204" pitchFamily="34" charset="0"/>
              <a:cs typeface="Amazon Ember Light" panose="020B0403020204020204" pitchFamily="34" charset="0"/>
            </a:endParaRP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sns.heatmap(correlations, </a:t>
            </a: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    cmap=colormap, </a:t>
            </a: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    annot=True, </a:t>
            </a: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    fmt=".2f")</a:t>
            </a:r>
          </a:p>
          <a:p>
            <a:endParaRPr lang="en-US" dirty="0">
              <a:latin typeface="Lucida Console" panose="020B0609040504020204" pitchFamily="49" charset="0"/>
              <a:ea typeface="Amazon Ember Light" panose="020B0403020204020204" pitchFamily="34" charset="0"/>
              <a:cs typeface="Amazon Ember Light" panose="020B0403020204020204" pitchFamily="34" charset="0"/>
            </a:endParaRP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ax.set_yticklabels(colum_names);</a:t>
            </a:r>
          </a:p>
          <a:p>
            <a:endParaRPr lang="en-US" dirty="0">
              <a:latin typeface="Lucida Console" panose="020B0609040504020204" pitchFamily="49" charset="0"/>
              <a:ea typeface="Amazon Ember Light" panose="020B0403020204020204" pitchFamily="34" charset="0"/>
              <a:cs typeface="Amazon Ember Light" panose="020B0403020204020204" pitchFamily="34" charset="0"/>
            </a:endParaRPr>
          </a:p>
          <a:p>
            <a:r>
              <a:rPr lang="en-US" dirty="0">
                <a:latin typeface="Lucida Console" panose="020B0609040504020204" pitchFamily="49" charset="0"/>
                <a:ea typeface="Amazon Ember Light" panose="020B0403020204020204" pitchFamily="34" charset="0"/>
                <a:cs typeface="Amazon Ember Light" panose="020B0403020204020204" pitchFamily="34" charset="0"/>
              </a:rPr>
              <a:t>plt.show()</a:t>
            </a:r>
          </a:p>
        </p:txBody>
      </p:sp>
      <p:pic>
        <p:nvPicPr>
          <p:cNvPr id="8" name="Picture 7" descr="A heat map."/>
          <p:cNvPicPr>
            <a:picLocks noChangeAspect="1"/>
          </p:cNvPicPr>
          <p:nvPr/>
        </p:nvPicPr>
        <p:blipFill>
          <a:blip r:embed="rId4"/>
          <a:stretch>
            <a:fillRect/>
          </a:stretch>
        </p:blipFill>
        <p:spPr>
          <a:xfrm>
            <a:off x="6325927" y="1495546"/>
            <a:ext cx="5037275" cy="5043366"/>
          </a:xfrm>
          <a:prstGeom prst="rect">
            <a:avLst/>
          </a:prstGeom>
        </p:spPr>
      </p:pic>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2966881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60586"/>
            <a:ext cx="4268647" cy="1343354"/>
          </a:xfrm>
        </p:spPr>
        <p:txBody>
          <a:bodyPr>
            <a:noAutofit/>
          </a:bodyPr>
          <a:lstStyle/>
          <a:p>
            <a:r>
              <a:rPr lang="en-US" dirty="0">
                <a:latin typeface="+mj-lt"/>
              </a:rPr>
              <a:t>Module 3 – Guided Lab 2: Visualizing Data</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47</a:t>
            </a:fld>
            <a:endParaRPr lang="en-US" dirty="0"/>
          </a:p>
        </p:txBody>
      </p:sp>
    </p:spTree>
    <p:custDataLst>
      <p:tags r:id="rId1"/>
    </p:custDataLst>
    <p:extLst>
      <p:ext uri="{BB962C8B-B14F-4D97-AF65-F5344CB8AC3E}">
        <p14:creationId xmlns:p14="http://schemas.microsoft.com/office/powerpoint/2010/main" val="1380691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The first step in evaluating data is to make sure that it’s in the right format</a:t>
            </a:r>
          </a:p>
          <a:p>
            <a:r>
              <a:rPr lang="en-US" dirty="0">
                <a:latin typeface="+mn-lt"/>
              </a:rPr>
              <a:t>pandas is a popular Python library for working with data</a:t>
            </a:r>
          </a:p>
          <a:p>
            <a:r>
              <a:rPr lang="en-US" dirty="0">
                <a:latin typeface="+mn-lt"/>
              </a:rPr>
              <a:t>Use descriptive statistics to learn about the dataset </a:t>
            </a:r>
          </a:p>
          <a:p>
            <a:r>
              <a:rPr lang="en-US" dirty="0">
                <a:latin typeface="+mn-lt"/>
              </a:rPr>
              <a:t>Create visualizations with pandas to examine the dataset in more detail</a:t>
            </a:r>
          </a:p>
          <a:p>
            <a:pPr lvl="1"/>
            <a:endParaRPr lang="en-US"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48</a:t>
            </a:fld>
            <a:endParaRPr lang="en-US" dirty="0"/>
          </a:p>
        </p:txBody>
      </p:sp>
    </p:spTree>
    <p:custDataLst>
      <p:tags r:id="rId1"/>
    </p:custDataLst>
    <p:extLst>
      <p:ext uri="{BB962C8B-B14F-4D97-AF65-F5344CB8AC3E}">
        <p14:creationId xmlns:p14="http://schemas.microsoft.com/office/powerpoint/2010/main" val="2783010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4: Feature engineering</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099" y="2554356"/>
            <a:ext cx="11353801" cy="488498"/>
          </a:xfrm>
        </p:spPr>
        <p:txBody>
          <a:bodyPr>
            <a:normAutofit fontScale="85000" lnSpcReduction="10000"/>
          </a:bodyPr>
          <a:lstStyle/>
          <a:p>
            <a:r>
              <a:rPr lang="en-US" b="1" dirty="0">
                <a:latin typeface="+mn-lt"/>
              </a:rPr>
              <a:t>Module 3: </a:t>
            </a:r>
            <a:r>
              <a:rPr lang="en-US" dirty="0"/>
              <a:t>Implementing a Machine Learning Pipeline with Amazon SageMaker</a:t>
            </a:r>
            <a:endParaRPr lang="en-US" b="1" dirty="0">
              <a:latin typeface="+mn-lt"/>
            </a:endParaRP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177237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099" y="2554356"/>
            <a:ext cx="11404305" cy="488498"/>
          </a:xfrm>
        </p:spPr>
        <p:txBody>
          <a:bodyPr>
            <a:normAutofit fontScale="85000" lnSpcReduction="10000"/>
          </a:bodyPr>
          <a:lstStyle/>
          <a:p>
            <a:pPr>
              <a:spcAft>
                <a:spcPts val="600"/>
              </a:spcAft>
            </a:pPr>
            <a:r>
              <a:rPr lang="en-US" b="1" dirty="0">
                <a:latin typeface="+mn-lt"/>
              </a:rPr>
              <a:t>Module 3: </a:t>
            </a:r>
            <a:r>
              <a:rPr lang="en-US" dirty="0"/>
              <a:t>Implementing a Machine Learning Pipeline with Amazon SageMaker</a:t>
            </a:r>
            <a:endParaRPr lang="en-US" b="1" dirty="0">
              <a:latin typeface="+mn-lt"/>
            </a:endParaRPr>
          </a:p>
        </p:txBody>
      </p:sp>
      <p:sp>
        <p:nvSpPr>
          <p:cNvPr id="2" name="Title 1"/>
          <p:cNvSpPr>
            <a:spLocks noGrp="1"/>
          </p:cNvSpPr>
          <p:nvPr>
            <p:ph type="title"/>
          </p:nvPr>
        </p:nvSpPr>
        <p:spPr/>
        <p:txBody>
          <a:bodyPr>
            <a:noAutofit/>
          </a:bodyPr>
          <a:lstStyle/>
          <a:p>
            <a:r>
              <a:rPr lang="en-US" sz="4000" dirty="0">
                <a:latin typeface="+mj-lt"/>
              </a:rPr>
              <a:t>Section 1: Scenario introduction</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B4EC1F-7DBF-4D62-BDBD-01DB303B4183}"/>
              </a:ext>
            </a:extLst>
          </p:cNvPr>
          <p:cNvSpPr>
            <a:spLocks noGrp="1"/>
          </p:cNvSpPr>
          <p:nvPr>
            <p:ph type="title"/>
          </p:nvPr>
        </p:nvSpPr>
        <p:spPr/>
        <p:txBody>
          <a:bodyPr/>
          <a:lstStyle/>
          <a:p>
            <a:r>
              <a:rPr lang="en-US" dirty="0"/>
              <a:t>Machine learning pipeline</a:t>
            </a:r>
          </a:p>
        </p:txBody>
      </p:sp>
      <p:sp>
        <p:nvSpPr>
          <p:cNvPr id="35" name="Rectangle 34">
            <a:extLst>
              <a:ext uri="{FF2B5EF4-FFF2-40B4-BE49-F238E27FC236}">
                <a16:creationId xmlns:a16="http://schemas.microsoft.com/office/drawing/2014/main" id="{C85BD409-6A9E-435F-A3D4-F70408A80629}"/>
              </a:ext>
              <a:ext uri="{C183D7F6-B498-43B3-948B-1728B52AA6E4}">
                <adec:decorative xmlns:adec="http://schemas.microsoft.com/office/drawing/2017/decorative" val="1"/>
              </a:ext>
            </a:extLst>
          </p:cNvPr>
          <p:cNvSpPr/>
          <p:nvPr/>
        </p:nvSpPr>
        <p:spPr>
          <a:xfrm>
            <a:off x="481553"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Collect and label data</a:t>
            </a:r>
          </a:p>
        </p:txBody>
      </p:sp>
      <p:sp>
        <p:nvSpPr>
          <p:cNvPr id="36" name="Rectangle 35">
            <a:extLst>
              <a:ext uri="{FF2B5EF4-FFF2-40B4-BE49-F238E27FC236}">
                <a16:creationId xmlns:a16="http://schemas.microsoft.com/office/drawing/2014/main" id="{367CBCB3-5C48-418D-97F8-969820F3EC6C}"/>
              </a:ext>
              <a:ext uri="{C183D7F6-B498-43B3-948B-1728B52AA6E4}">
                <adec:decorative xmlns:adec="http://schemas.microsoft.com/office/drawing/2017/decorative" val="1"/>
              </a:ext>
            </a:extLst>
          </p:cNvPr>
          <p:cNvSpPr/>
          <p:nvPr/>
        </p:nvSpPr>
        <p:spPr>
          <a:xfrm>
            <a:off x="2455414"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data</a:t>
            </a:r>
          </a:p>
        </p:txBody>
      </p:sp>
      <p:sp>
        <p:nvSpPr>
          <p:cNvPr id="37" name="Rectangle 36">
            <a:extLst>
              <a:ext uri="{FF2B5EF4-FFF2-40B4-BE49-F238E27FC236}">
                <a16:creationId xmlns:a16="http://schemas.microsoft.com/office/drawing/2014/main" id="{00E7D09A-85F1-4BDD-8DF0-7F0443F865D4}"/>
              </a:ex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Feature engineering</a:t>
            </a:r>
          </a:p>
        </p:txBody>
      </p:sp>
      <p:sp>
        <p:nvSpPr>
          <p:cNvPr id="38" name="Rectangle 37">
            <a:extLst>
              <a:ext uri="{FF2B5EF4-FFF2-40B4-BE49-F238E27FC236}">
                <a16:creationId xmlns:a16="http://schemas.microsoft.com/office/drawing/2014/main" id="{FB6D8EFB-6941-4AEA-A2B0-CCED824EA9E6}"/>
              </a:ex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Select and train model</a:t>
            </a:r>
          </a:p>
        </p:txBody>
      </p:sp>
      <p:sp>
        <p:nvSpPr>
          <p:cNvPr id="39" name="Rectangle 38">
            <a:extLst>
              <a:ext uri="{FF2B5EF4-FFF2-40B4-BE49-F238E27FC236}">
                <a16:creationId xmlns:a16="http://schemas.microsoft.com/office/drawing/2014/main" id="{853BE860-07E2-4CDA-9ABD-F2404E9BBA9E}"/>
              </a:ex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model</a:t>
            </a:r>
          </a:p>
        </p:txBody>
      </p:sp>
      <p:sp>
        <p:nvSpPr>
          <p:cNvPr id="45" name="Rectangle 44">
            <a:extLst>
              <a:ext uri="{FF2B5EF4-FFF2-40B4-BE49-F238E27FC236}">
                <a16:creationId xmlns:a16="http://schemas.microsoft.com/office/drawing/2014/main" id="{E46268C7-B0A4-48F6-84A3-78CC1646706A}"/>
              </a:ext>
              <a:ext uri="{C183D7F6-B498-43B3-948B-1728B52AA6E4}">
                <adec:decorative xmlns:adec="http://schemas.microsoft.com/office/drawing/2017/decorative" val="1"/>
              </a:ext>
            </a:extLst>
          </p:cNvPr>
          <p:cNvSpPr/>
          <p:nvPr/>
        </p:nvSpPr>
        <p:spPr>
          <a:xfrm>
            <a:off x="10401940" y="1519087"/>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Deploy model</a:t>
            </a:r>
          </a:p>
        </p:txBody>
      </p:sp>
      <p:sp>
        <p:nvSpPr>
          <p:cNvPr id="46" name="Rectangle 45">
            <a:extLst>
              <a:ext uri="{FF2B5EF4-FFF2-40B4-BE49-F238E27FC236}">
                <a16:creationId xmlns:a16="http://schemas.microsoft.com/office/drawing/2014/main" id="{CE49DF59-D5B7-480A-91B3-2BBD39280451}"/>
              </a:ex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Tune model</a:t>
            </a:r>
          </a:p>
        </p:txBody>
      </p:sp>
      <p:cxnSp>
        <p:nvCxnSpPr>
          <p:cNvPr id="48" name="Elbow Connector 6">
            <a:extLst>
              <a:ext uri="{FF2B5EF4-FFF2-40B4-BE49-F238E27FC236}">
                <a16:creationId xmlns:a16="http://schemas.microsoft.com/office/drawing/2014/main" id="{DB5053E7-3376-4261-AF5E-FE762017D9A8}"/>
              </a:ext>
              <a:ext uri="{C183D7F6-B498-43B3-948B-1728B52AA6E4}">
                <adec:decorative xmlns:adec="http://schemas.microsoft.com/office/drawing/2017/decorative" val="1"/>
              </a:ext>
            </a:extLst>
          </p:cNvPr>
          <p:cNvCxnSpPr>
            <a:stCxn id="39" idx="0"/>
            <a:endCxn id="46"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Elbow Connector 40">
            <a:extLst>
              <a:ext uri="{FF2B5EF4-FFF2-40B4-BE49-F238E27FC236}">
                <a16:creationId xmlns:a16="http://schemas.microsoft.com/office/drawing/2014/main" id="{DC77F429-CF1F-4879-A02F-0927D7C5F40A}"/>
              </a:ext>
              <a:ext uri="{C183D7F6-B498-43B3-948B-1728B52AA6E4}">
                <adec:decorative xmlns:adec="http://schemas.microsoft.com/office/drawing/2017/decorative" val="1"/>
              </a:ext>
            </a:extLst>
          </p:cNvPr>
          <p:cNvCxnSpPr>
            <a:stCxn id="46" idx="1"/>
            <a:endCxn id="37"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C645CE-4721-4BB3-A319-6C39D68E70D0}"/>
              </a:ext>
              <a:ext uri="{C183D7F6-B498-43B3-948B-1728B52AA6E4}">
                <adec:decorative xmlns:adec="http://schemas.microsoft.com/office/drawing/2017/decorative" val="1"/>
              </a:ext>
            </a:extLst>
          </p:cNvPr>
          <p:cNvCxnSpPr>
            <a:stCxn id="35" idx="3"/>
            <a:endCxn id="36"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F9B553F-825F-483B-927E-9598F624C040}"/>
              </a:ext>
              <a:ext uri="{C183D7F6-B498-43B3-948B-1728B52AA6E4}">
                <adec:decorative xmlns:adec="http://schemas.microsoft.com/office/drawing/2017/decorative" val="1"/>
              </a:ext>
            </a:extLst>
          </p:cNvPr>
          <p:cNvCxnSpPr>
            <a:stCxn id="36" idx="3"/>
            <a:endCxn id="37"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5AAD9A6-B902-46FA-A8EF-23AB036AB77C}"/>
              </a:ext>
              <a:ext uri="{C183D7F6-B498-43B3-948B-1728B52AA6E4}">
                <adec:decorative xmlns:adec="http://schemas.microsoft.com/office/drawing/2017/decorative" val="1"/>
              </a:ext>
            </a:extLst>
          </p:cNvPr>
          <p:cNvCxnSpPr>
            <a:stCxn id="37" idx="3"/>
            <a:endCxn id="38"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83A48E9-C5FF-45F3-99F6-F87FE0FEB33E}"/>
              </a:ext>
              <a:ext uri="{C183D7F6-B498-43B3-948B-1728B52AA6E4}">
                <adec:decorative xmlns:adec="http://schemas.microsoft.com/office/drawing/2017/decorative" val="1"/>
              </a:ext>
            </a:extLst>
          </p:cNvPr>
          <p:cNvCxnSpPr>
            <a:stCxn id="38" idx="3"/>
            <a:endCxn id="39"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EAFD7E1-4F2C-4B0F-AABA-B9631CA0DB12}"/>
              </a:ext>
              <a:ext uri="{C183D7F6-B498-43B3-948B-1728B52AA6E4}">
                <adec:decorative xmlns:adec="http://schemas.microsoft.com/office/drawing/2017/decorative" val="1"/>
              </a:ext>
            </a:extLst>
          </p:cNvPr>
          <p:cNvCxnSpPr>
            <a:cxnSpLocks/>
            <a:stCxn id="39" idx="3"/>
            <a:endCxn id="65" idx="1"/>
          </p:cNvCxnSpPr>
          <p:nvPr/>
        </p:nvCxnSpPr>
        <p:spPr>
          <a:xfrm>
            <a:off x="9875785" y="4438883"/>
            <a:ext cx="28664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Elbow Connector 67">
            <a:extLst>
              <a:ext uri="{FF2B5EF4-FFF2-40B4-BE49-F238E27FC236}">
                <a16:creationId xmlns:a16="http://schemas.microsoft.com/office/drawing/2014/main" id="{F0B84CAB-1561-4401-BF70-47C1C38AD7B9}"/>
              </a:ext>
              <a:ext uri="{C183D7F6-B498-43B3-948B-1728B52AA6E4}">
                <adec:decorative xmlns:adec="http://schemas.microsoft.com/office/drawing/2017/decorative" val="1"/>
              </a:ext>
            </a:extLst>
          </p:cNvPr>
          <p:cNvCxnSpPr>
            <a:stCxn id="45" idx="1"/>
            <a:endCxn id="36" idx="0"/>
          </p:cNvCxnSpPr>
          <p:nvPr/>
        </p:nvCxnSpPr>
        <p:spPr>
          <a:xfrm rot="10800000" flipV="1">
            <a:off x="3204808" y="1984549"/>
            <a:ext cx="7197132" cy="198887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C78E752-0627-4AF9-9E37-A39680FFB1A9}"/>
              </a:ext>
            </a:extLst>
          </p:cNvPr>
          <p:cNvSpPr txBox="1"/>
          <p:nvPr/>
        </p:nvSpPr>
        <p:spPr>
          <a:xfrm>
            <a:off x="3204809" y="1567733"/>
            <a:ext cx="7060400"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New data and retraining</a:t>
            </a:r>
          </a:p>
        </p:txBody>
      </p:sp>
      <p:cxnSp>
        <p:nvCxnSpPr>
          <p:cNvPr id="57" name="Straight Arrow Connector 56">
            <a:extLst>
              <a:ext uri="{FF2B5EF4-FFF2-40B4-BE49-F238E27FC236}">
                <a16:creationId xmlns:a16="http://schemas.microsoft.com/office/drawing/2014/main" id="{917A8A52-BDD3-4B91-821E-134D13B5D8AF}"/>
              </a:ext>
              <a:ext uri="{C183D7F6-B498-43B3-948B-1728B52AA6E4}">
                <adec:decorative xmlns:adec="http://schemas.microsoft.com/office/drawing/2017/decorative" val="1"/>
              </a:ext>
            </a:extLst>
          </p:cNvPr>
          <p:cNvCxnSpPr>
            <a:stCxn id="46" idx="2"/>
            <a:endCxn id="38"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38AD525-A123-4021-B13D-8CE8D7019B4C}"/>
              </a:ext>
              <a:ext uri="{C183D7F6-B498-43B3-948B-1728B52AA6E4}">
                <adec:decorative xmlns:adec="http://schemas.microsoft.com/office/drawing/2017/decorative" val="1"/>
              </a:ext>
            </a:extLst>
          </p:cNvPr>
          <p:cNvSpPr/>
          <p:nvPr/>
        </p:nvSpPr>
        <p:spPr>
          <a:xfrm>
            <a:off x="481553" y="256043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Problem formulation</a:t>
            </a:r>
          </a:p>
        </p:txBody>
      </p:sp>
      <p:sp>
        <p:nvSpPr>
          <p:cNvPr id="59" name="TextBox 58">
            <a:extLst>
              <a:ext uri="{FF2B5EF4-FFF2-40B4-BE49-F238E27FC236}">
                <a16:creationId xmlns:a16="http://schemas.microsoft.com/office/drawing/2014/main" id="{B531BF1F-4637-45B8-918E-0B20855ACE58}"/>
              </a:ext>
            </a:extLst>
          </p:cNvPr>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Business problem</a:t>
            </a:r>
          </a:p>
        </p:txBody>
      </p:sp>
      <p:cxnSp>
        <p:nvCxnSpPr>
          <p:cNvPr id="60" name="Straight Arrow Connector 59">
            <a:extLst>
              <a:ext uri="{FF2B5EF4-FFF2-40B4-BE49-F238E27FC236}">
                <a16:creationId xmlns:a16="http://schemas.microsoft.com/office/drawing/2014/main" id="{64C903DA-597B-4941-B9C8-1FBD95B33C2F}"/>
              </a:ext>
              <a:ext uri="{C183D7F6-B498-43B3-948B-1728B52AA6E4}">
                <adec:decorative xmlns:adec="http://schemas.microsoft.com/office/drawing/2017/decorative" val="1"/>
              </a:ext>
            </a:extLst>
          </p:cNvPr>
          <p:cNvCxnSpPr>
            <a:stCxn id="58" idx="2"/>
            <a:endCxn id="35"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45A863-3F59-44ED-90FC-18E639D0B20E}"/>
              </a:ext>
              <a:ext uri="{C183D7F6-B498-43B3-948B-1728B52AA6E4}">
                <adec:decorative xmlns:adec="http://schemas.microsoft.com/office/drawing/2017/decorative" val="1"/>
              </a:ext>
            </a:extLst>
          </p:cNvPr>
          <p:cNvCxnSpPr>
            <a:stCxn id="59" idx="2"/>
            <a:endCxn id="58"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4C2240D-1335-4FBF-B599-1BCAF7E3CF8E}"/>
              </a:ext>
              <a:ext uri="{C183D7F6-B498-43B3-948B-1728B52AA6E4}">
                <adec:decorative xmlns:adec="http://schemas.microsoft.com/office/drawing/2017/decorative" val="1"/>
              </a:ext>
            </a:extLst>
          </p:cNvPr>
          <p:cNvCxnSpPr>
            <a:cxnSpLocks/>
            <a:stCxn id="65" idx="0"/>
            <a:endCxn id="45" idx="2"/>
          </p:cNvCxnSpPr>
          <p:nvPr/>
        </p:nvCxnSpPr>
        <p:spPr>
          <a:xfrm flipV="1">
            <a:off x="11151334" y="2450011"/>
            <a:ext cx="0" cy="134984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866B9F2-C0BD-4801-9168-E43F3B8FBB7F}"/>
              </a:ext>
            </a:extLst>
          </p:cNvPr>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Yes</a:t>
            </a:r>
          </a:p>
        </p:txBody>
      </p:sp>
      <p:cxnSp>
        <p:nvCxnSpPr>
          <p:cNvPr id="64" name="Elbow Connector 145">
            <a:extLst>
              <a:ext uri="{FF2B5EF4-FFF2-40B4-BE49-F238E27FC236}">
                <a16:creationId xmlns:a16="http://schemas.microsoft.com/office/drawing/2014/main" id="{17C0EF01-B4B7-4EDC-8A8B-800E176355B2}"/>
              </a:ext>
              <a:ext uri="{C183D7F6-B498-43B3-948B-1728B52AA6E4}">
                <adec:decorative xmlns:adec="http://schemas.microsoft.com/office/drawing/2017/decorative" val="1"/>
              </a:ext>
            </a:extLst>
          </p:cNvPr>
          <p:cNvCxnSpPr>
            <a:cxnSpLocks/>
            <a:stCxn id="65" idx="2"/>
            <a:endCxn id="35" idx="2"/>
          </p:cNvCxnSpPr>
          <p:nvPr/>
        </p:nvCxnSpPr>
        <p:spPr>
          <a:xfrm rot="5400000" flipH="1">
            <a:off x="6104358" y="30935"/>
            <a:ext cx="173566" cy="9920387"/>
          </a:xfrm>
          <a:prstGeom prst="bentConnector3">
            <a:avLst>
              <a:gd name="adj1" fmla="val -405255"/>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Flowchart: Decision 64">
            <a:extLst>
              <a:ext uri="{FF2B5EF4-FFF2-40B4-BE49-F238E27FC236}">
                <a16:creationId xmlns:a16="http://schemas.microsoft.com/office/drawing/2014/main" id="{8D3666A5-E053-44C8-A048-6DAC2A2701F1}"/>
              </a:ext>
              <a:ext uri="{C183D7F6-B498-43B3-948B-1728B52AA6E4}">
                <adec:decorative xmlns:adec="http://schemas.microsoft.com/office/drawing/2017/decorative" val="1"/>
              </a:ext>
            </a:extLst>
          </p:cNvPr>
          <p:cNvSpPr/>
          <p:nvPr/>
        </p:nvSpPr>
        <p:spPr>
          <a:xfrm>
            <a:off x="10162428" y="3799857"/>
            <a:ext cx="1977812" cy="1278054"/>
          </a:xfrm>
          <a:prstGeom prst="flowChartDecision">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Meets business goal?</a:t>
            </a:r>
          </a:p>
        </p:txBody>
      </p:sp>
      <p:cxnSp>
        <p:nvCxnSpPr>
          <p:cNvPr id="66" name="Elbow Connector 158">
            <a:extLst>
              <a:ext uri="{FF2B5EF4-FFF2-40B4-BE49-F238E27FC236}">
                <a16:creationId xmlns:a16="http://schemas.microsoft.com/office/drawing/2014/main" id="{15269630-5601-4AAA-800A-241DB2B4DD3E}"/>
              </a:ext>
              <a:ext uri="{C183D7F6-B498-43B3-948B-1728B52AA6E4}">
                <adec:decorative xmlns:adec="http://schemas.microsoft.com/office/drawing/2017/decorative" val="1"/>
              </a:ext>
            </a:extLst>
          </p:cNvPr>
          <p:cNvCxnSpPr>
            <a:cxnSpLocks/>
            <a:stCxn id="65" idx="2"/>
            <a:endCxn id="37" idx="2"/>
          </p:cNvCxnSpPr>
          <p:nvPr/>
        </p:nvCxnSpPr>
        <p:spPr>
          <a:xfrm rot="5400000" flipH="1">
            <a:off x="8078219" y="2004796"/>
            <a:ext cx="173566" cy="5972665"/>
          </a:xfrm>
          <a:prstGeom prst="bentConnector3">
            <a:avLst>
              <a:gd name="adj1" fmla="val -202628"/>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417D34F-BD19-4A50-852D-6CBCE8CAF479}"/>
              </a:ext>
            </a:extLst>
          </p:cNvPr>
          <p:cNvSpPr txBox="1"/>
          <p:nvPr/>
        </p:nvSpPr>
        <p:spPr>
          <a:xfrm>
            <a:off x="10560316" y="5133957"/>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No</a:t>
            </a:r>
          </a:p>
        </p:txBody>
      </p:sp>
      <p:sp>
        <p:nvSpPr>
          <p:cNvPr id="69" name="TextBox 68">
            <a:extLst>
              <a:ext uri="{FF2B5EF4-FFF2-40B4-BE49-F238E27FC236}">
                <a16:creationId xmlns:a16="http://schemas.microsoft.com/office/drawing/2014/main" id="{8977DCA4-2FCB-47DB-A6D0-AA7BB145A23F}"/>
              </a:ext>
            </a:extLst>
          </p:cNvPr>
          <p:cNvSpPr txBox="1"/>
          <p:nvPr/>
        </p:nvSpPr>
        <p:spPr>
          <a:xfrm>
            <a:off x="5170694" y="5406753"/>
            <a:ext cx="5937531"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Feature augmentation</a:t>
            </a:r>
          </a:p>
        </p:txBody>
      </p:sp>
      <p:sp>
        <p:nvSpPr>
          <p:cNvPr id="70" name="TextBox 69">
            <a:extLst>
              <a:ext uri="{FF2B5EF4-FFF2-40B4-BE49-F238E27FC236}">
                <a16:creationId xmlns:a16="http://schemas.microsoft.com/office/drawing/2014/main" id="{F73812AF-FA7B-472E-B0F9-D2D3F9CDAD94}"/>
              </a:ext>
            </a:extLst>
          </p:cNvPr>
          <p:cNvSpPr txBox="1"/>
          <p:nvPr/>
        </p:nvSpPr>
        <p:spPr>
          <a:xfrm>
            <a:off x="1230947" y="5770080"/>
            <a:ext cx="9885254"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Data augmentation</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4093406" cy="365125"/>
          </a:xfrm>
        </p:spPr>
        <p:txBody>
          <a:bodyPr/>
          <a:lstStyle/>
          <a:p>
            <a:r>
              <a:rPr lang="en-US" dirty="0">
                <a:latin typeface="Amazon Ember" panose="020B0603020204020204"/>
              </a:rPr>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latin typeface="Amazon Ember" panose="020B0603020204020204"/>
              </a:rPr>
              <a:t>50</a:t>
            </a:fld>
            <a:endParaRPr lang="en-US" dirty="0">
              <a:latin typeface="Amazon Ember" panose="020B0603020204020204"/>
            </a:endParaRPr>
          </a:p>
        </p:txBody>
      </p:sp>
    </p:spTree>
    <p:custDataLst>
      <p:tags r:id="rId1"/>
    </p:custDataLst>
    <p:extLst>
      <p:ext uri="{BB962C8B-B14F-4D97-AF65-F5344CB8AC3E}">
        <p14:creationId xmlns:p14="http://schemas.microsoft.com/office/powerpoint/2010/main" val="1356946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 and extraction</a:t>
            </a:r>
          </a:p>
        </p:txBody>
      </p:sp>
      <p:grpSp>
        <p:nvGrpSpPr>
          <p:cNvPr id="6" name="Group 5">
            <a:extLst>
              <a:ext uri="{C183D7F6-B498-43B3-948B-1728B52AA6E4}">
                <adec:decorative xmlns:adec="http://schemas.microsoft.com/office/drawing/2017/decorative" val="1"/>
              </a:ext>
            </a:extLst>
          </p:cNvPr>
          <p:cNvGrpSpPr/>
          <p:nvPr/>
        </p:nvGrpSpPr>
        <p:grpSpPr>
          <a:xfrm>
            <a:off x="7203600" y="1661619"/>
            <a:ext cx="3652200" cy="1861324"/>
            <a:chOff x="11072427" y="1294911"/>
            <a:chExt cx="3652200" cy="1861324"/>
          </a:xfrm>
        </p:grpSpPr>
        <p:sp>
          <p:nvSpPr>
            <p:cNvPr id="7" name="TextBox 6"/>
            <p:cNvSpPr txBox="1"/>
            <p:nvPr/>
          </p:nvSpPr>
          <p:spPr>
            <a:xfrm>
              <a:off x="11353827" y="1294911"/>
              <a:ext cx="2909771"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Feature Selection</a:t>
              </a:r>
            </a:p>
          </p:txBody>
        </p:sp>
        <p:grpSp>
          <p:nvGrpSpPr>
            <p:cNvPr id="21" name="Group 20"/>
            <p:cNvGrpSpPr/>
            <p:nvPr/>
          </p:nvGrpSpPr>
          <p:grpSpPr>
            <a:xfrm>
              <a:off x="11072427" y="1832794"/>
              <a:ext cx="3652200" cy="1323441"/>
              <a:chOff x="1616388" y="2595940"/>
              <a:chExt cx="3652200" cy="1323441"/>
            </a:xfrm>
          </p:grpSpPr>
          <p:sp>
            <p:nvSpPr>
              <p:cNvPr id="10" name="Rectangle 9">
                <a:extLst>
                  <a:ext uri="{C183D7F6-B498-43B3-948B-1728B52AA6E4}">
                    <adec:decorative xmlns:adec="http://schemas.microsoft.com/office/drawing/2017/decorative" val="1"/>
                  </a:ext>
                </a:extLst>
              </p:cNvPr>
              <p:cNvSpPr/>
              <p:nvPr/>
            </p:nvSpPr>
            <p:spPr>
              <a:xfrm>
                <a:off x="1616388" y="3042125"/>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C183D7F6-B498-43B3-948B-1728B52AA6E4}">
                    <adec:decorative xmlns:adec="http://schemas.microsoft.com/office/drawing/2017/decorative" val="1"/>
                  </a:ext>
                </a:extLst>
              </p:cNvPr>
              <p:cNvSpPr/>
              <p:nvPr/>
            </p:nvSpPr>
            <p:spPr>
              <a:xfrm>
                <a:off x="2252415" y="3042124"/>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C183D7F6-B498-43B3-948B-1728B52AA6E4}">
                    <adec:decorative xmlns:adec="http://schemas.microsoft.com/office/drawing/2017/decorative" val="1"/>
                  </a:ext>
                </a:extLst>
              </p:cNvPr>
              <p:cNvSpPr/>
              <p:nvPr/>
            </p:nvSpPr>
            <p:spPr>
              <a:xfrm>
                <a:off x="2829132" y="3042125"/>
                <a:ext cx="431074" cy="4310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C183D7F6-B498-43B3-948B-1728B52AA6E4}">
                    <adec:decorative xmlns:adec="http://schemas.microsoft.com/office/drawing/2017/decorative" val="1"/>
                  </a:ext>
                </a:extLst>
              </p:cNvPr>
              <p:cNvSpPr/>
              <p:nvPr/>
            </p:nvSpPr>
            <p:spPr>
              <a:xfrm>
                <a:off x="3435504" y="3042125"/>
                <a:ext cx="431074" cy="4310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C183D7F6-B498-43B3-948B-1728B52AA6E4}">
                    <adec:decorative xmlns:adec="http://schemas.microsoft.com/office/drawing/2017/decorative" val="1"/>
                  </a:ext>
                </a:extLst>
              </p:cNvPr>
              <p:cNvSpPr/>
              <p:nvPr/>
            </p:nvSpPr>
            <p:spPr>
              <a:xfrm>
                <a:off x="4041876" y="3042125"/>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C183D7F6-B498-43B3-948B-1728B52AA6E4}">
                    <adec:decorative xmlns:adec="http://schemas.microsoft.com/office/drawing/2017/decorative" val="1"/>
                  </a:ext>
                </a:extLst>
              </p:cNvPr>
              <p:cNvSpPr/>
              <p:nvPr/>
            </p:nvSpPr>
            <p:spPr>
              <a:xfrm>
                <a:off x="4648246" y="3042125"/>
                <a:ext cx="431074" cy="4310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C183D7F6-B498-43B3-948B-1728B52AA6E4}">
                    <adec:decorative xmlns:adec="http://schemas.microsoft.com/office/drawing/2017/decorative" val="1"/>
                  </a:ext>
                </a:extLst>
              </p:cNvPr>
              <p:cNvSpPr txBox="1"/>
              <p:nvPr/>
            </p:nvSpPr>
            <p:spPr>
              <a:xfrm>
                <a:off x="2077461" y="2595942"/>
                <a:ext cx="780983" cy="1323439"/>
              </a:xfrm>
              <a:prstGeom prst="rect">
                <a:avLst/>
              </a:prstGeom>
              <a:noFill/>
            </p:spPr>
            <p:txBody>
              <a:bodyPr wrap="none" rtlCol="0">
                <a:spAutoFit/>
              </a:bodyPr>
              <a:lstStyle/>
              <a:p>
                <a:pPr algn="ctr"/>
                <a:r>
                  <a:rPr lang="en-US" sz="8000" dirty="0">
                    <a:latin typeface="Amazon Ember Light" panose="020B0403020204020204" pitchFamily="34" charset="0"/>
                    <a:ea typeface="Amazon Ember Light" panose="020B0403020204020204" pitchFamily="34" charset="0"/>
                    <a:cs typeface="Amazon Ember Light" panose="020B0403020204020204" pitchFamily="34" charset="0"/>
                  </a:rPr>
                  <a:t>X</a:t>
                </a:r>
              </a:p>
            </p:txBody>
          </p:sp>
          <p:sp>
            <p:nvSpPr>
              <p:cNvPr id="19" name="TextBox 18"/>
              <p:cNvSpPr txBox="1"/>
              <p:nvPr/>
            </p:nvSpPr>
            <p:spPr>
              <a:xfrm>
                <a:off x="2689089" y="2595941"/>
                <a:ext cx="780983" cy="1323439"/>
              </a:xfrm>
              <a:prstGeom prst="rect">
                <a:avLst/>
              </a:prstGeom>
              <a:noFill/>
            </p:spPr>
            <p:txBody>
              <a:bodyPr wrap="none" rtlCol="0">
                <a:spAutoFit/>
              </a:bodyPr>
              <a:lstStyle/>
              <a:p>
                <a:pPr algn="ctr"/>
                <a:r>
                  <a:rPr lang="en-US" sz="8000" dirty="0">
                    <a:latin typeface="Amazon Ember Light" panose="020B0403020204020204" pitchFamily="34" charset="0"/>
                    <a:ea typeface="Amazon Ember Light" panose="020B0403020204020204" pitchFamily="34" charset="0"/>
                    <a:cs typeface="Amazon Ember Light" panose="020B0403020204020204" pitchFamily="34" charset="0"/>
                  </a:rPr>
                  <a:t>X</a:t>
                </a:r>
              </a:p>
            </p:txBody>
          </p:sp>
          <p:sp>
            <p:nvSpPr>
              <p:cNvPr id="20" name="TextBox 19"/>
              <p:cNvSpPr txBox="1"/>
              <p:nvPr/>
            </p:nvSpPr>
            <p:spPr>
              <a:xfrm>
                <a:off x="4487605" y="2595940"/>
                <a:ext cx="780983" cy="1323439"/>
              </a:xfrm>
              <a:prstGeom prst="rect">
                <a:avLst/>
              </a:prstGeom>
              <a:noFill/>
            </p:spPr>
            <p:txBody>
              <a:bodyPr wrap="none" rtlCol="0">
                <a:spAutoFit/>
              </a:bodyPr>
              <a:lstStyle/>
              <a:p>
                <a:pPr algn="ctr"/>
                <a:r>
                  <a:rPr lang="en-US" sz="8000" dirty="0">
                    <a:latin typeface="Amazon Ember Light" panose="020B0403020204020204" pitchFamily="34" charset="0"/>
                    <a:ea typeface="Amazon Ember Light" panose="020B0403020204020204" pitchFamily="34" charset="0"/>
                    <a:cs typeface="Amazon Ember Light" panose="020B0403020204020204" pitchFamily="34" charset="0"/>
                  </a:rPr>
                  <a:t>X</a:t>
                </a:r>
              </a:p>
            </p:txBody>
          </p:sp>
        </p:grpSp>
      </p:grpSp>
      <p:grpSp>
        <p:nvGrpSpPr>
          <p:cNvPr id="3" name="Group 2">
            <a:extLst>
              <a:ext uri="{C183D7F6-B498-43B3-948B-1728B52AA6E4}">
                <adec:decorative xmlns:adec="http://schemas.microsoft.com/office/drawing/2017/decorative" val="1"/>
              </a:ext>
            </a:extLst>
          </p:cNvPr>
          <p:cNvGrpSpPr/>
          <p:nvPr/>
        </p:nvGrpSpPr>
        <p:grpSpPr>
          <a:xfrm>
            <a:off x="757308" y="1661619"/>
            <a:ext cx="5655624" cy="3872355"/>
            <a:chOff x="757308" y="1661619"/>
            <a:chExt cx="5655624" cy="3872355"/>
          </a:xfrm>
        </p:grpSpPr>
        <p:sp>
          <p:nvSpPr>
            <p:cNvPr id="8" name="TextBox 7"/>
            <p:cNvSpPr txBox="1"/>
            <p:nvPr/>
          </p:nvSpPr>
          <p:spPr>
            <a:xfrm>
              <a:off x="1659491" y="1661619"/>
              <a:ext cx="3046027"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Feature Extraction</a:t>
              </a:r>
            </a:p>
          </p:txBody>
        </p:sp>
        <p:sp>
          <p:nvSpPr>
            <p:cNvPr id="23" name="Rectangle 22">
              <a:extLst>
                <a:ext uri="{C183D7F6-B498-43B3-948B-1728B52AA6E4}">
                  <adec:decorative xmlns:adec="http://schemas.microsoft.com/office/drawing/2017/decorative" val="1"/>
                </a:ext>
              </a:extLst>
            </p:cNvPr>
            <p:cNvSpPr/>
            <p:nvPr/>
          </p:nvSpPr>
          <p:spPr>
            <a:xfrm>
              <a:off x="1479548" y="2649095"/>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C183D7F6-B498-43B3-948B-1728B52AA6E4}">
                  <adec:decorative xmlns:adec="http://schemas.microsoft.com/office/drawing/2017/decorative" val="1"/>
                </a:ext>
              </a:extLst>
            </p:cNvPr>
            <p:cNvSpPr/>
            <p:nvPr/>
          </p:nvSpPr>
          <p:spPr>
            <a:xfrm>
              <a:off x="2085920" y="2649095"/>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C183D7F6-B498-43B3-948B-1728B52AA6E4}">
                  <adec:decorative xmlns:adec="http://schemas.microsoft.com/office/drawing/2017/decorative" val="1"/>
                </a:ext>
              </a:extLst>
            </p:cNvPr>
            <p:cNvSpPr/>
            <p:nvPr/>
          </p:nvSpPr>
          <p:spPr>
            <a:xfrm>
              <a:off x="2692292" y="2649095"/>
              <a:ext cx="431074" cy="4310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C183D7F6-B498-43B3-948B-1728B52AA6E4}">
                  <adec:decorative xmlns:adec="http://schemas.microsoft.com/office/drawing/2017/decorative" val="1"/>
                </a:ext>
              </a:extLst>
            </p:cNvPr>
            <p:cNvSpPr/>
            <p:nvPr/>
          </p:nvSpPr>
          <p:spPr>
            <a:xfrm>
              <a:off x="3298664" y="2649095"/>
              <a:ext cx="431074" cy="4310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C183D7F6-B498-43B3-948B-1728B52AA6E4}">
                  <adec:decorative xmlns:adec="http://schemas.microsoft.com/office/drawing/2017/decorative" val="1"/>
                </a:ext>
              </a:extLst>
            </p:cNvPr>
            <p:cNvSpPr/>
            <p:nvPr/>
          </p:nvSpPr>
          <p:spPr>
            <a:xfrm>
              <a:off x="3905036" y="2649095"/>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C183D7F6-B498-43B3-948B-1728B52AA6E4}">
                  <adec:decorative xmlns:adec="http://schemas.microsoft.com/office/drawing/2017/decorative" val="1"/>
                </a:ext>
              </a:extLst>
            </p:cNvPr>
            <p:cNvSpPr/>
            <p:nvPr/>
          </p:nvSpPr>
          <p:spPr>
            <a:xfrm>
              <a:off x="4511406" y="2649095"/>
              <a:ext cx="431074" cy="4310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C183D7F6-B498-43B3-948B-1728B52AA6E4}">
                  <adec:decorative xmlns:adec="http://schemas.microsoft.com/office/drawing/2017/decorative" val="1"/>
                </a:ext>
              </a:extLst>
            </p:cNvPr>
            <p:cNvSpPr/>
            <p:nvPr/>
          </p:nvSpPr>
          <p:spPr>
            <a:xfrm rot="2700000">
              <a:off x="757308" y="3949425"/>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C183D7F6-B498-43B3-948B-1728B52AA6E4}">
                  <adec:decorative xmlns:adec="http://schemas.microsoft.com/office/drawing/2017/decorative" val="1"/>
                </a:ext>
              </a:extLst>
            </p:cNvPr>
            <p:cNvSpPr/>
            <p:nvPr/>
          </p:nvSpPr>
          <p:spPr>
            <a:xfrm rot="2700000">
              <a:off x="2250036" y="3953797"/>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C183D7F6-B498-43B3-948B-1728B52AA6E4}">
                  <adec:decorative xmlns:adec="http://schemas.microsoft.com/office/drawing/2017/decorative" val="1"/>
                </a:ext>
              </a:extLst>
            </p:cNvPr>
            <p:cNvSpPr/>
            <p:nvPr/>
          </p:nvSpPr>
          <p:spPr>
            <a:xfrm rot="2700000">
              <a:off x="2996400" y="3949427"/>
              <a:ext cx="431074" cy="431074"/>
            </a:xfrm>
            <a:prstGeom prst="rect">
              <a:avLst/>
            </a:prstGeom>
            <a:gradFill flip="none" rotWithShape="1">
              <a:gsLst>
                <a:gs pos="0">
                  <a:schemeClr val="accent2"/>
                </a:gs>
                <a:gs pos="100000">
                  <a:schemeClr val="accent4"/>
                </a:gs>
              </a:gsLst>
              <a:path path="shap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C183D7F6-B498-43B3-948B-1728B52AA6E4}">
                  <adec:decorative xmlns:adec="http://schemas.microsoft.com/office/drawing/2017/decorative" val="1"/>
                </a:ext>
              </a:extLst>
            </p:cNvPr>
            <p:cNvSpPr/>
            <p:nvPr/>
          </p:nvSpPr>
          <p:spPr>
            <a:xfrm rot="2700000">
              <a:off x="3742764" y="3948686"/>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C183D7F6-B498-43B3-948B-1728B52AA6E4}">
                  <adec:decorative xmlns:adec="http://schemas.microsoft.com/office/drawing/2017/decorative" val="1"/>
                </a:ext>
              </a:extLst>
            </p:cNvPr>
            <p:cNvSpPr/>
            <p:nvPr/>
          </p:nvSpPr>
          <p:spPr>
            <a:xfrm rot="2700000">
              <a:off x="5981858" y="3949426"/>
              <a:ext cx="431074" cy="4310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C183D7F6-B498-43B3-948B-1728B52AA6E4}">
                  <adec:decorative xmlns:adec="http://schemas.microsoft.com/office/drawing/2017/decorative" val="1"/>
                </a:ext>
              </a:extLst>
            </p:cNvPr>
            <p:cNvSpPr/>
            <p:nvPr/>
          </p:nvSpPr>
          <p:spPr>
            <a:xfrm rot="2700000">
              <a:off x="1503672" y="3949424"/>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C183D7F6-B498-43B3-948B-1728B52AA6E4}">
                  <adec:decorative xmlns:adec="http://schemas.microsoft.com/office/drawing/2017/decorative" val="1"/>
                </a:ext>
              </a:extLst>
            </p:cNvPr>
            <p:cNvSpPr/>
            <p:nvPr/>
          </p:nvSpPr>
          <p:spPr>
            <a:xfrm rot="2700000">
              <a:off x="4489128" y="3953553"/>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C183D7F6-B498-43B3-948B-1728B52AA6E4}">
                  <adec:decorative xmlns:adec="http://schemas.microsoft.com/office/drawing/2017/decorative" val="1"/>
                </a:ext>
              </a:extLst>
            </p:cNvPr>
            <p:cNvSpPr/>
            <p:nvPr/>
          </p:nvSpPr>
          <p:spPr>
            <a:xfrm rot="2700000">
              <a:off x="5235492" y="3948685"/>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C183D7F6-B498-43B3-948B-1728B52AA6E4}">
                  <adec:decorative xmlns:adec="http://schemas.microsoft.com/office/drawing/2017/decorative" val="1"/>
                </a:ext>
              </a:extLst>
            </p:cNvPr>
            <p:cNvCxnSpPr>
              <a:stCxn id="23" idx="2"/>
            </p:cNvCxnSpPr>
            <p:nvPr/>
          </p:nvCxnSpPr>
          <p:spPr>
            <a:xfrm flipH="1">
              <a:off x="972845" y="3080169"/>
              <a:ext cx="722240" cy="7792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C183D7F6-B498-43B3-948B-1728B52AA6E4}">
                  <adec:decorative xmlns:adec="http://schemas.microsoft.com/office/drawing/2017/decorative" val="1"/>
                </a:ext>
              </a:extLst>
            </p:cNvPr>
            <p:cNvCxnSpPr>
              <a:stCxn id="23" idx="2"/>
            </p:cNvCxnSpPr>
            <p:nvPr/>
          </p:nvCxnSpPr>
          <p:spPr>
            <a:xfrm>
              <a:off x="1695085" y="3080169"/>
              <a:ext cx="12061" cy="7843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C183D7F6-B498-43B3-948B-1728B52AA6E4}">
                  <adec:decorative xmlns:adec="http://schemas.microsoft.com/office/drawing/2017/decorative" val="1"/>
                </a:ext>
              </a:extLst>
            </p:cNvPr>
            <p:cNvCxnSpPr>
              <a:stCxn id="24" idx="2"/>
            </p:cNvCxnSpPr>
            <p:nvPr/>
          </p:nvCxnSpPr>
          <p:spPr>
            <a:xfrm>
              <a:off x="2301457" y="3080169"/>
              <a:ext cx="164116" cy="7843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C183D7F6-B498-43B3-948B-1728B52AA6E4}">
                  <adec:decorative xmlns:adec="http://schemas.microsoft.com/office/drawing/2017/decorative" val="1"/>
                </a:ext>
              </a:extLst>
            </p:cNvPr>
            <p:cNvCxnSpPr>
              <a:stCxn id="25" idx="2"/>
            </p:cNvCxnSpPr>
            <p:nvPr/>
          </p:nvCxnSpPr>
          <p:spPr>
            <a:xfrm>
              <a:off x="2907829" y="3080169"/>
              <a:ext cx="285892" cy="7792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C183D7F6-B498-43B3-948B-1728B52AA6E4}">
                  <adec:decorative xmlns:adec="http://schemas.microsoft.com/office/drawing/2017/decorative" val="1"/>
                </a:ext>
              </a:extLst>
            </p:cNvPr>
            <p:cNvCxnSpPr>
              <a:stCxn id="26" idx="2"/>
            </p:cNvCxnSpPr>
            <p:nvPr/>
          </p:nvCxnSpPr>
          <p:spPr>
            <a:xfrm flipH="1">
              <a:off x="3193721" y="3080169"/>
              <a:ext cx="320480" cy="7843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C183D7F6-B498-43B3-948B-1728B52AA6E4}">
                  <adec:decorative xmlns:adec="http://schemas.microsoft.com/office/drawing/2017/decorative" val="1"/>
                </a:ext>
              </a:extLst>
            </p:cNvPr>
            <p:cNvCxnSpPr>
              <a:stCxn id="27" idx="2"/>
            </p:cNvCxnSpPr>
            <p:nvPr/>
          </p:nvCxnSpPr>
          <p:spPr>
            <a:xfrm flipH="1">
              <a:off x="3953366" y="3080169"/>
              <a:ext cx="167207" cy="7792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C183D7F6-B498-43B3-948B-1728B52AA6E4}">
                  <adec:decorative xmlns:adec="http://schemas.microsoft.com/office/drawing/2017/decorative" val="1"/>
                </a:ext>
              </a:extLst>
            </p:cNvPr>
            <p:cNvCxnSpPr>
              <a:stCxn id="27" idx="2"/>
            </p:cNvCxnSpPr>
            <p:nvPr/>
          </p:nvCxnSpPr>
          <p:spPr>
            <a:xfrm>
              <a:off x="4120573" y="3080169"/>
              <a:ext cx="584092" cy="7843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C183D7F6-B498-43B3-948B-1728B52AA6E4}">
                  <adec:decorative xmlns:adec="http://schemas.microsoft.com/office/drawing/2017/decorative" val="1"/>
                </a:ext>
              </a:extLst>
            </p:cNvPr>
            <p:cNvCxnSpPr>
              <a:stCxn id="27" idx="2"/>
            </p:cNvCxnSpPr>
            <p:nvPr/>
          </p:nvCxnSpPr>
          <p:spPr>
            <a:xfrm>
              <a:off x="4120573" y="3080169"/>
              <a:ext cx="1330456" cy="7792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C183D7F6-B498-43B3-948B-1728B52AA6E4}">
                  <adec:decorative xmlns:adec="http://schemas.microsoft.com/office/drawing/2017/decorative" val="1"/>
                </a:ext>
              </a:extLst>
            </p:cNvPr>
            <p:cNvCxnSpPr>
              <a:stCxn id="28" idx="2"/>
            </p:cNvCxnSpPr>
            <p:nvPr/>
          </p:nvCxnSpPr>
          <p:spPr>
            <a:xfrm>
              <a:off x="4726943" y="3080169"/>
              <a:ext cx="1470450" cy="7792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C183D7F6-B498-43B3-948B-1728B52AA6E4}">
                  <adec:decorative xmlns:adec="http://schemas.microsoft.com/office/drawing/2017/decorative" val="1"/>
                </a:ext>
              </a:extLst>
            </p:cNvPr>
            <p:cNvSpPr/>
            <p:nvPr/>
          </p:nvSpPr>
          <p:spPr>
            <a:xfrm>
              <a:off x="2059715" y="5102900"/>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C183D7F6-B498-43B3-948B-1728B52AA6E4}">
                  <adec:decorative xmlns:adec="http://schemas.microsoft.com/office/drawing/2017/decorative" val="1"/>
                </a:ext>
              </a:extLst>
            </p:cNvPr>
            <p:cNvSpPr/>
            <p:nvPr/>
          </p:nvSpPr>
          <p:spPr>
            <a:xfrm>
              <a:off x="2751430" y="5102900"/>
              <a:ext cx="431074" cy="431074"/>
            </a:xfrm>
            <a:prstGeom prst="rect">
              <a:avLst/>
            </a:prstGeom>
            <a:gradFill>
              <a:gsLst>
                <a:gs pos="0">
                  <a:schemeClr val="accent2"/>
                </a:gs>
                <a:gs pos="100000">
                  <a:schemeClr val="accent4"/>
                </a:gs>
              </a:gsLst>
              <a:path path="shap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C183D7F6-B498-43B3-948B-1728B52AA6E4}">
                  <adec:decorative xmlns:adec="http://schemas.microsoft.com/office/drawing/2017/decorative" val="1"/>
                </a:ext>
              </a:extLst>
            </p:cNvPr>
            <p:cNvSpPr/>
            <p:nvPr/>
          </p:nvSpPr>
          <p:spPr>
            <a:xfrm>
              <a:off x="3442723" y="5102900"/>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C183D7F6-B498-43B3-948B-1728B52AA6E4}">
                  <adec:decorative xmlns:adec="http://schemas.microsoft.com/office/drawing/2017/decorative" val="1"/>
                </a:ext>
              </a:extLst>
            </p:cNvPr>
            <p:cNvSpPr/>
            <p:nvPr/>
          </p:nvSpPr>
          <p:spPr>
            <a:xfrm>
              <a:off x="4134016" y="5102900"/>
              <a:ext cx="431074" cy="4310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Arrow Connector 73">
              <a:extLst>
                <a:ext uri="{C183D7F6-B498-43B3-948B-1728B52AA6E4}">
                  <adec:decorative xmlns:adec="http://schemas.microsoft.com/office/drawing/2017/decorative" val="1"/>
                </a:ext>
              </a:extLst>
            </p:cNvPr>
            <p:cNvCxnSpPr>
              <a:endCxn id="70" idx="0"/>
            </p:cNvCxnSpPr>
            <p:nvPr/>
          </p:nvCxnSpPr>
          <p:spPr>
            <a:xfrm>
              <a:off x="1719209" y="4469038"/>
              <a:ext cx="556043" cy="63386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C183D7F6-B498-43B3-948B-1728B52AA6E4}">
                  <adec:decorative xmlns:adec="http://schemas.microsoft.com/office/drawing/2017/decorative" val="1"/>
                </a:ext>
              </a:extLst>
            </p:cNvPr>
            <p:cNvCxnSpPr>
              <a:endCxn id="71" idx="0"/>
            </p:cNvCxnSpPr>
            <p:nvPr/>
          </p:nvCxnSpPr>
          <p:spPr>
            <a:xfrm flipH="1">
              <a:off x="2966967" y="4493268"/>
              <a:ext cx="226755" cy="60963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C183D7F6-B498-43B3-948B-1728B52AA6E4}">
                  <adec:decorative xmlns:adec="http://schemas.microsoft.com/office/drawing/2017/decorative" val="1"/>
                </a:ext>
              </a:extLst>
            </p:cNvPr>
            <p:cNvCxnSpPr>
              <a:endCxn id="72" idx="0"/>
            </p:cNvCxnSpPr>
            <p:nvPr/>
          </p:nvCxnSpPr>
          <p:spPr>
            <a:xfrm flipH="1">
              <a:off x="3658260" y="4493268"/>
              <a:ext cx="1046406" cy="60963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C183D7F6-B498-43B3-948B-1728B52AA6E4}">
                  <adec:decorative xmlns:adec="http://schemas.microsoft.com/office/drawing/2017/decorative" val="1"/>
                </a:ext>
              </a:extLst>
            </p:cNvPr>
            <p:cNvCxnSpPr>
              <a:endCxn id="73" idx="0"/>
            </p:cNvCxnSpPr>
            <p:nvPr/>
          </p:nvCxnSpPr>
          <p:spPr>
            <a:xfrm flipH="1">
              <a:off x="4349553" y="4467221"/>
              <a:ext cx="1847841" cy="63567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2546713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p>
        </p:txBody>
      </p:sp>
      <p:sp>
        <p:nvSpPr>
          <p:cNvPr id="41" name="Content Placeholder 40"/>
          <p:cNvSpPr>
            <a:spLocks noGrp="1"/>
          </p:cNvSpPr>
          <p:nvPr>
            <p:ph idx="13"/>
          </p:nvPr>
        </p:nvSpPr>
        <p:spPr/>
        <p:txBody>
          <a:bodyPr numCol="2">
            <a:noAutofit/>
          </a:bodyPr>
          <a:lstStyle/>
          <a:p>
            <a:r>
              <a:rPr lang="en-US" sz="1600" dirty="0"/>
              <a:t>Invalid values</a:t>
            </a:r>
          </a:p>
          <a:p>
            <a:r>
              <a:rPr lang="en-US" sz="1600" dirty="0"/>
              <a:t>Wrong formats</a:t>
            </a:r>
          </a:p>
          <a:p>
            <a:r>
              <a:rPr lang="en-US" sz="1600" dirty="0"/>
              <a:t>Misspelling</a:t>
            </a:r>
          </a:p>
          <a:p>
            <a:r>
              <a:rPr lang="en-US" sz="1600" dirty="0"/>
              <a:t>Duplicates</a:t>
            </a:r>
          </a:p>
          <a:p>
            <a:r>
              <a:rPr lang="en-US" sz="1600" dirty="0"/>
              <a:t>Consistency</a:t>
            </a:r>
          </a:p>
          <a:p>
            <a:r>
              <a:rPr lang="en-US" sz="1600" dirty="0"/>
              <a:t>Rescale</a:t>
            </a:r>
          </a:p>
          <a:p>
            <a:r>
              <a:rPr lang="en-US" sz="1600" dirty="0"/>
              <a:t>Encode categories</a:t>
            </a:r>
          </a:p>
          <a:p>
            <a:r>
              <a:rPr lang="en-US" sz="1600" dirty="0"/>
              <a:t>Remove outliers</a:t>
            </a:r>
          </a:p>
          <a:p>
            <a:r>
              <a:rPr lang="en-US" sz="1600" dirty="0"/>
              <a:t>Reassign outliers </a:t>
            </a:r>
          </a:p>
          <a:p>
            <a:r>
              <a:rPr lang="en-US" sz="1600" dirty="0"/>
              <a:t>Bucketing</a:t>
            </a:r>
          </a:p>
          <a:p>
            <a:r>
              <a:rPr lang="en-US" sz="1600" dirty="0"/>
              <a:t>Decomposition</a:t>
            </a:r>
          </a:p>
          <a:p>
            <a:r>
              <a:rPr lang="en-US" sz="1600" dirty="0"/>
              <a:t>Aggregation</a:t>
            </a:r>
          </a:p>
          <a:p>
            <a:r>
              <a:rPr lang="en-US" sz="1600" dirty="0"/>
              <a:t>Combination</a:t>
            </a:r>
          </a:p>
          <a:p>
            <a:r>
              <a:rPr lang="en-US" sz="1600" dirty="0"/>
              <a:t>Transformation</a:t>
            </a:r>
          </a:p>
          <a:p>
            <a:r>
              <a:rPr lang="en-US" sz="1600" dirty="0"/>
              <a:t>Normalization</a:t>
            </a:r>
          </a:p>
          <a:p>
            <a:r>
              <a:rPr lang="en-US" sz="1600" dirty="0"/>
              <a:t>Dimensionality reduction</a:t>
            </a:r>
          </a:p>
        </p:txBody>
      </p:sp>
      <p:grpSp>
        <p:nvGrpSpPr>
          <p:cNvPr id="42" name="Group 41" descr="Feature extraction."/>
          <p:cNvGrpSpPr/>
          <p:nvPr/>
        </p:nvGrpSpPr>
        <p:grpSpPr>
          <a:xfrm>
            <a:off x="346093" y="2305964"/>
            <a:ext cx="5655624" cy="2884879"/>
            <a:chOff x="737491" y="2155357"/>
            <a:chExt cx="5655624" cy="2884879"/>
          </a:xfrm>
        </p:grpSpPr>
        <p:sp>
          <p:nvSpPr>
            <p:cNvPr id="43" name="Rectangle 42">
              <a:extLst>
                <a:ext uri="{C183D7F6-B498-43B3-948B-1728B52AA6E4}">
                  <adec:decorative xmlns:adec="http://schemas.microsoft.com/office/drawing/2017/decorative" val="1"/>
                </a:ext>
              </a:extLst>
            </p:cNvPr>
            <p:cNvSpPr/>
            <p:nvPr/>
          </p:nvSpPr>
          <p:spPr>
            <a:xfrm>
              <a:off x="1459731" y="2155357"/>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C183D7F6-B498-43B3-948B-1728B52AA6E4}">
                  <adec:decorative xmlns:adec="http://schemas.microsoft.com/office/drawing/2017/decorative" val="1"/>
                </a:ext>
              </a:extLst>
            </p:cNvPr>
            <p:cNvSpPr/>
            <p:nvPr/>
          </p:nvSpPr>
          <p:spPr>
            <a:xfrm>
              <a:off x="2066103" y="2155357"/>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C183D7F6-B498-43B3-948B-1728B52AA6E4}">
                  <adec:decorative xmlns:adec="http://schemas.microsoft.com/office/drawing/2017/decorative" val="1"/>
                </a:ext>
              </a:extLst>
            </p:cNvPr>
            <p:cNvSpPr/>
            <p:nvPr/>
          </p:nvSpPr>
          <p:spPr>
            <a:xfrm>
              <a:off x="2672475" y="2155357"/>
              <a:ext cx="431074" cy="4310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C183D7F6-B498-43B3-948B-1728B52AA6E4}">
                  <adec:decorative xmlns:adec="http://schemas.microsoft.com/office/drawing/2017/decorative" val="1"/>
                </a:ext>
              </a:extLst>
            </p:cNvPr>
            <p:cNvSpPr/>
            <p:nvPr/>
          </p:nvSpPr>
          <p:spPr>
            <a:xfrm>
              <a:off x="3278847" y="2155357"/>
              <a:ext cx="431074" cy="4310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C183D7F6-B498-43B3-948B-1728B52AA6E4}">
                  <adec:decorative xmlns:adec="http://schemas.microsoft.com/office/drawing/2017/decorative" val="1"/>
                </a:ext>
              </a:extLst>
            </p:cNvPr>
            <p:cNvSpPr/>
            <p:nvPr/>
          </p:nvSpPr>
          <p:spPr>
            <a:xfrm>
              <a:off x="3885219" y="2155357"/>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C183D7F6-B498-43B3-948B-1728B52AA6E4}">
                  <adec:decorative xmlns:adec="http://schemas.microsoft.com/office/drawing/2017/decorative" val="1"/>
                </a:ext>
              </a:extLst>
            </p:cNvPr>
            <p:cNvSpPr/>
            <p:nvPr/>
          </p:nvSpPr>
          <p:spPr>
            <a:xfrm>
              <a:off x="4491589" y="2155357"/>
              <a:ext cx="431074" cy="4310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C183D7F6-B498-43B3-948B-1728B52AA6E4}">
                  <adec:decorative xmlns:adec="http://schemas.microsoft.com/office/drawing/2017/decorative" val="1"/>
                </a:ext>
              </a:extLst>
            </p:cNvPr>
            <p:cNvSpPr/>
            <p:nvPr/>
          </p:nvSpPr>
          <p:spPr>
            <a:xfrm rot="2700000">
              <a:off x="737491" y="3455687"/>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C183D7F6-B498-43B3-948B-1728B52AA6E4}">
                  <adec:decorative xmlns:adec="http://schemas.microsoft.com/office/drawing/2017/decorative" val="1"/>
                </a:ext>
              </a:extLst>
            </p:cNvPr>
            <p:cNvSpPr/>
            <p:nvPr/>
          </p:nvSpPr>
          <p:spPr>
            <a:xfrm rot="2700000">
              <a:off x="2230219" y="3460059"/>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C183D7F6-B498-43B3-948B-1728B52AA6E4}">
                  <adec:decorative xmlns:adec="http://schemas.microsoft.com/office/drawing/2017/decorative" val="1"/>
                </a:ext>
              </a:extLst>
            </p:cNvPr>
            <p:cNvSpPr/>
            <p:nvPr/>
          </p:nvSpPr>
          <p:spPr>
            <a:xfrm rot="2700000">
              <a:off x="2976583" y="3455689"/>
              <a:ext cx="431074" cy="431074"/>
            </a:xfrm>
            <a:prstGeom prst="rect">
              <a:avLst/>
            </a:prstGeom>
            <a:gradFill flip="none" rotWithShape="1">
              <a:gsLst>
                <a:gs pos="0">
                  <a:schemeClr val="accent2"/>
                </a:gs>
                <a:gs pos="100000">
                  <a:schemeClr val="accent4"/>
                </a:gs>
              </a:gsLst>
              <a:path path="shap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C183D7F6-B498-43B3-948B-1728B52AA6E4}">
                  <adec:decorative xmlns:adec="http://schemas.microsoft.com/office/drawing/2017/decorative" val="1"/>
                </a:ext>
              </a:extLst>
            </p:cNvPr>
            <p:cNvSpPr/>
            <p:nvPr/>
          </p:nvSpPr>
          <p:spPr>
            <a:xfrm rot="2700000">
              <a:off x="3722947" y="3454948"/>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C183D7F6-B498-43B3-948B-1728B52AA6E4}">
                  <adec:decorative xmlns:adec="http://schemas.microsoft.com/office/drawing/2017/decorative" val="1"/>
                </a:ext>
              </a:extLst>
            </p:cNvPr>
            <p:cNvSpPr/>
            <p:nvPr/>
          </p:nvSpPr>
          <p:spPr>
            <a:xfrm rot="2700000">
              <a:off x="5962041" y="3455688"/>
              <a:ext cx="431074" cy="4310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C183D7F6-B498-43B3-948B-1728B52AA6E4}">
                  <adec:decorative xmlns:adec="http://schemas.microsoft.com/office/drawing/2017/decorative" val="1"/>
                </a:ext>
              </a:extLst>
            </p:cNvPr>
            <p:cNvSpPr/>
            <p:nvPr/>
          </p:nvSpPr>
          <p:spPr>
            <a:xfrm rot="2700000">
              <a:off x="1483855" y="3455686"/>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C183D7F6-B498-43B3-948B-1728B52AA6E4}">
                  <adec:decorative xmlns:adec="http://schemas.microsoft.com/office/drawing/2017/decorative" val="1"/>
                </a:ext>
              </a:extLst>
            </p:cNvPr>
            <p:cNvSpPr/>
            <p:nvPr/>
          </p:nvSpPr>
          <p:spPr>
            <a:xfrm rot="2700000">
              <a:off x="4469311" y="3459815"/>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C183D7F6-B498-43B3-948B-1728B52AA6E4}">
                  <adec:decorative xmlns:adec="http://schemas.microsoft.com/office/drawing/2017/decorative" val="1"/>
                </a:ext>
              </a:extLst>
            </p:cNvPr>
            <p:cNvSpPr/>
            <p:nvPr/>
          </p:nvSpPr>
          <p:spPr>
            <a:xfrm rot="2700000">
              <a:off x="5215675" y="3454947"/>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Arrow Connector 56">
              <a:extLst>
                <a:ext uri="{C183D7F6-B498-43B3-948B-1728B52AA6E4}">
                  <adec:decorative xmlns:adec="http://schemas.microsoft.com/office/drawing/2017/decorative" val="1"/>
                </a:ext>
              </a:extLst>
            </p:cNvPr>
            <p:cNvCxnSpPr>
              <a:stCxn id="43" idx="2"/>
            </p:cNvCxnSpPr>
            <p:nvPr/>
          </p:nvCxnSpPr>
          <p:spPr>
            <a:xfrm flipH="1">
              <a:off x="953028" y="2586431"/>
              <a:ext cx="722240" cy="7792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C183D7F6-B498-43B3-948B-1728B52AA6E4}">
                  <adec:decorative xmlns:adec="http://schemas.microsoft.com/office/drawing/2017/decorative" val="1"/>
                </a:ext>
              </a:extLst>
            </p:cNvPr>
            <p:cNvCxnSpPr>
              <a:stCxn id="43" idx="2"/>
            </p:cNvCxnSpPr>
            <p:nvPr/>
          </p:nvCxnSpPr>
          <p:spPr>
            <a:xfrm>
              <a:off x="1675268" y="2586431"/>
              <a:ext cx="12061" cy="7843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C183D7F6-B498-43B3-948B-1728B52AA6E4}">
                  <adec:decorative xmlns:adec="http://schemas.microsoft.com/office/drawing/2017/decorative" val="1"/>
                </a:ext>
              </a:extLst>
            </p:cNvPr>
            <p:cNvCxnSpPr>
              <a:stCxn id="44" idx="2"/>
            </p:cNvCxnSpPr>
            <p:nvPr/>
          </p:nvCxnSpPr>
          <p:spPr>
            <a:xfrm>
              <a:off x="2281640" y="2586431"/>
              <a:ext cx="164116" cy="7843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C183D7F6-B498-43B3-948B-1728B52AA6E4}">
                  <adec:decorative xmlns:adec="http://schemas.microsoft.com/office/drawing/2017/decorative" val="1"/>
                </a:ext>
              </a:extLst>
            </p:cNvPr>
            <p:cNvCxnSpPr>
              <a:stCxn id="45" idx="2"/>
            </p:cNvCxnSpPr>
            <p:nvPr/>
          </p:nvCxnSpPr>
          <p:spPr>
            <a:xfrm>
              <a:off x="2888012" y="2586431"/>
              <a:ext cx="285892" cy="7792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C183D7F6-B498-43B3-948B-1728B52AA6E4}">
                  <adec:decorative xmlns:adec="http://schemas.microsoft.com/office/drawing/2017/decorative" val="1"/>
                </a:ext>
              </a:extLst>
            </p:cNvPr>
            <p:cNvCxnSpPr>
              <a:stCxn id="46" idx="2"/>
            </p:cNvCxnSpPr>
            <p:nvPr/>
          </p:nvCxnSpPr>
          <p:spPr>
            <a:xfrm flipH="1">
              <a:off x="3173904" y="2586431"/>
              <a:ext cx="320480" cy="7843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C183D7F6-B498-43B3-948B-1728B52AA6E4}">
                  <adec:decorative xmlns:adec="http://schemas.microsoft.com/office/drawing/2017/decorative" val="1"/>
                </a:ext>
              </a:extLst>
            </p:cNvPr>
            <p:cNvCxnSpPr>
              <a:stCxn id="47" idx="2"/>
            </p:cNvCxnSpPr>
            <p:nvPr/>
          </p:nvCxnSpPr>
          <p:spPr>
            <a:xfrm flipH="1">
              <a:off x="3933549" y="2586431"/>
              <a:ext cx="167207" cy="7792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C183D7F6-B498-43B3-948B-1728B52AA6E4}">
                  <adec:decorative xmlns:adec="http://schemas.microsoft.com/office/drawing/2017/decorative" val="1"/>
                </a:ext>
              </a:extLst>
            </p:cNvPr>
            <p:cNvCxnSpPr>
              <a:stCxn id="47" idx="2"/>
            </p:cNvCxnSpPr>
            <p:nvPr/>
          </p:nvCxnSpPr>
          <p:spPr>
            <a:xfrm>
              <a:off x="4100756" y="2586431"/>
              <a:ext cx="584092" cy="7843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C183D7F6-B498-43B3-948B-1728B52AA6E4}">
                  <adec:decorative xmlns:adec="http://schemas.microsoft.com/office/drawing/2017/decorative" val="1"/>
                </a:ext>
              </a:extLst>
            </p:cNvPr>
            <p:cNvCxnSpPr>
              <a:stCxn id="47" idx="2"/>
            </p:cNvCxnSpPr>
            <p:nvPr/>
          </p:nvCxnSpPr>
          <p:spPr>
            <a:xfrm>
              <a:off x="4100756" y="2586431"/>
              <a:ext cx="1330456" cy="7792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C183D7F6-B498-43B3-948B-1728B52AA6E4}">
                  <adec:decorative xmlns:adec="http://schemas.microsoft.com/office/drawing/2017/decorative" val="1"/>
                </a:ext>
              </a:extLst>
            </p:cNvPr>
            <p:cNvCxnSpPr>
              <a:stCxn id="48" idx="2"/>
            </p:cNvCxnSpPr>
            <p:nvPr/>
          </p:nvCxnSpPr>
          <p:spPr>
            <a:xfrm>
              <a:off x="4707126" y="2586431"/>
              <a:ext cx="1470450" cy="7792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C183D7F6-B498-43B3-948B-1728B52AA6E4}">
                  <adec:decorative xmlns:adec="http://schemas.microsoft.com/office/drawing/2017/decorative" val="1"/>
                </a:ext>
              </a:extLst>
            </p:cNvPr>
            <p:cNvSpPr/>
            <p:nvPr/>
          </p:nvSpPr>
          <p:spPr>
            <a:xfrm>
              <a:off x="2039898" y="4609162"/>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C183D7F6-B498-43B3-948B-1728B52AA6E4}">
                  <adec:decorative xmlns:adec="http://schemas.microsoft.com/office/drawing/2017/decorative" val="1"/>
                </a:ext>
              </a:extLst>
            </p:cNvPr>
            <p:cNvSpPr/>
            <p:nvPr/>
          </p:nvSpPr>
          <p:spPr>
            <a:xfrm>
              <a:off x="2731613" y="4609162"/>
              <a:ext cx="431074" cy="431074"/>
            </a:xfrm>
            <a:prstGeom prst="rect">
              <a:avLst/>
            </a:prstGeom>
            <a:gradFill>
              <a:gsLst>
                <a:gs pos="0">
                  <a:schemeClr val="accent2"/>
                </a:gs>
                <a:gs pos="100000">
                  <a:schemeClr val="accent4"/>
                </a:gs>
              </a:gsLst>
              <a:path path="shap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C183D7F6-B498-43B3-948B-1728B52AA6E4}">
                  <adec:decorative xmlns:adec="http://schemas.microsoft.com/office/drawing/2017/decorative" val="1"/>
                </a:ext>
              </a:extLst>
            </p:cNvPr>
            <p:cNvSpPr/>
            <p:nvPr/>
          </p:nvSpPr>
          <p:spPr>
            <a:xfrm>
              <a:off x="3422906" y="4609162"/>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C183D7F6-B498-43B3-948B-1728B52AA6E4}">
                  <adec:decorative xmlns:adec="http://schemas.microsoft.com/office/drawing/2017/decorative" val="1"/>
                </a:ext>
              </a:extLst>
            </p:cNvPr>
            <p:cNvSpPr/>
            <p:nvPr/>
          </p:nvSpPr>
          <p:spPr>
            <a:xfrm>
              <a:off x="4114199" y="4609162"/>
              <a:ext cx="431074" cy="4310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Arrow Connector 69">
              <a:extLst>
                <a:ext uri="{C183D7F6-B498-43B3-948B-1728B52AA6E4}">
                  <adec:decorative xmlns:adec="http://schemas.microsoft.com/office/drawing/2017/decorative" val="1"/>
                </a:ext>
              </a:extLst>
            </p:cNvPr>
            <p:cNvCxnSpPr>
              <a:endCxn id="66" idx="0"/>
            </p:cNvCxnSpPr>
            <p:nvPr/>
          </p:nvCxnSpPr>
          <p:spPr>
            <a:xfrm>
              <a:off x="1699392" y="3975300"/>
              <a:ext cx="556043" cy="63386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C183D7F6-B498-43B3-948B-1728B52AA6E4}">
                  <adec:decorative xmlns:adec="http://schemas.microsoft.com/office/drawing/2017/decorative" val="1"/>
                </a:ext>
              </a:extLst>
            </p:cNvPr>
            <p:cNvCxnSpPr>
              <a:endCxn id="67" idx="0"/>
            </p:cNvCxnSpPr>
            <p:nvPr/>
          </p:nvCxnSpPr>
          <p:spPr>
            <a:xfrm flipH="1">
              <a:off x="2947150" y="3999530"/>
              <a:ext cx="226755" cy="60963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C183D7F6-B498-43B3-948B-1728B52AA6E4}">
                  <adec:decorative xmlns:adec="http://schemas.microsoft.com/office/drawing/2017/decorative" val="1"/>
                </a:ext>
              </a:extLst>
            </p:cNvPr>
            <p:cNvCxnSpPr>
              <a:endCxn id="68" idx="0"/>
            </p:cNvCxnSpPr>
            <p:nvPr/>
          </p:nvCxnSpPr>
          <p:spPr>
            <a:xfrm flipH="1">
              <a:off x="3638443" y="3999530"/>
              <a:ext cx="1046406" cy="60963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C183D7F6-B498-43B3-948B-1728B52AA6E4}">
                  <adec:decorative xmlns:adec="http://schemas.microsoft.com/office/drawing/2017/decorative" val="1"/>
                </a:ext>
              </a:extLst>
            </p:cNvPr>
            <p:cNvCxnSpPr>
              <a:endCxn id="69" idx="0"/>
            </p:cNvCxnSpPr>
            <p:nvPr/>
          </p:nvCxnSpPr>
          <p:spPr>
            <a:xfrm flipH="1">
              <a:off x="4329736" y="3973483"/>
              <a:ext cx="1847841" cy="63567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52</a:t>
            </a:fld>
            <a:endParaRPr lang="en-US" dirty="0"/>
          </a:p>
        </p:txBody>
      </p:sp>
    </p:spTree>
    <p:custDataLst>
      <p:tags r:id="rId1"/>
    </p:custDataLst>
    <p:extLst>
      <p:ext uri="{BB962C8B-B14F-4D97-AF65-F5344CB8AC3E}">
        <p14:creationId xmlns:p14="http://schemas.microsoft.com/office/powerpoint/2010/main" val="2887625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139C-C5B6-4EF7-B115-41582C0365C4}"/>
              </a:ext>
            </a:extLst>
          </p:cNvPr>
          <p:cNvSpPr>
            <a:spLocks noGrp="1"/>
          </p:cNvSpPr>
          <p:nvPr>
            <p:ph type="title"/>
          </p:nvPr>
        </p:nvSpPr>
        <p:spPr>
          <a:xfrm>
            <a:off x="419099" y="365125"/>
            <a:ext cx="9453563" cy="474119"/>
          </a:xfrm>
        </p:spPr>
        <p:txBody>
          <a:bodyPr/>
          <a:lstStyle/>
          <a:p>
            <a:r>
              <a:rPr lang="en-US" dirty="0"/>
              <a:t>Encoding ordinal data</a:t>
            </a:r>
          </a:p>
        </p:txBody>
      </p:sp>
      <p:sp>
        <p:nvSpPr>
          <p:cNvPr id="3" name="Content Placeholder 2">
            <a:extLst>
              <a:ext uri="{FF2B5EF4-FFF2-40B4-BE49-F238E27FC236}">
                <a16:creationId xmlns:a16="http://schemas.microsoft.com/office/drawing/2014/main" id="{618E8B9A-9A79-43D6-939F-F93CB35DE6C4}"/>
              </a:ext>
            </a:extLst>
          </p:cNvPr>
          <p:cNvSpPr>
            <a:spLocks noGrp="1"/>
          </p:cNvSpPr>
          <p:nvPr>
            <p:ph idx="1"/>
          </p:nvPr>
        </p:nvSpPr>
        <p:spPr/>
        <p:txBody>
          <a:bodyPr/>
          <a:lstStyle/>
          <a:p>
            <a:pPr marL="0" indent="0">
              <a:buNone/>
            </a:pPr>
            <a:r>
              <a:rPr lang="en-US" dirty="0"/>
              <a:t>Categorical data is non-numeric data.</a:t>
            </a:r>
          </a:p>
          <a:p>
            <a:pPr marL="0" indent="0">
              <a:buNone/>
            </a:pPr>
            <a:r>
              <a:rPr lang="en-US" dirty="0"/>
              <a:t>Categorical data must be converted (encoded) to a numeric scale.</a:t>
            </a:r>
          </a:p>
          <a:p>
            <a:pPr lvl="1"/>
            <a:endParaRPr lang="en-US" dirty="0"/>
          </a:p>
          <a:p>
            <a:endParaRPr lang="en-US" dirty="0"/>
          </a:p>
        </p:txBody>
      </p:sp>
      <p:graphicFrame>
        <p:nvGraphicFramePr>
          <p:cNvPr id="4" name="Table 3"/>
          <p:cNvGraphicFramePr>
            <a:graphicFrameLocks noGrp="1"/>
          </p:cNvGraphicFramePr>
          <p:nvPr>
            <p:extLst/>
          </p:nvPr>
        </p:nvGraphicFramePr>
        <p:xfrm>
          <a:off x="2032000" y="3282188"/>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99371655"/>
                    </a:ext>
                  </a:extLst>
                </a:gridCol>
                <a:gridCol w="4064000">
                  <a:extLst>
                    <a:ext uri="{9D8B030D-6E8A-4147-A177-3AD203B41FA5}">
                      <a16:colId xmlns:a16="http://schemas.microsoft.com/office/drawing/2014/main" val="3759226357"/>
                    </a:ext>
                  </a:extLst>
                </a:gridCol>
              </a:tblGrid>
              <a:tr h="370840">
                <a:tc>
                  <a:txBody>
                    <a:bodyPr/>
                    <a:lstStyle/>
                    <a:p>
                      <a:r>
                        <a:rPr lang="en-US" dirty="0"/>
                        <a:t>Maintenance Costs</a:t>
                      </a:r>
                    </a:p>
                  </a:txBody>
                  <a:tcPr/>
                </a:tc>
                <a:tc>
                  <a:txBody>
                    <a:bodyPr/>
                    <a:lstStyle/>
                    <a:p>
                      <a:r>
                        <a:rPr lang="en-US" dirty="0"/>
                        <a:t>Encoding</a:t>
                      </a:r>
                    </a:p>
                  </a:txBody>
                  <a:tcPr/>
                </a:tc>
                <a:extLst>
                  <a:ext uri="{0D108BD9-81ED-4DB2-BD59-A6C34878D82A}">
                    <a16:rowId xmlns:a16="http://schemas.microsoft.com/office/drawing/2014/main" val="848467847"/>
                  </a:ext>
                </a:extLst>
              </a:tr>
              <a:tr h="370840">
                <a:tc>
                  <a:txBody>
                    <a:bodyPr/>
                    <a:lstStyle/>
                    <a:p>
                      <a:r>
                        <a:rPr lang="en-US" dirty="0"/>
                        <a:t>Low</a:t>
                      </a:r>
                    </a:p>
                  </a:txBody>
                  <a:tcPr/>
                </a:tc>
                <a:tc>
                  <a:txBody>
                    <a:bodyPr/>
                    <a:lstStyle/>
                    <a:p>
                      <a:r>
                        <a:rPr lang="en-US" dirty="0"/>
                        <a:t>1</a:t>
                      </a:r>
                    </a:p>
                  </a:txBody>
                  <a:tcPr/>
                </a:tc>
                <a:extLst>
                  <a:ext uri="{0D108BD9-81ED-4DB2-BD59-A6C34878D82A}">
                    <a16:rowId xmlns:a16="http://schemas.microsoft.com/office/drawing/2014/main" val="4039617031"/>
                  </a:ext>
                </a:extLst>
              </a:tr>
              <a:tr h="370840">
                <a:tc>
                  <a:txBody>
                    <a:bodyPr/>
                    <a:lstStyle/>
                    <a:p>
                      <a:r>
                        <a:rPr lang="en-US" dirty="0"/>
                        <a:t>Medium</a:t>
                      </a:r>
                    </a:p>
                  </a:txBody>
                  <a:tcPr/>
                </a:tc>
                <a:tc>
                  <a:txBody>
                    <a:bodyPr/>
                    <a:lstStyle/>
                    <a:p>
                      <a:r>
                        <a:rPr lang="en-US" dirty="0"/>
                        <a:t>2</a:t>
                      </a:r>
                    </a:p>
                  </a:txBody>
                  <a:tcPr/>
                </a:tc>
                <a:extLst>
                  <a:ext uri="{0D108BD9-81ED-4DB2-BD59-A6C34878D82A}">
                    <a16:rowId xmlns:a16="http://schemas.microsoft.com/office/drawing/2014/main" val="845732920"/>
                  </a:ext>
                </a:extLst>
              </a:tr>
              <a:tr h="370840">
                <a:tc>
                  <a:txBody>
                    <a:bodyPr/>
                    <a:lstStyle/>
                    <a:p>
                      <a:r>
                        <a:rPr lang="en-US" dirty="0"/>
                        <a:t>High</a:t>
                      </a:r>
                    </a:p>
                  </a:txBody>
                  <a:tcPr/>
                </a:tc>
                <a:tc>
                  <a:txBody>
                    <a:bodyPr/>
                    <a:lstStyle/>
                    <a:p>
                      <a:r>
                        <a:rPr lang="en-US" dirty="0"/>
                        <a:t>3</a:t>
                      </a:r>
                    </a:p>
                  </a:txBody>
                  <a:tcPr/>
                </a:tc>
                <a:extLst>
                  <a:ext uri="{0D108BD9-81ED-4DB2-BD59-A6C34878D82A}">
                    <a16:rowId xmlns:a16="http://schemas.microsoft.com/office/drawing/2014/main" val="400290465"/>
                  </a:ext>
                </a:extLst>
              </a:tr>
              <a:tr h="370840">
                <a:tc>
                  <a:txBody>
                    <a:bodyPr/>
                    <a:lstStyle/>
                    <a:p>
                      <a:r>
                        <a:rPr lang="en-US" dirty="0"/>
                        <a:t>Very High</a:t>
                      </a:r>
                    </a:p>
                  </a:txBody>
                  <a:tcPr/>
                </a:tc>
                <a:tc>
                  <a:txBody>
                    <a:bodyPr/>
                    <a:lstStyle/>
                    <a:p>
                      <a:r>
                        <a:rPr lang="en-US" dirty="0"/>
                        <a:t>4</a:t>
                      </a:r>
                    </a:p>
                  </a:txBody>
                  <a:tcPr/>
                </a:tc>
                <a:extLst>
                  <a:ext uri="{0D108BD9-81ED-4DB2-BD59-A6C34878D82A}">
                    <a16:rowId xmlns:a16="http://schemas.microsoft.com/office/drawing/2014/main" val="714922375"/>
                  </a:ext>
                </a:extLst>
              </a:tr>
            </a:tbl>
          </a:graphicData>
        </a:graphic>
      </p:graphicFrame>
      <p:sp>
        <p:nvSpPr>
          <p:cNvPr id="5" name="Footer Placeholder 4">
            <a:extLst>
              <a:ext uri="{FF2B5EF4-FFF2-40B4-BE49-F238E27FC236}">
                <a16:creationId xmlns:a16="http://schemas.microsoft.com/office/drawing/2014/main" id="{0C80EC95-E0C5-4FE4-9D23-D7EB16FF3D68}"/>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C6F15BE6-7D6E-48C3-9595-E78C84A324ED}"/>
              </a:ext>
            </a:extLst>
          </p:cNvPr>
          <p:cNvSpPr>
            <a:spLocks noGrp="1"/>
          </p:cNvSpPr>
          <p:nvPr>
            <p:ph type="sldNum" sz="quarter" idx="12"/>
          </p:nvPr>
        </p:nvSpPr>
        <p:spPr/>
        <p:txBody>
          <a:bodyPr/>
          <a:lstStyle/>
          <a:p>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1341688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139C-C5B6-4EF7-B115-41582C0365C4}"/>
              </a:ext>
            </a:extLst>
          </p:cNvPr>
          <p:cNvSpPr>
            <a:spLocks noGrp="1"/>
          </p:cNvSpPr>
          <p:nvPr>
            <p:ph type="title"/>
          </p:nvPr>
        </p:nvSpPr>
        <p:spPr/>
        <p:txBody>
          <a:bodyPr/>
          <a:lstStyle/>
          <a:p>
            <a:r>
              <a:rPr lang="en-US" dirty="0"/>
              <a:t>Encoding non-ordinal data</a:t>
            </a:r>
          </a:p>
        </p:txBody>
      </p:sp>
      <p:sp>
        <p:nvSpPr>
          <p:cNvPr id="3" name="Content Placeholder 2">
            <a:extLst>
              <a:ext uri="{FF2B5EF4-FFF2-40B4-BE49-F238E27FC236}">
                <a16:creationId xmlns:a16="http://schemas.microsoft.com/office/drawing/2014/main" id="{618E8B9A-9A79-43D6-939F-F93CB35DE6C4}"/>
              </a:ext>
            </a:extLst>
          </p:cNvPr>
          <p:cNvSpPr>
            <a:spLocks noGrp="1"/>
          </p:cNvSpPr>
          <p:nvPr>
            <p:ph idx="1"/>
          </p:nvPr>
        </p:nvSpPr>
        <p:spPr>
          <a:xfrm>
            <a:off x="419100" y="1528175"/>
            <a:ext cx="11353800" cy="1097459"/>
          </a:xfrm>
        </p:spPr>
        <p:txBody>
          <a:bodyPr/>
          <a:lstStyle/>
          <a:p>
            <a:pPr marL="0" indent="0">
              <a:buNone/>
            </a:pPr>
            <a:r>
              <a:rPr lang="en-US" dirty="0"/>
              <a:t>If data is non-ordinal, the encoded values also must be non-ordinal.</a:t>
            </a:r>
          </a:p>
          <a:p>
            <a:pPr marL="0" indent="0">
              <a:buNone/>
            </a:pPr>
            <a:r>
              <a:rPr lang="en-US" dirty="0"/>
              <a:t>Non-ordinal data might need to be broken into multiple categories. </a:t>
            </a:r>
          </a:p>
        </p:txBody>
      </p:sp>
      <p:graphicFrame>
        <p:nvGraphicFramePr>
          <p:cNvPr id="9" name="Table 8">
            <a:extLst>
              <a:ext uri="{FF2B5EF4-FFF2-40B4-BE49-F238E27FC236}">
                <a16:creationId xmlns:a16="http://schemas.microsoft.com/office/drawing/2014/main" id="{E270366C-ED00-4D80-85BD-EEB3CBE9C02C}"/>
              </a:ext>
            </a:extLst>
          </p:cNvPr>
          <p:cNvGraphicFramePr>
            <a:graphicFrameLocks noGrp="1"/>
          </p:cNvGraphicFramePr>
          <p:nvPr>
            <p:extLst/>
          </p:nvPr>
        </p:nvGraphicFramePr>
        <p:xfrm>
          <a:off x="1294544" y="3314565"/>
          <a:ext cx="2887038" cy="2225040"/>
        </p:xfrm>
        <a:graphic>
          <a:graphicData uri="http://schemas.openxmlformats.org/drawingml/2006/table">
            <a:tbl>
              <a:tblPr firstRow="1" bandRow="1">
                <a:tableStyleId>{5C22544A-7EE6-4342-B048-85BDC9FD1C3A}</a:tableStyleId>
              </a:tblPr>
              <a:tblGrid>
                <a:gridCol w="1443519">
                  <a:extLst>
                    <a:ext uri="{9D8B030D-6E8A-4147-A177-3AD203B41FA5}">
                      <a16:colId xmlns:a16="http://schemas.microsoft.com/office/drawing/2014/main" val="748353221"/>
                    </a:ext>
                  </a:extLst>
                </a:gridCol>
                <a:gridCol w="1443519">
                  <a:extLst>
                    <a:ext uri="{9D8B030D-6E8A-4147-A177-3AD203B41FA5}">
                      <a16:colId xmlns:a16="http://schemas.microsoft.com/office/drawing/2014/main" val="754865743"/>
                    </a:ext>
                  </a:extLst>
                </a:gridCol>
              </a:tblGrid>
              <a:tr h="370840">
                <a:tc>
                  <a:txBody>
                    <a:bodyPr/>
                    <a:lstStyle/>
                    <a:p>
                      <a:r>
                        <a:rPr lang="en-US" dirty="0"/>
                        <a:t>…</a:t>
                      </a:r>
                    </a:p>
                  </a:txBody>
                  <a:tcPr/>
                </a:tc>
                <a:tc>
                  <a:txBody>
                    <a:bodyPr/>
                    <a:lstStyle/>
                    <a:p>
                      <a:r>
                        <a:rPr lang="en-US" dirty="0"/>
                        <a:t>Color</a:t>
                      </a:r>
                    </a:p>
                  </a:txBody>
                  <a:tcPr/>
                </a:tc>
                <a:extLst>
                  <a:ext uri="{0D108BD9-81ED-4DB2-BD59-A6C34878D82A}">
                    <a16:rowId xmlns:a16="http://schemas.microsoft.com/office/drawing/2014/main" val="639889001"/>
                  </a:ext>
                </a:extLst>
              </a:tr>
              <a:tr h="370840">
                <a:tc>
                  <a:txBody>
                    <a:bodyPr/>
                    <a:lstStyle/>
                    <a:p>
                      <a:r>
                        <a:rPr lang="en-US" dirty="0"/>
                        <a:t>…</a:t>
                      </a:r>
                    </a:p>
                  </a:txBody>
                  <a:tcPr/>
                </a:tc>
                <a:tc>
                  <a:txBody>
                    <a:bodyPr/>
                    <a:lstStyle/>
                    <a:p>
                      <a:r>
                        <a:rPr lang="en-US" dirty="0"/>
                        <a:t>Red</a:t>
                      </a:r>
                    </a:p>
                  </a:txBody>
                  <a:tcPr/>
                </a:tc>
                <a:extLst>
                  <a:ext uri="{0D108BD9-81ED-4DB2-BD59-A6C34878D82A}">
                    <a16:rowId xmlns:a16="http://schemas.microsoft.com/office/drawing/2014/main" val="2693818033"/>
                  </a:ext>
                </a:extLst>
              </a:tr>
              <a:tr h="370840">
                <a:tc>
                  <a:txBody>
                    <a:bodyPr/>
                    <a:lstStyle/>
                    <a:p>
                      <a:r>
                        <a:rPr lang="en-US" dirty="0"/>
                        <a:t>…</a:t>
                      </a:r>
                    </a:p>
                  </a:txBody>
                  <a:tcPr/>
                </a:tc>
                <a:tc>
                  <a:txBody>
                    <a:bodyPr/>
                    <a:lstStyle/>
                    <a:p>
                      <a:r>
                        <a:rPr lang="en-US" dirty="0"/>
                        <a:t>Blue</a:t>
                      </a:r>
                    </a:p>
                  </a:txBody>
                  <a:tcPr/>
                </a:tc>
                <a:extLst>
                  <a:ext uri="{0D108BD9-81ED-4DB2-BD59-A6C34878D82A}">
                    <a16:rowId xmlns:a16="http://schemas.microsoft.com/office/drawing/2014/main" val="533584928"/>
                  </a:ext>
                </a:extLst>
              </a:tr>
              <a:tr h="370840">
                <a:tc>
                  <a:txBody>
                    <a:bodyPr/>
                    <a:lstStyle/>
                    <a:p>
                      <a:r>
                        <a:rPr lang="en-US" dirty="0"/>
                        <a:t>…</a:t>
                      </a:r>
                    </a:p>
                  </a:txBody>
                  <a:tcPr/>
                </a:tc>
                <a:tc>
                  <a:txBody>
                    <a:bodyPr/>
                    <a:lstStyle/>
                    <a:p>
                      <a:r>
                        <a:rPr lang="en-US" dirty="0"/>
                        <a:t>Green</a:t>
                      </a:r>
                    </a:p>
                  </a:txBody>
                  <a:tcPr/>
                </a:tc>
                <a:extLst>
                  <a:ext uri="{0D108BD9-81ED-4DB2-BD59-A6C34878D82A}">
                    <a16:rowId xmlns:a16="http://schemas.microsoft.com/office/drawing/2014/main" val="4181871893"/>
                  </a:ext>
                </a:extLst>
              </a:tr>
              <a:tr h="370840">
                <a:tc>
                  <a:txBody>
                    <a:bodyPr/>
                    <a:lstStyle/>
                    <a:p>
                      <a:r>
                        <a:rPr lang="en-US" dirty="0"/>
                        <a:t>…</a:t>
                      </a:r>
                    </a:p>
                  </a:txBody>
                  <a:tcPr/>
                </a:tc>
                <a:tc>
                  <a:txBody>
                    <a:bodyPr/>
                    <a:lstStyle/>
                    <a:p>
                      <a:r>
                        <a:rPr lang="en-US" dirty="0"/>
                        <a:t>Blue</a:t>
                      </a:r>
                    </a:p>
                  </a:txBody>
                  <a:tcPr/>
                </a:tc>
                <a:extLst>
                  <a:ext uri="{0D108BD9-81ED-4DB2-BD59-A6C34878D82A}">
                    <a16:rowId xmlns:a16="http://schemas.microsoft.com/office/drawing/2014/main" val="2072966435"/>
                  </a:ext>
                </a:extLst>
              </a:tr>
              <a:tr h="370840">
                <a:tc>
                  <a:txBody>
                    <a:bodyPr/>
                    <a:lstStyle/>
                    <a:p>
                      <a:endParaRPr lang="en-US" dirty="0"/>
                    </a:p>
                  </a:txBody>
                  <a:tcPr/>
                </a:tc>
                <a:tc>
                  <a:txBody>
                    <a:bodyPr/>
                    <a:lstStyle/>
                    <a:p>
                      <a:r>
                        <a:rPr lang="en-US" dirty="0"/>
                        <a:t>Green</a:t>
                      </a:r>
                    </a:p>
                  </a:txBody>
                  <a:tcPr/>
                </a:tc>
                <a:extLst>
                  <a:ext uri="{0D108BD9-81ED-4DB2-BD59-A6C34878D82A}">
                    <a16:rowId xmlns:a16="http://schemas.microsoft.com/office/drawing/2014/main" val="2256146170"/>
                  </a:ext>
                </a:extLst>
              </a:tr>
            </a:tbl>
          </a:graphicData>
        </a:graphic>
      </p:graphicFrame>
      <p:graphicFrame>
        <p:nvGraphicFramePr>
          <p:cNvPr id="13" name="Table 12">
            <a:extLst>
              <a:ext uri="{FF2B5EF4-FFF2-40B4-BE49-F238E27FC236}">
                <a16:creationId xmlns:a16="http://schemas.microsoft.com/office/drawing/2014/main" id="{E270366C-ED00-4D80-85BD-EEB3CBE9C02C}"/>
              </a:ext>
            </a:extLst>
          </p:cNvPr>
          <p:cNvGraphicFramePr>
            <a:graphicFrameLocks noGrp="1"/>
          </p:cNvGraphicFramePr>
          <p:nvPr>
            <p:extLst/>
          </p:nvPr>
        </p:nvGraphicFramePr>
        <p:xfrm>
          <a:off x="6354070" y="3314565"/>
          <a:ext cx="4812812" cy="2225040"/>
        </p:xfrm>
        <a:graphic>
          <a:graphicData uri="http://schemas.openxmlformats.org/drawingml/2006/table">
            <a:tbl>
              <a:tblPr firstRow="1" bandRow="1">
                <a:tableStyleId>{5C22544A-7EE6-4342-B048-85BDC9FD1C3A}</a:tableStyleId>
              </a:tblPr>
              <a:tblGrid>
                <a:gridCol w="1203203">
                  <a:extLst>
                    <a:ext uri="{9D8B030D-6E8A-4147-A177-3AD203B41FA5}">
                      <a16:colId xmlns:a16="http://schemas.microsoft.com/office/drawing/2014/main" val="748353221"/>
                    </a:ext>
                  </a:extLst>
                </a:gridCol>
                <a:gridCol w="1203203">
                  <a:extLst>
                    <a:ext uri="{9D8B030D-6E8A-4147-A177-3AD203B41FA5}">
                      <a16:colId xmlns:a16="http://schemas.microsoft.com/office/drawing/2014/main" val="754865743"/>
                    </a:ext>
                  </a:extLst>
                </a:gridCol>
                <a:gridCol w="1203203">
                  <a:extLst>
                    <a:ext uri="{9D8B030D-6E8A-4147-A177-3AD203B41FA5}">
                      <a16:colId xmlns:a16="http://schemas.microsoft.com/office/drawing/2014/main" val="385511525"/>
                    </a:ext>
                  </a:extLst>
                </a:gridCol>
                <a:gridCol w="1203203">
                  <a:extLst>
                    <a:ext uri="{9D8B030D-6E8A-4147-A177-3AD203B41FA5}">
                      <a16:colId xmlns:a16="http://schemas.microsoft.com/office/drawing/2014/main" val="2916288920"/>
                    </a:ext>
                  </a:extLst>
                </a:gridCol>
              </a:tblGrid>
              <a:tr h="370840">
                <a:tc>
                  <a:txBody>
                    <a:bodyPr/>
                    <a:lstStyle/>
                    <a:p>
                      <a:r>
                        <a:rPr lang="en-US" dirty="0"/>
                        <a:t>…</a:t>
                      </a:r>
                    </a:p>
                  </a:txBody>
                  <a:tcPr/>
                </a:tc>
                <a:tc>
                  <a:txBody>
                    <a:bodyPr/>
                    <a:lstStyle/>
                    <a:p>
                      <a:pPr algn="ctr"/>
                      <a:r>
                        <a:rPr lang="en-US" dirty="0"/>
                        <a:t>Red</a:t>
                      </a:r>
                    </a:p>
                  </a:txBody>
                  <a:tcPr/>
                </a:tc>
                <a:tc>
                  <a:txBody>
                    <a:bodyPr/>
                    <a:lstStyle/>
                    <a:p>
                      <a:pPr algn="ctr"/>
                      <a:r>
                        <a:rPr lang="en-US" dirty="0"/>
                        <a:t>Blue</a:t>
                      </a:r>
                    </a:p>
                  </a:txBody>
                  <a:tcPr/>
                </a:tc>
                <a:tc>
                  <a:txBody>
                    <a:bodyPr/>
                    <a:lstStyle/>
                    <a:p>
                      <a:pPr algn="ctr"/>
                      <a:r>
                        <a:rPr lang="en-US" dirty="0"/>
                        <a:t>Green</a:t>
                      </a:r>
                    </a:p>
                  </a:txBody>
                  <a:tcPr/>
                </a:tc>
                <a:extLst>
                  <a:ext uri="{0D108BD9-81ED-4DB2-BD59-A6C34878D82A}">
                    <a16:rowId xmlns:a16="http://schemas.microsoft.com/office/drawing/2014/main" val="639889001"/>
                  </a:ext>
                </a:extLst>
              </a:tr>
              <a:tr h="370840">
                <a:tc>
                  <a:txBody>
                    <a:bodyPr/>
                    <a:lstStyle/>
                    <a:p>
                      <a:r>
                        <a:rPr lang="en-US" dirty="0"/>
                        <a:t>…</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693818033"/>
                  </a:ext>
                </a:extLst>
              </a:tr>
              <a:tr h="370840">
                <a:tc>
                  <a:txBody>
                    <a:bodyPr/>
                    <a:lstStyle/>
                    <a:p>
                      <a:r>
                        <a:rPr lang="en-US" dirty="0"/>
                        <a:t>…</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33584928"/>
                  </a:ext>
                </a:extLst>
              </a:tr>
              <a:tr h="370840">
                <a:tc>
                  <a:txBody>
                    <a:bodyPr/>
                    <a:lstStyle/>
                    <a:p>
                      <a:r>
                        <a:rPr lang="en-US" dirty="0"/>
                        <a:t>…</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181871893"/>
                  </a:ext>
                </a:extLst>
              </a:tr>
              <a:tr h="370840">
                <a:tc>
                  <a:txBody>
                    <a:bodyPr/>
                    <a:lstStyle/>
                    <a:p>
                      <a:r>
                        <a:rPr lang="en-US" dirty="0"/>
                        <a:t>…</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072966435"/>
                  </a:ext>
                </a:extLst>
              </a:tr>
              <a:tr h="370840">
                <a:tc>
                  <a:txBody>
                    <a:bodyPr/>
                    <a:lstStyle/>
                    <a:p>
                      <a:r>
                        <a:rPr lang="en-US" dirty="0"/>
                        <a:t>…</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065746187"/>
                  </a:ext>
                </a:extLst>
              </a:tr>
            </a:tbl>
          </a:graphicData>
        </a:graphic>
      </p:graphicFrame>
      <p:sp>
        <p:nvSpPr>
          <p:cNvPr id="14" name="Right Arrow 13">
            <a:extLst>
              <a:ext uri="{C183D7F6-B498-43B3-948B-1728B52AA6E4}">
                <adec:decorative xmlns:adec="http://schemas.microsoft.com/office/drawing/2017/decorative" val="1"/>
              </a:ext>
            </a:extLst>
          </p:cNvPr>
          <p:cNvSpPr/>
          <p:nvPr/>
        </p:nvSpPr>
        <p:spPr>
          <a:xfrm>
            <a:off x="4778622" y="418476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0C80EC95-E0C5-4FE4-9D23-D7EB16FF3D68}"/>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C6F15BE6-7D6E-48C3-9595-E78C84A324ED}"/>
              </a:ext>
            </a:extLst>
          </p:cNvPr>
          <p:cNvSpPr>
            <a:spLocks noGrp="1"/>
          </p:cNvSpPr>
          <p:nvPr>
            <p:ph type="sldNum" sz="quarter" idx="12"/>
          </p:nvPr>
        </p:nvSpPr>
        <p:spPr/>
        <p:txBody>
          <a:bodyPr/>
          <a:lstStyle/>
          <a:p>
            <a:fld id="{B6A95138-A96E-2F42-A959-2EFD44FE4AB7}" type="slidenum">
              <a:rPr lang="en-US" smtClean="0"/>
              <a:t>54</a:t>
            </a:fld>
            <a:endParaRPr lang="en-US" dirty="0"/>
          </a:p>
        </p:txBody>
      </p:sp>
    </p:spTree>
    <p:custDataLst>
      <p:tags r:id="rId1"/>
    </p:custDataLst>
    <p:extLst>
      <p:ext uri="{BB962C8B-B14F-4D97-AF65-F5344CB8AC3E}">
        <p14:creationId xmlns:p14="http://schemas.microsoft.com/office/powerpoint/2010/main" val="2836226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8577-1DF6-4D64-858E-629BC6C8D633}"/>
              </a:ext>
            </a:extLst>
          </p:cNvPr>
          <p:cNvSpPr>
            <a:spLocks noGrp="1"/>
          </p:cNvSpPr>
          <p:nvPr>
            <p:ph type="title"/>
          </p:nvPr>
        </p:nvSpPr>
        <p:spPr/>
        <p:txBody>
          <a:bodyPr/>
          <a:lstStyle/>
          <a:p>
            <a:r>
              <a:rPr lang="en-US" dirty="0"/>
              <a:t>Cleaning data</a:t>
            </a:r>
          </a:p>
        </p:txBody>
      </p:sp>
      <p:sp>
        <p:nvSpPr>
          <p:cNvPr id="5" name="Content Placeholder 4">
            <a:extLst>
              <a:ext uri="{FF2B5EF4-FFF2-40B4-BE49-F238E27FC236}">
                <a16:creationId xmlns:a16="http://schemas.microsoft.com/office/drawing/2014/main" id="{917B6A67-CFDE-4C46-A51D-9F1B01973126}"/>
              </a:ext>
            </a:extLst>
          </p:cNvPr>
          <p:cNvSpPr>
            <a:spLocks noGrp="1"/>
          </p:cNvSpPr>
          <p:nvPr>
            <p:ph idx="13"/>
          </p:nvPr>
        </p:nvSpPr>
        <p:spPr>
          <a:xfrm>
            <a:off x="419100" y="1578725"/>
            <a:ext cx="9540461" cy="587426"/>
          </a:xfrm>
        </p:spPr>
        <p:txBody>
          <a:bodyPr/>
          <a:lstStyle/>
          <a:p>
            <a:pPr marL="0" indent="0">
              <a:buNone/>
            </a:pPr>
            <a:r>
              <a:rPr lang="en-US" dirty="0"/>
              <a:t>Types of data to clean:</a:t>
            </a:r>
          </a:p>
        </p:txBody>
      </p:sp>
      <p:graphicFrame>
        <p:nvGraphicFramePr>
          <p:cNvPr id="3" name="Table 2"/>
          <p:cNvGraphicFramePr>
            <a:graphicFrameLocks noGrp="1"/>
          </p:cNvGraphicFramePr>
          <p:nvPr>
            <p:extLst/>
          </p:nvPr>
        </p:nvGraphicFramePr>
        <p:xfrm>
          <a:off x="2032001" y="2516498"/>
          <a:ext cx="8127999" cy="30327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14668400"/>
                    </a:ext>
                  </a:extLst>
                </a:gridCol>
                <a:gridCol w="2709333">
                  <a:extLst>
                    <a:ext uri="{9D8B030D-6E8A-4147-A177-3AD203B41FA5}">
                      <a16:colId xmlns:a16="http://schemas.microsoft.com/office/drawing/2014/main" val="2233187610"/>
                    </a:ext>
                  </a:extLst>
                </a:gridCol>
                <a:gridCol w="2709333">
                  <a:extLst>
                    <a:ext uri="{9D8B030D-6E8A-4147-A177-3AD203B41FA5}">
                      <a16:colId xmlns:a16="http://schemas.microsoft.com/office/drawing/2014/main" val="885783358"/>
                    </a:ext>
                  </a:extLst>
                </a:gridCol>
              </a:tblGrid>
              <a:tr h="370840">
                <a:tc>
                  <a:txBody>
                    <a:bodyPr/>
                    <a:lstStyle/>
                    <a:p>
                      <a:r>
                        <a:rPr lang="en-US" dirty="0"/>
                        <a:t>Type</a:t>
                      </a:r>
                    </a:p>
                  </a:txBody>
                  <a:tcPr/>
                </a:tc>
                <a:tc>
                  <a:txBody>
                    <a:bodyPr/>
                    <a:lstStyle/>
                    <a:p>
                      <a:r>
                        <a:rPr lang="en-US" dirty="0"/>
                        <a:t>Example</a:t>
                      </a:r>
                    </a:p>
                  </a:txBody>
                  <a:tcPr/>
                </a:tc>
                <a:tc>
                  <a:txBody>
                    <a:bodyPr/>
                    <a:lstStyle/>
                    <a:p>
                      <a:r>
                        <a:rPr lang="en-US" dirty="0"/>
                        <a:t>Action</a:t>
                      </a:r>
                    </a:p>
                  </a:txBody>
                  <a:tcPr/>
                </a:tc>
                <a:extLst>
                  <a:ext uri="{0D108BD9-81ED-4DB2-BD59-A6C34878D82A}">
                    <a16:rowId xmlns:a16="http://schemas.microsoft.com/office/drawing/2014/main" val="3716915262"/>
                  </a:ext>
                </a:extLst>
              </a:tr>
              <a:tr h="370840">
                <a:tc>
                  <a:txBody>
                    <a:bodyPr/>
                    <a:lstStyle/>
                    <a:p>
                      <a:r>
                        <a:rPr lang="en-US" dirty="0"/>
                        <a:t>Variations in strings</a:t>
                      </a:r>
                    </a:p>
                  </a:txBody>
                  <a:tcPr/>
                </a:tc>
                <a:tc>
                  <a:txBody>
                    <a:bodyPr/>
                    <a:lstStyle/>
                    <a:p>
                      <a:r>
                        <a:rPr lang="en-US" dirty="0"/>
                        <a:t>Med.</a:t>
                      </a:r>
                      <a:r>
                        <a:rPr lang="en-US" baseline="0" dirty="0"/>
                        <a:t> vs. Medium</a:t>
                      </a:r>
                      <a:endParaRPr lang="en-US" dirty="0"/>
                    </a:p>
                  </a:txBody>
                  <a:tcPr/>
                </a:tc>
                <a:tc>
                  <a:txBody>
                    <a:bodyPr/>
                    <a:lstStyle/>
                    <a:p>
                      <a:r>
                        <a:rPr lang="en-US" dirty="0"/>
                        <a:t>Convert to standard text</a:t>
                      </a:r>
                    </a:p>
                  </a:txBody>
                  <a:tcPr/>
                </a:tc>
                <a:extLst>
                  <a:ext uri="{0D108BD9-81ED-4DB2-BD59-A6C34878D82A}">
                    <a16:rowId xmlns:a16="http://schemas.microsoft.com/office/drawing/2014/main" val="2268966369"/>
                  </a:ext>
                </a:extLst>
              </a:tr>
              <a:tr h="370840">
                <a:tc>
                  <a:txBody>
                    <a:bodyPr/>
                    <a:lstStyle/>
                    <a:p>
                      <a:r>
                        <a:rPr lang="en-US" dirty="0"/>
                        <a:t>Variations in scale</a:t>
                      </a:r>
                    </a:p>
                  </a:txBody>
                  <a:tcPr/>
                </a:tc>
                <a:tc>
                  <a:txBody>
                    <a:bodyPr/>
                    <a:lstStyle/>
                    <a:p>
                      <a:r>
                        <a:rPr lang="en-US" dirty="0"/>
                        <a:t>Number of doors vs.</a:t>
                      </a:r>
                      <a:r>
                        <a:rPr lang="en-US" baseline="0" dirty="0"/>
                        <a:t> number purchased</a:t>
                      </a:r>
                      <a:endParaRPr lang="en-US" dirty="0"/>
                    </a:p>
                  </a:txBody>
                  <a:tcPr/>
                </a:tc>
                <a:tc>
                  <a:txBody>
                    <a:bodyPr/>
                    <a:lstStyle/>
                    <a:p>
                      <a:r>
                        <a:rPr lang="en-US" dirty="0"/>
                        <a:t>Normalize to a common scale</a:t>
                      </a:r>
                    </a:p>
                  </a:txBody>
                  <a:tcPr/>
                </a:tc>
                <a:extLst>
                  <a:ext uri="{0D108BD9-81ED-4DB2-BD59-A6C34878D82A}">
                    <a16:rowId xmlns:a16="http://schemas.microsoft.com/office/drawing/2014/main" val="2866195838"/>
                  </a:ext>
                </a:extLst>
              </a:tr>
              <a:tr h="370840">
                <a:tc>
                  <a:txBody>
                    <a:bodyPr/>
                    <a:lstStyle/>
                    <a:p>
                      <a:r>
                        <a:rPr lang="en-US" dirty="0"/>
                        <a:t>Columns with multiple data items</a:t>
                      </a:r>
                    </a:p>
                  </a:txBody>
                  <a:tcPr/>
                </a:tc>
                <a:tc>
                  <a:txBody>
                    <a:bodyPr/>
                    <a:lstStyle/>
                    <a:p>
                      <a:r>
                        <a:rPr lang="en-US" dirty="0"/>
                        <a:t>Safe high maintenance</a:t>
                      </a:r>
                    </a:p>
                  </a:txBody>
                  <a:tcPr/>
                </a:tc>
                <a:tc>
                  <a:txBody>
                    <a:bodyPr/>
                    <a:lstStyle/>
                    <a:p>
                      <a:r>
                        <a:rPr lang="en-US" dirty="0"/>
                        <a:t>Parse into multiple columns</a:t>
                      </a:r>
                    </a:p>
                  </a:txBody>
                  <a:tcPr/>
                </a:tc>
                <a:extLst>
                  <a:ext uri="{0D108BD9-81ED-4DB2-BD59-A6C34878D82A}">
                    <a16:rowId xmlns:a16="http://schemas.microsoft.com/office/drawing/2014/main" val="2737592780"/>
                  </a:ext>
                </a:extLst>
              </a:tr>
              <a:tr h="370840">
                <a:tc>
                  <a:txBody>
                    <a:bodyPr/>
                    <a:lstStyle/>
                    <a:p>
                      <a:r>
                        <a:rPr lang="en-US" dirty="0"/>
                        <a:t>Missing data</a:t>
                      </a:r>
                    </a:p>
                  </a:txBody>
                  <a:tcPr/>
                </a:tc>
                <a:tc>
                  <a:txBody>
                    <a:bodyPr/>
                    <a:lstStyle/>
                    <a:p>
                      <a:r>
                        <a:rPr lang="en-US" dirty="0"/>
                        <a:t>Missing columns of data</a:t>
                      </a:r>
                    </a:p>
                  </a:txBody>
                  <a:tcPr/>
                </a:tc>
                <a:tc>
                  <a:txBody>
                    <a:bodyPr/>
                    <a:lstStyle/>
                    <a:p>
                      <a:r>
                        <a:rPr lang="en-US" dirty="0"/>
                        <a:t>Delete rows or impute data</a:t>
                      </a:r>
                    </a:p>
                  </a:txBody>
                  <a:tcPr/>
                </a:tc>
                <a:extLst>
                  <a:ext uri="{0D108BD9-81ED-4DB2-BD59-A6C34878D82A}">
                    <a16:rowId xmlns:a16="http://schemas.microsoft.com/office/drawing/2014/main" val="3790143516"/>
                  </a:ext>
                </a:extLst>
              </a:tr>
              <a:tr h="370840">
                <a:tc>
                  <a:txBody>
                    <a:bodyPr/>
                    <a:lstStyle/>
                    <a:p>
                      <a:r>
                        <a:rPr lang="en-US" dirty="0"/>
                        <a:t>Outliers</a:t>
                      </a:r>
                    </a:p>
                  </a:txBody>
                  <a:tcPr/>
                </a:tc>
                <a:tc>
                  <a:txBody>
                    <a:bodyPr/>
                    <a:lstStyle/>
                    <a:p>
                      <a:r>
                        <a:rPr lang="en-US" dirty="0"/>
                        <a:t>Various</a:t>
                      </a:r>
                    </a:p>
                  </a:txBody>
                  <a:tcPr/>
                </a:tc>
                <a:tc>
                  <a:txBody>
                    <a:bodyPr/>
                    <a:lstStyle/>
                    <a:p>
                      <a:endParaRPr lang="en-US" dirty="0"/>
                    </a:p>
                  </a:txBody>
                  <a:tcPr/>
                </a:tc>
                <a:extLst>
                  <a:ext uri="{0D108BD9-81ED-4DB2-BD59-A6C34878D82A}">
                    <a16:rowId xmlns:a16="http://schemas.microsoft.com/office/drawing/2014/main" val="1565276017"/>
                  </a:ext>
                </a:extLst>
              </a:tr>
            </a:tbl>
          </a:graphicData>
        </a:graphic>
      </p:graphicFrame>
      <p:sp>
        <p:nvSpPr>
          <p:cNvPr id="6" name="Footer Placeholder 5">
            <a:extLst>
              <a:ext uri="{FF2B5EF4-FFF2-40B4-BE49-F238E27FC236}">
                <a16:creationId xmlns:a16="http://schemas.microsoft.com/office/drawing/2014/main" id="{6E5588F4-18E6-4C2B-A7CA-309C70D19F88}"/>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C26B7AAF-6350-402E-8F22-AB409EFE3903}"/>
              </a:ext>
            </a:extLst>
          </p:cNvPr>
          <p:cNvSpPr>
            <a:spLocks noGrp="1"/>
          </p:cNvSpPr>
          <p:nvPr>
            <p:ph type="sldNum" sz="quarter" idx="12"/>
          </p:nvPr>
        </p:nvSpPr>
        <p:spPr/>
        <p:txBody>
          <a:bodyPr/>
          <a:lstStyle/>
          <a:p>
            <a:fld id="{B6A95138-A96E-2F42-A959-2EFD44FE4AB7}" type="slidenum">
              <a:rPr lang="en-US" smtClean="0"/>
              <a:t>55</a:t>
            </a:fld>
            <a:endParaRPr lang="en-US" dirty="0"/>
          </a:p>
        </p:txBody>
      </p:sp>
    </p:spTree>
    <p:custDataLst>
      <p:tags r:id="rId1"/>
    </p:custDataLst>
    <p:extLst>
      <p:ext uri="{BB962C8B-B14F-4D97-AF65-F5344CB8AC3E}">
        <p14:creationId xmlns:p14="http://schemas.microsoft.com/office/powerpoint/2010/main" val="2246748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BE3-7948-49FB-8045-9FA491B72D0C}"/>
              </a:ext>
            </a:extLst>
          </p:cNvPr>
          <p:cNvSpPr>
            <a:spLocks noGrp="1"/>
          </p:cNvSpPr>
          <p:nvPr>
            <p:ph type="title"/>
          </p:nvPr>
        </p:nvSpPr>
        <p:spPr/>
        <p:txBody>
          <a:bodyPr/>
          <a:lstStyle/>
          <a:p>
            <a:r>
              <a:rPr lang="en-US"/>
              <a:t>Finding </a:t>
            </a:r>
            <a:r>
              <a:rPr lang="en-US" dirty="0"/>
              <a:t>missing data</a:t>
            </a:r>
          </a:p>
        </p:txBody>
      </p:sp>
      <p:sp>
        <p:nvSpPr>
          <p:cNvPr id="3" name="Content Placeholder 2">
            <a:extLst>
              <a:ext uri="{FF2B5EF4-FFF2-40B4-BE49-F238E27FC236}">
                <a16:creationId xmlns:a16="http://schemas.microsoft.com/office/drawing/2014/main" id="{5B4BA78A-EBAA-49FB-B38D-B6D511DB2ECF}"/>
              </a:ext>
            </a:extLst>
          </p:cNvPr>
          <p:cNvSpPr>
            <a:spLocks noGrp="1"/>
          </p:cNvSpPr>
          <p:nvPr>
            <p:ph idx="1"/>
          </p:nvPr>
        </p:nvSpPr>
        <p:spPr/>
        <p:txBody>
          <a:bodyPr/>
          <a:lstStyle/>
          <a:p>
            <a:r>
              <a:rPr lang="en-US" dirty="0"/>
              <a:t>Missing data makes it difficult to interpret relationships</a:t>
            </a:r>
          </a:p>
          <a:p>
            <a:r>
              <a:rPr lang="en-US" dirty="0"/>
              <a:t>Causes of missing data – </a:t>
            </a:r>
          </a:p>
          <a:p>
            <a:pPr lvl="1"/>
            <a:r>
              <a:rPr lang="en-US" dirty="0"/>
              <a:t>Undefined values</a:t>
            </a:r>
          </a:p>
          <a:p>
            <a:pPr lvl="1"/>
            <a:r>
              <a:rPr lang="en-US" dirty="0"/>
              <a:t>Data collection errors</a:t>
            </a:r>
          </a:p>
          <a:p>
            <a:pPr lvl="1"/>
            <a:r>
              <a:rPr lang="en-US" dirty="0"/>
              <a:t>Data cleaning errors</a:t>
            </a:r>
          </a:p>
          <a:p>
            <a:r>
              <a:rPr lang="en-US" dirty="0"/>
              <a:t>Example pandas code to find missing data – </a:t>
            </a:r>
          </a:p>
          <a:p>
            <a:pPr marL="0" indent="0">
              <a:buNone/>
            </a:pPr>
            <a:endParaRPr lang="en-US" dirty="0"/>
          </a:p>
        </p:txBody>
      </p:sp>
      <p:grpSp>
        <p:nvGrpSpPr>
          <p:cNvPr id="7" name="Group 6">
            <a:extLst>
              <a:ext uri="{FF2B5EF4-FFF2-40B4-BE49-F238E27FC236}">
                <a16:creationId xmlns:a16="http://schemas.microsoft.com/office/drawing/2014/main" id="{8D527D3A-6951-4A07-86AB-B41E20A398B0}"/>
              </a:ext>
              <a:ext uri="{C183D7F6-B498-43B3-948B-1728B52AA6E4}">
                <adec:decorative xmlns:adec="http://schemas.microsoft.com/office/drawing/2017/decorative" val="1"/>
              </a:ext>
            </a:extLst>
          </p:cNvPr>
          <p:cNvGrpSpPr/>
          <p:nvPr/>
        </p:nvGrpSpPr>
        <p:grpSpPr>
          <a:xfrm>
            <a:off x="7316270" y="1672547"/>
            <a:ext cx="2939333" cy="2137850"/>
            <a:chOff x="5714474" y="864704"/>
            <a:chExt cx="3964000" cy="3171200"/>
          </a:xfrm>
        </p:grpSpPr>
        <p:grpSp>
          <p:nvGrpSpPr>
            <p:cNvPr id="8" name="Group 7">
              <a:extLst>
                <a:ext uri="{FF2B5EF4-FFF2-40B4-BE49-F238E27FC236}">
                  <a16:creationId xmlns:a16="http://schemas.microsoft.com/office/drawing/2014/main" id="{C88E6B58-2E60-4FD4-B2CC-FA415F61F85E}"/>
                </a:ext>
              </a:extLst>
            </p:cNvPr>
            <p:cNvGrpSpPr/>
            <p:nvPr/>
          </p:nvGrpSpPr>
          <p:grpSpPr>
            <a:xfrm>
              <a:off x="5714474" y="864704"/>
              <a:ext cx="3964000" cy="3171200"/>
              <a:chOff x="1344113" y="1343818"/>
              <a:chExt cx="3964000" cy="3171200"/>
            </a:xfrm>
          </p:grpSpPr>
          <p:pic>
            <p:nvPicPr>
              <p:cNvPr id="10" name="Picture 9">
                <a:extLst>
                  <a:ext uri="{FF2B5EF4-FFF2-40B4-BE49-F238E27FC236}">
                    <a16:creationId xmlns:a16="http://schemas.microsoft.com/office/drawing/2014/main" id="{EF3A5237-A8F9-4351-95DE-AD9E1C1FF98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113" y="2136618"/>
                <a:ext cx="792800" cy="792800"/>
              </a:xfrm>
              <a:prstGeom prst="rect">
                <a:avLst/>
              </a:prstGeom>
            </p:spPr>
          </p:pic>
          <p:pic>
            <p:nvPicPr>
              <p:cNvPr id="11" name="Picture 10">
                <a:extLst>
                  <a:ext uri="{FF2B5EF4-FFF2-40B4-BE49-F238E27FC236}">
                    <a16:creationId xmlns:a16="http://schemas.microsoft.com/office/drawing/2014/main" id="{DA1DA5FB-CA66-47A6-992C-35AA3A89E48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913" y="2136618"/>
                <a:ext cx="792800" cy="792800"/>
              </a:xfrm>
              <a:prstGeom prst="rect">
                <a:avLst/>
              </a:prstGeom>
            </p:spPr>
          </p:pic>
          <p:pic>
            <p:nvPicPr>
              <p:cNvPr id="12" name="Picture 11">
                <a:extLst>
                  <a:ext uri="{FF2B5EF4-FFF2-40B4-BE49-F238E27FC236}">
                    <a16:creationId xmlns:a16="http://schemas.microsoft.com/office/drawing/2014/main" id="{D9DA11D9-7941-4151-A7C6-CA2E920F9F4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9713" y="2136618"/>
                <a:ext cx="792800" cy="792800"/>
              </a:xfrm>
              <a:prstGeom prst="rect">
                <a:avLst/>
              </a:prstGeom>
            </p:spPr>
          </p:pic>
          <p:pic>
            <p:nvPicPr>
              <p:cNvPr id="13" name="Picture 12">
                <a:extLst>
                  <a:ext uri="{FF2B5EF4-FFF2-40B4-BE49-F238E27FC236}">
                    <a16:creationId xmlns:a16="http://schemas.microsoft.com/office/drawing/2014/main" id="{4C95E5AF-E4FA-4FA1-8D48-B3125D768F3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2513" y="2136618"/>
                <a:ext cx="792800" cy="792800"/>
              </a:xfrm>
              <a:prstGeom prst="rect">
                <a:avLst/>
              </a:prstGeom>
            </p:spPr>
          </p:pic>
          <p:pic>
            <p:nvPicPr>
              <p:cNvPr id="14" name="Picture 13">
                <a:extLst>
                  <a:ext uri="{FF2B5EF4-FFF2-40B4-BE49-F238E27FC236}">
                    <a16:creationId xmlns:a16="http://schemas.microsoft.com/office/drawing/2014/main" id="{DE69F180-9AE1-418B-B662-F744385D039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313" y="2136618"/>
                <a:ext cx="792800" cy="792800"/>
              </a:xfrm>
              <a:prstGeom prst="rect">
                <a:avLst/>
              </a:prstGeom>
            </p:spPr>
          </p:pic>
          <p:pic>
            <p:nvPicPr>
              <p:cNvPr id="15" name="Picture 14">
                <a:extLst>
                  <a:ext uri="{FF2B5EF4-FFF2-40B4-BE49-F238E27FC236}">
                    <a16:creationId xmlns:a16="http://schemas.microsoft.com/office/drawing/2014/main" id="{6EC221FB-A069-44B7-9823-7DB54B57D1F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113" y="2929418"/>
                <a:ext cx="792800" cy="792800"/>
              </a:xfrm>
              <a:prstGeom prst="rect">
                <a:avLst/>
              </a:prstGeom>
            </p:spPr>
          </p:pic>
          <p:pic>
            <p:nvPicPr>
              <p:cNvPr id="16" name="Picture 15">
                <a:extLst>
                  <a:ext uri="{FF2B5EF4-FFF2-40B4-BE49-F238E27FC236}">
                    <a16:creationId xmlns:a16="http://schemas.microsoft.com/office/drawing/2014/main" id="{8F1890D5-EF30-46E9-A13B-4F8A35F63C1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913" y="2929418"/>
                <a:ext cx="792800" cy="792800"/>
              </a:xfrm>
              <a:prstGeom prst="rect">
                <a:avLst/>
              </a:prstGeom>
            </p:spPr>
          </p:pic>
          <p:pic>
            <p:nvPicPr>
              <p:cNvPr id="17" name="Picture 16">
                <a:extLst>
                  <a:ext uri="{FF2B5EF4-FFF2-40B4-BE49-F238E27FC236}">
                    <a16:creationId xmlns:a16="http://schemas.microsoft.com/office/drawing/2014/main" id="{1B863019-7952-4A26-A5DA-628F719528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9713" y="2929418"/>
                <a:ext cx="792800" cy="792800"/>
              </a:xfrm>
              <a:prstGeom prst="rect">
                <a:avLst/>
              </a:prstGeom>
            </p:spPr>
          </p:pic>
          <p:pic>
            <p:nvPicPr>
              <p:cNvPr id="18" name="Picture 17">
                <a:extLst>
                  <a:ext uri="{FF2B5EF4-FFF2-40B4-BE49-F238E27FC236}">
                    <a16:creationId xmlns:a16="http://schemas.microsoft.com/office/drawing/2014/main" id="{7852BE84-7B89-4B1E-AC6D-09949F13AB0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313" y="2929418"/>
                <a:ext cx="792800" cy="792800"/>
              </a:xfrm>
              <a:prstGeom prst="rect">
                <a:avLst/>
              </a:prstGeom>
            </p:spPr>
          </p:pic>
          <p:pic>
            <p:nvPicPr>
              <p:cNvPr id="19" name="Picture 18">
                <a:extLst>
                  <a:ext uri="{FF2B5EF4-FFF2-40B4-BE49-F238E27FC236}">
                    <a16:creationId xmlns:a16="http://schemas.microsoft.com/office/drawing/2014/main" id="{152E0B80-4EFB-4970-80A4-889E831DEF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113" y="3722218"/>
                <a:ext cx="792800" cy="792800"/>
              </a:xfrm>
              <a:prstGeom prst="rect">
                <a:avLst/>
              </a:prstGeom>
            </p:spPr>
          </p:pic>
          <p:pic>
            <p:nvPicPr>
              <p:cNvPr id="20" name="Picture 19">
                <a:extLst>
                  <a:ext uri="{FF2B5EF4-FFF2-40B4-BE49-F238E27FC236}">
                    <a16:creationId xmlns:a16="http://schemas.microsoft.com/office/drawing/2014/main" id="{F07136AB-A97A-4A75-91F1-CDB02A2BEC6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913" y="3722218"/>
                <a:ext cx="792800" cy="792800"/>
              </a:xfrm>
              <a:prstGeom prst="rect">
                <a:avLst/>
              </a:prstGeom>
            </p:spPr>
          </p:pic>
          <p:pic>
            <p:nvPicPr>
              <p:cNvPr id="21" name="Picture 20">
                <a:extLst>
                  <a:ext uri="{FF2B5EF4-FFF2-40B4-BE49-F238E27FC236}">
                    <a16:creationId xmlns:a16="http://schemas.microsoft.com/office/drawing/2014/main" id="{48191B70-DB39-4958-838C-7DFB785E55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9713" y="3722218"/>
                <a:ext cx="792800" cy="792800"/>
              </a:xfrm>
              <a:prstGeom prst="rect">
                <a:avLst/>
              </a:prstGeom>
            </p:spPr>
          </p:pic>
          <p:pic>
            <p:nvPicPr>
              <p:cNvPr id="22" name="Picture 21">
                <a:extLst>
                  <a:ext uri="{FF2B5EF4-FFF2-40B4-BE49-F238E27FC236}">
                    <a16:creationId xmlns:a16="http://schemas.microsoft.com/office/drawing/2014/main" id="{3338B0AC-22F3-4DD5-9351-125B0B78580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2513" y="3722218"/>
                <a:ext cx="792800" cy="792800"/>
              </a:xfrm>
              <a:prstGeom prst="rect">
                <a:avLst/>
              </a:prstGeom>
            </p:spPr>
          </p:pic>
          <p:pic>
            <p:nvPicPr>
              <p:cNvPr id="23" name="Picture 22">
                <a:extLst>
                  <a:ext uri="{FF2B5EF4-FFF2-40B4-BE49-F238E27FC236}">
                    <a16:creationId xmlns:a16="http://schemas.microsoft.com/office/drawing/2014/main" id="{26255953-92B0-4E7A-ADE5-24D78728526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313" y="3722218"/>
                <a:ext cx="792800" cy="792800"/>
              </a:xfrm>
              <a:prstGeom prst="rect">
                <a:avLst/>
              </a:prstGeom>
            </p:spPr>
          </p:pic>
          <p:pic>
            <p:nvPicPr>
              <p:cNvPr id="24" name="Picture 23">
                <a:extLst>
                  <a:ext uri="{FF2B5EF4-FFF2-40B4-BE49-F238E27FC236}">
                    <a16:creationId xmlns:a16="http://schemas.microsoft.com/office/drawing/2014/main" id="{BF9429EB-20D5-4D99-9041-38294984FAA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113" y="1343818"/>
                <a:ext cx="792800" cy="792800"/>
              </a:xfrm>
              <a:prstGeom prst="rect">
                <a:avLst/>
              </a:prstGeom>
            </p:spPr>
          </p:pic>
          <p:pic>
            <p:nvPicPr>
              <p:cNvPr id="25" name="Picture 24">
                <a:extLst>
                  <a:ext uri="{FF2B5EF4-FFF2-40B4-BE49-F238E27FC236}">
                    <a16:creationId xmlns:a16="http://schemas.microsoft.com/office/drawing/2014/main" id="{3F5D47CC-4807-4DDE-9F0E-BCEA921B3C6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913" y="1343818"/>
                <a:ext cx="792800" cy="792800"/>
              </a:xfrm>
              <a:prstGeom prst="rect">
                <a:avLst/>
              </a:prstGeom>
            </p:spPr>
          </p:pic>
          <p:pic>
            <p:nvPicPr>
              <p:cNvPr id="26" name="Picture 25">
                <a:extLst>
                  <a:ext uri="{FF2B5EF4-FFF2-40B4-BE49-F238E27FC236}">
                    <a16:creationId xmlns:a16="http://schemas.microsoft.com/office/drawing/2014/main" id="{B19CE38F-7DB2-4FDB-A24E-F9FD9C90FB5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9713" y="1343818"/>
                <a:ext cx="792800" cy="792800"/>
              </a:xfrm>
              <a:prstGeom prst="rect">
                <a:avLst/>
              </a:prstGeom>
            </p:spPr>
          </p:pic>
          <p:pic>
            <p:nvPicPr>
              <p:cNvPr id="27" name="Picture 26">
                <a:extLst>
                  <a:ext uri="{FF2B5EF4-FFF2-40B4-BE49-F238E27FC236}">
                    <a16:creationId xmlns:a16="http://schemas.microsoft.com/office/drawing/2014/main" id="{9AA0FDAF-9C86-4146-9015-813800CF27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2513" y="1343818"/>
                <a:ext cx="792800" cy="792800"/>
              </a:xfrm>
              <a:prstGeom prst="rect">
                <a:avLst/>
              </a:prstGeom>
            </p:spPr>
          </p:pic>
          <p:pic>
            <p:nvPicPr>
              <p:cNvPr id="28" name="Picture 27">
                <a:extLst>
                  <a:ext uri="{FF2B5EF4-FFF2-40B4-BE49-F238E27FC236}">
                    <a16:creationId xmlns:a16="http://schemas.microsoft.com/office/drawing/2014/main" id="{DE7462D9-6921-4B3C-B516-2853BB1D3E0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313" y="1343818"/>
                <a:ext cx="792800" cy="792800"/>
              </a:xfrm>
              <a:prstGeom prst="rect">
                <a:avLst/>
              </a:prstGeom>
            </p:spPr>
          </p:pic>
        </p:grpSp>
        <p:sp>
          <p:nvSpPr>
            <p:cNvPr id="9" name="Oval 8">
              <a:extLst>
                <a:ext uri="{FF2B5EF4-FFF2-40B4-BE49-F238E27FC236}">
                  <a16:creationId xmlns:a16="http://schemas.microsoft.com/office/drawing/2014/main" id="{4F6F7A2F-FE72-8243-A99E-208E8F454973}"/>
                </a:ext>
                <a:ext uri="{C183D7F6-B498-43B3-948B-1728B52AA6E4}">
                  <adec:decorative xmlns:adec="http://schemas.microsoft.com/office/drawing/2017/decorative" val="1"/>
                </a:ext>
              </a:extLst>
            </p:cNvPr>
            <p:cNvSpPr/>
            <p:nvPr/>
          </p:nvSpPr>
          <p:spPr>
            <a:xfrm>
              <a:off x="8040387" y="2331873"/>
              <a:ext cx="911231" cy="911231"/>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9" name="Rectangle 28">
            <a:extLst>
              <a:ext uri="{FF2B5EF4-FFF2-40B4-BE49-F238E27FC236}">
                <a16:creationId xmlns:a16="http://schemas.microsoft.com/office/drawing/2014/main" id="{65A4CF99-A03B-4492-9A6A-CE07DED1B35C}"/>
              </a:ext>
              <a:ext uri="{C183D7F6-B498-43B3-948B-1728B52AA6E4}">
                <adec:decorative xmlns:adec="http://schemas.microsoft.com/office/drawing/2017/decorative" val="1"/>
              </a:ext>
            </a:extLst>
          </p:cNvPr>
          <p:cNvSpPr/>
          <p:nvPr/>
        </p:nvSpPr>
        <p:spPr>
          <a:xfrm>
            <a:off x="598532" y="4988009"/>
            <a:ext cx="11174368" cy="13722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Lucida Console" panose="020B0609040504020204" pitchFamily="49" charset="0"/>
              </a:rPr>
              <a:t>df.isnull().sum() #count missing values for each column</a:t>
            </a:r>
          </a:p>
          <a:p>
            <a:r>
              <a:rPr lang="en-US" dirty="0">
                <a:solidFill>
                  <a:schemeClr val="tx1"/>
                </a:solidFill>
                <a:latin typeface="Lucida Console" panose="020B0609040504020204" pitchFamily="49" charset="0"/>
              </a:rPr>
              <a:t>df.isnull().sum(axis=1) #count missing values for each row </a:t>
            </a:r>
          </a:p>
        </p:txBody>
      </p:sp>
      <p:sp>
        <p:nvSpPr>
          <p:cNvPr id="6" name="Footer Placeholder 5">
            <a:extLst>
              <a:ext uri="{FF2B5EF4-FFF2-40B4-BE49-F238E27FC236}">
                <a16:creationId xmlns:a16="http://schemas.microsoft.com/office/drawing/2014/main" id="{574DBECD-55E5-42B0-A29B-70EC4C944A8F}"/>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B57C6807-41F4-41EC-9C2A-CDFA30116AB1}"/>
              </a:ext>
            </a:extLst>
          </p:cNvPr>
          <p:cNvSpPr>
            <a:spLocks noGrp="1"/>
          </p:cNvSpPr>
          <p:nvPr>
            <p:ph type="sldNum" sz="quarter" idx="12"/>
          </p:nvPr>
        </p:nvSpPr>
        <p:spPr/>
        <p:txBody>
          <a:bodyPr/>
          <a:lstStyle/>
          <a:p>
            <a:fld id="{B6A95138-A96E-2F42-A959-2EFD44FE4AB7}" type="slidenum">
              <a:rPr lang="en-US" smtClean="0"/>
              <a:t>56</a:t>
            </a:fld>
            <a:endParaRPr lang="en-US" dirty="0"/>
          </a:p>
        </p:txBody>
      </p:sp>
    </p:spTree>
    <p:custDataLst>
      <p:tags r:id="rId1"/>
    </p:custDataLst>
    <p:extLst>
      <p:ext uri="{BB962C8B-B14F-4D97-AF65-F5344CB8AC3E}">
        <p14:creationId xmlns:p14="http://schemas.microsoft.com/office/powerpoint/2010/main" val="1534216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7AD4-8CEC-4937-99BC-2B972ED699B4}"/>
              </a:ext>
            </a:extLst>
          </p:cNvPr>
          <p:cNvSpPr>
            <a:spLocks noGrp="1"/>
          </p:cNvSpPr>
          <p:nvPr>
            <p:ph type="title"/>
          </p:nvPr>
        </p:nvSpPr>
        <p:spPr/>
        <p:txBody>
          <a:bodyPr/>
          <a:lstStyle/>
          <a:p>
            <a:r>
              <a:rPr lang="en-US" dirty="0"/>
              <a:t>Plan for missing values</a:t>
            </a:r>
          </a:p>
        </p:txBody>
      </p:sp>
      <p:sp>
        <p:nvSpPr>
          <p:cNvPr id="6" name="Oval 5">
            <a:extLst>
              <a:ext uri="{FF2B5EF4-FFF2-40B4-BE49-F238E27FC236}">
                <a16:creationId xmlns:a16="http://schemas.microsoft.com/office/drawing/2014/main" id="{82176126-A166-4380-AEF9-25C5B4413A12}"/>
              </a:ext>
              <a:ext uri="{C183D7F6-B498-43B3-948B-1728B52AA6E4}">
                <adec:decorative xmlns:adec="http://schemas.microsoft.com/office/drawing/2017/decorative" val="1"/>
              </a:ext>
            </a:extLst>
          </p:cNvPr>
          <p:cNvSpPr/>
          <p:nvPr/>
        </p:nvSpPr>
        <p:spPr>
          <a:xfrm>
            <a:off x="1380480" y="1915451"/>
            <a:ext cx="3220742" cy="3220742"/>
          </a:xfrm>
          <a:prstGeom prst="ellipse">
            <a:avLst/>
          </a:prstGeom>
          <a:solidFill>
            <a:srgbClr val="1CC9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solidFill>
                  <a:schemeClr val="tx1"/>
                </a:solidFill>
                <a:latin typeface="Amazon Ember" panose="020B0603020204020204"/>
                <a:ea typeface="Amazon Ember" panose="020B0603020204020204" pitchFamily="34" charset="0"/>
                <a:cs typeface="Amazon Ember" panose="020B0603020204020204" pitchFamily="34" charset="0"/>
              </a:rPr>
              <a:t>Before dropping or imputing (replacing) missing values, ask:</a:t>
            </a:r>
          </a:p>
        </p:txBody>
      </p:sp>
      <p:sp>
        <p:nvSpPr>
          <p:cNvPr id="7" name="Rectangle 6">
            <a:extLst>
              <a:ext uri="{FF2B5EF4-FFF2-40B4-BE49-F238E27FC236}">
                <a16:creationId xmlns:a16="http://schemas.microsoft.com/office/drawing/2014/main" id="{1EB282EB-46D7-4D2E-A30F-021CF0BF414D}"/>
              </a:ext>
              <a:ext uri="{C183D7F6-B498-43B3-948B-1728B52AA6E4}">
                <adec:decorative xmlns:adec="http://schemas.microsoft.com/office/drawing/2017/decorative" val="1"/>
              </a:ext>
            </a:extLst>
          </p:cNvPr>
          <p:cNvSpPr/>
          <p:nvPr/>
        </p:nvSpPr>
        <p:spPr>
          <a:xfrm>
            <a:off x="5638227" y="2065847"/>
            <a:ext cx="5173293" cy="923330"/>
          </a:xfrm>
          <a:prstGeom prst="rect">
            <a:avLst/>
          </a:prstGeom>
          <a:solidFill>
            <a:srgbClr val="1CC9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mazon Ember" panose="020B0603020204020204"/>
              </a:rPr>
              <a:t>What were the </a:t>
            </a:r>
            <a:r>
              <a:rPr lang="en-US" b="1" dirty="0">
                <a:solidFill>
                  <a:schemeClr val="tx1"/>
                </a:solidFill>
                <a:latin typeface="Amazon Ember" panose="020B0603020204020204"/>
                <a:ea typeface="Amazon Ember" panose="020B0603020204020204" pitchFamily="34" charset="0"/>
                <a:cs typeface="Amazon Ember" panose="020B0603020204020204" pitchFamily="34" charset="0"/>
              </a:rPr>
              <a:t>mechanisms</a:t>
            </a:r>
            <a:r>
              <a:rPr lang="en-US" dirty="0">
                <a:solidFill>
                  <a:schemeClr val="tx1"/>
                </a:solidFill>
                <a:latin typeface="Amazon Ember" panose="020B0603020204020204"/>
              </a:rPr>
              <a:t> that caused the missing values?</a:t>
            </a:r>
          </a:p>
        </p:txBody>
      </p:sp>
      <p:sp>
        <p:nvSpPr>
          <p:cNvPr id="8" name="Rectangle 7">
            <a:extLst>
              <a:ext uri="{FF2B5EF4-FFF2-40B4-BE49-F238E27FC236}">
                <a16:creationId xmlns:a16="http://schemas.microsoft.com/office/drawing/2014/main" id="{08B4549B-985B-4606-BF98-F44A7FE6EB42}"/>
              </a:ext>
              <a:ext uri="{C183D7F6-B498-43B3-948B-1728B52AA6E4}">
                <adec:decorative xmlns:adec="http://schemas.microsoft.com/office/drawing/2017/decorative" val="1"/>
              </a:ext>
            </a:extLst>
          </p:cNvPr>
          <p:cNvSpPr/>
          <p:nvPr/>
        </p:nvSpPr>
        <p:spPr>
          <a:xfrm>
            <a:off x="5638227" y="3031776"/>
            <a:ext cx="5173293" cy="923544"/>
          </a:xfrm>
          <a:prstGeom prst="rect">
            <a:avLst/>
          </a:prstGeom>
          <a:solidFill>
            <a:srgbClr val="1CC9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mazon Ember" panose="020B0603020204020204"/>
              </a:rPr>
              <a:t>Are these missing values </a:t>
            </a:r>
            <a:r>
              <a:rPr lang="en-US" b="1" dirty="0">
                <a:solidFill>
                  <a:schemeClr val="tx1"/>
                </a:solidFill>
                <a:latin typeface="Amazon Ember" panose="020B0603020204020204"/>
                <a:ea typeface="Amazon Ember" panose="020B0603020204020204" pitchFamily="34" charset="0"/>
                <a:cs typeface="Amazon Ember" panose="020B0603020204020204" pitchFamily="34" charset="0"/>
              </a:rPr>
              <a:t>missing at random</a:t>
            </a:r>
            <a:r>
              <a:rPr lang="en-US" dirty="0">
                <a:solidFill>
                  <a:schemeClr val="tx1"/>
                </a:solidFill>
                <a:latin typeface="Amazon Ember" panose="020B0603020204020204"/>
              </a:rPr>
              <a:t>?</a:t>
            </a:r>
          </a:p>
        </p:txBody>
      </p:sp>
      <p:sp>
        <p:nvSpPr>
          <p:cNvPr id="9" name="Rectangle 8">
            <a:extLst>
              <a:ext uri="{FF2B5EF4-FFF2-40B4-BE49-F238E27FC236}">
                <a16:creationId xmlns:a16="http://schemas.microsoft.com/office/drawing/2014/main" id="{1FD428B7-C236-4BE8-9510-2CE2AE97DBDC}"/>
              </a:ext>
              <a:ext uri="{C183D7F6-B498-43B3-948B-1728B52AA6E4}">
                <adec:decorative xmlns:adec="http://schemas.microsoft.com/office/drawing/2017/decorative" val="1"/>
              </a:ext>
            </a:extLst>
          </p:cNvPr>
          <p:cNvSpPr/>
          <p:nvPr/>
        </p:nvSpPr>
        <p:spPr>
          <a:xfrm>
            <a:off x="5638227" y="3997920"/>
            <a:ext cx="5173293" cy="923330"/>
          </a:xfrm>
          <a:prstGeom prst="rect">
            <a:avLst/>
          </a:prstGeom>
          <a:solidFill>
            <a:srgbClr val="1CC9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mazon Ember" panose="020B0603020204020204"/>
              </a:rPr>
              <a:t>Are rows or columns missing that you are </a:t>
            </a:r>
            <a:r>
              <a:rPr lang="en-US" b="1" dirty="0">
                <a:solidFill>
                  <a:schemeClr val="tx1"/>
                </a:solidFill>
                <a:latin typeface="Amazon Ember" panose="020B0603020204020204"/>
                <a:ea typeface="Amazon Ember" panose="020B0603020204020204" pitchFamily="34" charset="0"/>
                <a:cs typeface="Amazon Ember" panose="020B0603020204020204" pitchFamily="34" charset="0"/>
              </a:rPr>
              <a:t>not aware </a:t>
            </a:r>
            <a:r>
              <a:rPr lang="en-US" dirty="0">
                <a:solidFill>
                  <a:schemeClr val="tx1"/>
                </a:solidFill>
                <a:latin typeface="Amazon Ember" panose="020B0603020204020204"/>
              </a:rPr>
              <a:t>of?</a:t>
            </a:r>
          </a:p>
        </p:txBody>
      </p:sp>
      <p:cxnSp>
        <p:nvCxnSpPr>
          <p:cNvPr id="11" name="Connector: Curved 10">
            <a:extLst>
              <a:ext uri="{FF2B5EF4-FFF2-40B4-BE49-F238E27FC236}">
                <a16:creationId xmlns:a16="http://schemas.microsoft.com/office/drawing/2014/main" id="{3886999A-0B21-4ADC-A69B-96F8BF79D27B}"/>
              </a:ext>
              <a:ext uri="{C183D7F6-B498-43B3-948B-1728B52AA6E4}">
                <adec:decorative xmlns:adec="http://schemas.microsoft.com/office/drawing/2017/decorative" val="1"/>
              </a:ext>
            </a:extLst>
          </p:cNvPr>
          <p:cNvCxnSpPr>
            <a:stCxn id="6" idx="6"/>
            <a:endCxn id="7" idx="1"/>
          </p:cNvCxnSpPr>
          <p:nvPr/>
        </p:nvCxnSpPr>
        <p:spPr>
          <a:xfrm flipV="1">
            <a:off x="4601222" y="2527512"/>
            <a:ext cx="1037005" cy="99831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34010F81-1908-4BB7-B448-D1734CF134C7}"/>
              </a:ext>
              <a:ext uri="{C183D7F6-B498-43B3-948B-1728B52AA6E4}">
                <adec:decorative xmlns:adec="http://schemas.microsoft.com/office/drawing/2017/decorative" val="1"/>
              </a:ext>
            </a:extLst>
          </p:cNvPr>
          <p:cNvCxnSpPr>
            <a:cxnSpLocks/>
            <a:stCxn id="6" idx="6"/>
            <a:endCxn id="9" idx="1"/>
          </p:cNvCxnSpPr>
          <p:nvPr/>
        </p:nvCxnSpPr>
        <p:spPr>
          <a:xfrm>
            <a:off x="4601222" y="3525822"/>
            <a:ext cx="1037005" cy="93376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0D7E21-D203-4266-8919-879920DE3565}"/>
              </a:ext>
              <a:ext uri="{C183D7F6-B498-43B3-948B-1728B52AA6E4}">
                <adec:decorative xmlns:adec="http://schemas.microsoft.com/office/drawing/2017/decorative" val="1"/>
              </a:ext>
            </a:extLst>
          </p:cNvPr>
          <p:cNvCxnSpPr>
            <a:cxnSpLocks/>
            <a:stCxn id="6" idx="6"/>
            <a:endCxn id="8" idx="1"/>
          </p:cNvCxnSpPr>
          <p:nvPr/>
        </p:nvCxnSpPr>
        <p:spPr>
          <a:xfrm flipV="1">
            <a:off x="4601222" y="3493548"/>
            <a:ext cx="1037005" cy="32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BA9AF6B2-23A7-4145-A400-68075EB95399}"/>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C11E231F-EB98-4B5D-A392-82AB1A0A5069}"/>
              </a:ext>
            </a:extLst>
          </p:cNvPr>
          <p:cNvSpPr>
            <a:spLocks noGrp="1"/>
          </p:cNvSpPr>
          <p:nvPr>
            <p:ph type="sldNum" sz="quarter" idx="12"/>
          </p:nvPr>
        </p:nvSpPr>
        <p:spPr/>
        <p:txBody>
          <a:bodyPr/>
          <a:lstStyle/>
          <a:p>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4116405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7162-36AE-4462-BE98-8C10A33204C8}"/>
              </a:ext>
            </a:extLst>
          </p:cNvPr>
          <p:cNvSpPr>
            <a:spLocks noGrp="1"/>
          </p:cNvSpPr>
          <p:nvPr>
            <p:ph type="title"/>
          </p:nvPr>
        </p:nvSpPr>
        <p:spPr/>
        <p:txBody>
          <a:bodyPr/>
          <a:lstStyle/>
          <a:p>
            <a:r>
              <a:rPr lang="en-US" dirty="0"/>
              <a:t>Dropping missing values</a:t>
            </a:r>
          </a:p>
        </p:txBody>
      </p:sp>
      <p:sp>
        <p:nvSpPr>
          <p:cNvPr id="3" name="Content Placeholder 2">
            <a:extLst>
              <a:ext uri="{FF2B5EF4-FFF2-40B4-BE49-F238E27FC236}">
                <a16:creationId xmlns:a16="http://schemas.microsoft.com/office/drawing/2014/main" id="{8558C827-467A-401C-A935-54AD932E2688}"/>
              </a:ext>
            </a:extLst>
          </p:cNvPr>
          <p:cNvSpPr>
            <a:spLocks noGrp="1"/>
          </p:cNvSpPr>
          <p:nvPr>
            <p:ph idx="1"/>
          </p:nvPr>
        </p:nvSpPr>
        <p:spPr/>
        <p:txBody>
          <a:bodyPr/>
          <a:lstStyle/>
          <a:p>
            <a:pPr marL="0" indent="0">
              <a:buNone/>
            </a:pPr>
            <a:r>
              <a:rPr lang="en-US" dirty="0"/>
              <a:t>Drop missing data with pandas</a:t>
            </a:r>
          </a:p>
          <a:p>
            <a:pPr lvl="1"/>
            <a:r>
              <a:rPr lang="en-US" dirty="0"/>
              <a:t>dropna function to drop rows</a:t>
            </a:r>
          </a:p>
          <a:p>
            <a:pPr lvl="2"/>
            <a:r>
              <a:rPr lang="en-US" dirty="0">
                <a:latin typeface="Lucida Console" panose="020B0609040504020204" pitchFamily="49" charset="0"/>
              </a:rPr>
              <a:t>df.dropna()</a:t>
            </a:r>
          </a:p>
          <a:p>
            <a:pPr lvl="1"/>
            <a:r>
              <a:rPr lang="en-US" dirty="0"/>
              <a:t>dropna function to drop columns with null values</a:t>
            </a:r>
          </a:p>
          <a:p>
            <a:pPr lvl="2"/>
            <a:r>
              <a:rPr lang="en-US" dirty="0">
                <a:latin typeface="Lucida Console" panose="020B0609040504020204" pitchFamily="49" charset="0"/>
              </a:rPr>
              <a:t>df.dropna (axis=1)</a:t>
            </a:r>
          </a:p>
          <a:p>
            <a:pPr lvl="1"/>
            <a:r>
              <a:rPr lang="en-US" dirty="0"/>
              <a:t>dropna function to drop a subset</a:t>
            </a:r>
          </a:p>
          <a:p>
            <a:pPr lvl="2"/>
            <a:r>
              <a:rPr lang="en-US" dirty="0">
                <a:latin typeface="Lucida Console" panose="020B0609040504020204" pitchFamily="49" charset="0"/>
              </a:rPr>
              <a:t>df.dropna(subset=[“buying”])</a:t>
            </a:r>
          </a:p>
          <a:p>
            <a:pPr lvl="2"/>
            <a:endParaRPr lang="en-US" dirty="0"/>
          </a:p>
        </p:txBody>
      </p:sp>
      <p:sp>
        <p:nvSpPr>
          <p:cNvPr id="6" name="Footer Placeholder 5">
            <a:extLst>
              <a:ext uri="{FF2B5EF4-FFF2-40B4-BE49-F238E27FC236}">
                <a16:creationId xmlns:a16="http://schemas.microsoft.com/office/drawing/2014/main" id="{154AB91E-B24B-4A21-929A-51EDD3ECD4C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E9B33034-B7A6-485C-8E49-1D8126F28981}"/>
              </a:ext>
            </a:extLst>
          </p:cNvPr>
          <p:cNvSpPr>
            <a:spLocks noGrp="1"/>
          </p:cNvSpPr>
          <p:nvPr>
            <p:ph type="sldNum" sz="quarter" idx="12"/>
          </p:nvPr>
        </p:nvSpPr>
        <p:spPr/>
        <p:txBody>
          <a:bodyPr/>
          <a:lstStyle/>
          <a:p>
            <a:fld id="{B6A95138-A96E-2F42-A959-2EFD44FE4AB7}" type="slidenum">
              <a:rPr lang="en-US" smtClean="0"/>
              <a:t>58</a:t>
            </a:fld>
            <a:endParaRPr lang="en-US" dirty="0"/>
          </a:p>
        </p:txBody>
      </p:sp>
    </p:spTree>
    <p:custDataLst>
      <p:tags r:id="rId1"/>
    </p:custDataLst>
    <p:extLst>
      <p:ext uri="{BB962C8B-B14F-4D97-AF65-F5344CB8AC3E}">
        <p14:creationId xmlns:p14="http://schemas.microsoft.com/office/powerpoint/2010/main" val="1641849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2B86-DA29-488C-A589-828DC48BFF5D}"/>
              </a:ext>
            </a:extLst>
          </p:cNvPr>
          <p:cNvSpPr>
            <a:spLocks noGrp="1"/>
          </p:cNvSpPr>
          <p:nvPr>
            <p:ph type="title"/>
          </p:nvPr>
        </p:nvSpPr>
        <p:spPr/>
        <p:txBody>
          <a:bodyPr/>
          <a:lstStyle/>
          <a:p>
            <a:r>
              <a:rPr lang="en-US" dirty="0"/>
              <a:t>Imputing missing data </a:t>
            </a:r>
          </a:p>
        </p:txBody>
      </p:sp>
      <p:sp>
        <p:nvSpPr>
          <p:cNvPr id="3" name="Content Placeholder 2">
            <a:extLst>
              <a:ext uri="{FF2B5EF4-FFF2-40B4-BE49-F238E27FC236}">
                <a16:creationId xmlns:a16="http://schemas.microsoft.com/office/drawing/2014/main" id="{514578E6-81FB-4B62-850B-8AD054F3FF51}"/>
              </a:ext>
            </a:extLst>
          </p:cNvPr>
          <p:cNvSpPr>
            <a:spLocks noGrp="1"/>
          </p:cNvSpPr>
          <p:nvPr>
            <p:ph idx="1"/>
          </p:nvPr>
        </p:nvSpPr>
        <p:spPr/>
        <p:txBody>
          <a:bodyPr/>
          <a:lstStyle/>
          <a:p>
            <a:r>
              <a:rPr lang="en-US" dirty="0"/>
              <a:t>First, determine why the data is missing</a:t>
            </a:r>
          </a:p>
          <a:p>
            <a:r>
              <a:rPr lang="en-US" dirty="0"/>
              <a:t>Two ways to impute missing data – </a:t>
            </a:r>
          </a:p>
          <a:p>
            <a:pPr lvl="1"/>
            <a:r>
              <a:rPr lang="en-US" dirty="0"/>
              <a:t>Univariate: Adding data for a single row of missing data</a:t>
            </a:r>
          </a:p>
          <a:p>
            <a:pPr lvl="1"/>
            <a:r>
              <a:rPr lang="en-US" dirty="0"/>
              <a:t>Multivariate: Adding data for multiple rows of missing data</a:t>
            </a:r>
          </a:p>
          <a:p>
            <a:endParaRPr lang="en-US" dirty="0"/>
          </a:p>
        </p:txBody>
      </p:sp>
      <p:sp>
        <p:nvSpPr>
          <p:cNvPr id="6" name="Footer Placeholder 5">
            <a:extLst>
              <a:ext uri="{FF2B5EF4-FFF2-40B4-BE49-F238E27FC236}">
                <a16:creationId xmlns:a16="http://schemas.microsoft.com/office/drawing/2014/main" id="{C87F871D-38D6-4D28-9029-A9805F7088A3}"/>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8F4609F2-B21A-400D-A3BA-81418C6B3161}"/>
              </a:ext>
            </a:extLst>
          </p:cNvPr>
          <p:cNvSpPr>
            <a:spLocks noGrp="1"/>
          </p:cNvSpPr>
          <p:nvPr>
            <p:ph type="sldNum" sz="quarter" idx="12"/>
          </p:nvPr>
        </p:nvSpPr>
        <p:spPr/>
        <p:txBody>
          <a:bodyPr/>
          <a:lstStyle/>
          <a:p>
            <a:fld id="{B6A95138-A96E-2F42-A959-2EFD44FE4AB7}" type="slidenum">
              <a:rPr lang="en-US" smtClean="0"/>
              <a:t>59</a:t>
            </a:fld>
            <a:endParaRPr lang="en-US" dirty="0"/>
          </a:p>
        </p:txBody>
      </p:sp>
      <p:sp>
        <p:nvSpPr>
          <p:cNvPr id="7" name="Content Placeholder 6">
            <a:extLst>
              <a:ext uri="{FF2B5EF4-FFF2-40B4-BE49-F238E27FC236}">
                <a16:creationId xmlns:a16="http://schemas.microsoft.com/office/drawing/2014/main" id="{88DB7937-9F2F-44CF-BC80-99C91F9CE722}"/>
              </a:ext>
              <a:ext uri="{C183D7F6-B498-43B3-948B-1728B52AA6E4}">
                <adec:decorative xmlns:adec="http://schemas.microsoft.com/office/drawing/2017/decorative" val="1"/>
              </a:ext>
            </a:extLst>
          </p:cNvPr>
          <p:cNvSpPr txBox="1">
            <a:spLocks noGrp="1"/>
          </p:cNvSpPr>
          <p:nvPr>
            <p:ph idx="4294967295"/>
          </p:nvPr>
        </p:nvSpPr>
        <p:spPr>
          <a:xfrm>
            <a:off x="419101" y="3457682"/>
            <a:ext cx="11353800" cy="2481263"/>
          </a:xfrm>
          <a:prstGeom prst="rect">
            <a:avLst/>
          </a:prstGeom>
          <a:solidFill>
            <a:schemeClr val="accent2"/>
          </a:solidFill>
          <a:ln>
            <a:noFill/>
          </a:ln>
        </p:spPr>
        <p:txBody>
          <a:bodyPr wrap="square" lIns="180000" tIns="180000" rIns="180000" bIns="180000" rtlCol="0">
            <a:spAutoFit/>
          </a:bodyPr>
          <a:lstStyle/>
          <a:p>
            <a:pPr marL="0" indent="0">
              <a:lnSpc>
                <a:spcPct val="100000"/>
              </a:lnSpc>
              <a:buNone/>
            </a:pPr>
            <a:r>
              <a:rPr lang="en-US" sz="1600" dirty="0">
                <a:latin typeface="Lucida Console" panose="020B0609040504020204" pitchFamily="49" charset="0"/>
                <a:cs typeface="Courier New" panose="02070309020205020404" pitchFamily="49" charset="0"/>
              </a:rPr>
              <a:t>from sklearn.preprocessing import Imputer</a:t>
            </a:r>
          </a:p>
          <a:p>
            <a:pPr marL="0" indent="0">
              <a:lnSpc>
                <a:spcPct val="100000"/>
              </a:lnSpc>
              <a:buNone/>
            </a:pPr>
            <a:r>
              <a:rPr lang="en-US" sz="1600" dirty="0">
                <a:latin typeface="Lucida Console" panose="020B0609040504020204" pitchFamily="49" charset="0"/>
                <a:cs typeface="Courier New" panose="02070309020205020404" pitchFamily="49" charset="0"/>
              </a:rPr>
              <a:t>import numpy as np</a:t>
            </a:r>
          </a:p>
          <a:p>
            <a:pPr marL="0" indent="0">
              <a:lnSpc>
                <a:spcPct val="100000"/>
              </a:lnSpc>
              <a:buNone/>
            </a:pPr>
            <a:r>
              <a:rPr lang="en-US" sz="1600" dirty="0">
                <a:latin typeface="Lucida Console" panose="020B0609040504020204" pitchFamily="49" charset="0"/>
                <a:cs typeface="Courier New" panose="02070309020205020404" pitchFamily="49" charset="0"/>
              </a:rPr>
              <a:t>Arr = np.array([[5,3,2,2],[3,None,1,9],[5,2,7,None]])</a:t>
            </a:r>
          </a:p>
          <a:p>
            <a:pPr marL="0" indent="0">
              <a:lnSpc>
                <a:spcPct val="100000"/>
              </a:lnSpc>
              <a:buNone/>
            </a:pPr>
            <a:r>
              <a:rPr lang="en-US" sz="1600" dirty="0">
                <a:latin typeface="Lucida Console" panose="020B0609040504020204" pitchFamily="49" charset="0"/>
                <a:cs typeface="Courier New" panose="02070309020205020404" pitchFamily="49" charset="0"/>
              </a:rPr>
              <a:t>imputer = Imputer(strategy='mean’)</a:t>
            </a:r>
          </a:p>
          <a:p>
            <a:pPr marL="0" indent="0">
              <a:lnSpc>
                <a:spcPct val="100000"/>
              </a:lnSpc>
              <a:buNone/>
            </a:pPr>
            <a:r>
              <a:rPr lang="en-US" sz="1600" dirty="0">
                <a:latin typeface="Lucida Console" panose="020B0609040504020204" pitchFamily="49" charset="0"/>
                <a:cs typeface="Courier New" panose="02070309020205020404" pitchFamily="49" charset="0"/>
              </a:rPr>
              <a:t>imp = imputer.fit(arr)</a:t>
            </a:r>
          </a:p>
          <a:p>
            <a:pPr marL="0" indent="0">
              <a:lnSpc>
                <a:spcPct val="100000"/>
              </a:lnSpc>
              <a:buNone/>
            </a:pPr>
            <a:r>
              <a:rPr lang="en-US" sz="1600" dirty="0">
                <a:latin typeface="Lucida Console" panose="020B0609040504020204" pitchFamily="49" charset="0"/>
                <a:cs typeface="Courier New" panose="02070309020205020404" pitchFamily="49" charset="0"/>
              </a:rPr>
              <a:t>imputer.transform(arr) </a:t>
            </a:r>
          </a:p>
        </p:txBody>
      </p:sp>
    </p:spTree>
    <p:custDataLst>
      <p:tags r:id="rId1"/>
    </p:custDataLst>
    <p:extLst>
      <p:ext uri="{BB962C8B-B14F-4D97-AF65-F5344CB8AC3E}">
        <p14:creationId xmlns:p14="http://schemas.microsoft.com/office/powerpoint/2010/main" val="75881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Machine learning pipeline</a:t>
            </a:r>
          </a:p>
        </p:txBody>
      </p:sp>
      <p:sp>
        <p:nvSpPr>
          <p:cNvPr id="3" name="Rectangle 2">
            <a:extLst>
              <a:ext uri="{C183D7F6-B498-43B3-948B-1728B52AA6E4}">
                <adec:decorative xmlns:adec="http://schemas.microsoft.com/office/drawing/2017/decorative" val="1"/>
              </a:ext>
            </a:extLst>
          </p:cNvPr>
          <p:cNvSpPr/>
          <p:nvPr/>
        </p:nvSpPr>
        <p:spPr>
          <a:xfrm>
            <a:off x="481553" y="397342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Collect and label data</a:t>
            </a:r>
          </a:p>
        </p:txBody>
      </p:sp>
      <p:sp>
        <p:nvSpPr>
          <p:cNvPr id="22" name="Rectangle 21">
            <a:extLst>
              <a:ext uri="{C183D7F6-B498-43B3-948B-1728B52AA6E4}">
                <adec:decorative xmlns:adec="http://schemas.microsoft.com/office/drawing/2017/decorative" val="1"/>
              </a:ext>
            </a:extLst>
          </p:cNvPr>
          <p:cNvSpPr/>
          <p:nvPr/>
        </p:nvSpPr>
        <p:spPr>
          <a:xfrm>
            <a:off x="2455414" y="397342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data</a:t>
            </a:r>
          </a:p>
        </p:txBody>
      </p:sp>
      <p:sp>
        <p:nvSpPr>
          <p:cNvPr id="23" name="Rectangle 22">
            <a:extLs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Feature engineering</a:t>
            </a:r>
          </a:p>
        </p:txBody>
      </p:sp>
      <p:sp>
        <p:nvSpPr>
          <p:cNvPr id="24" name="Rectangle 23">
            <a:extLs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Select and train model</a:t>
            </a:r>
          </a:p>
        </p:txBody>
      </p:sp>
      <p:sp>
        <p:nvSpPr>
          <p:cNvPr id="25" name="Rectangle 24">
            <a:extLs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model</a:t>
            </a:r>
          </a:p>
        </p:txBody>
      </p:sp>
      <p:sp>
        <p:nvSpPr>
          <p:cNvPr id="32" name="Rectangle 31">
            <a:extLst>
              <a:ext uri="{C183D7F6-B498-43B3-948B-1728B52AA6E4}">
                <adec:decorative xmlns:adec="http://schemas.microsoft.com/office/drawing/2017/decorative" val="1"/>
              </a:ext>
            </a:extLst>
          </p:cNvPr>
          <p:cNvSpPr/>
          <p:nvPr/>
        </p:nvSpPr>
        <p:spPr>
          <a:xfrm>
            <a:off x="10401940" y="1519087"/>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Deploy model</a:t>
            </a:r>
          </a:p>
        </p:txBody>
      </p:sp>
      <p:sp>
        <p:nvSpPr>
          <p:cNvPr id="40" name="Rectangle 39">
            <a:extLs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Tune model</a:t>
            </a:r>
          </a:p>
        </p:txBody>
      </p:sp>
      <p:cxnSp>
        <p:nvCxnSpPr>
          <p:cNvPr id="7" name="Elbow Connector 6">
            <a:extLst>
              <a:ext uri="{C183D7F6-B498-43B3-948B-1728B52AA6E4}">
                <adec:decorative xmlns:adec="http://schemas.microsoft.com/office/drawing/2017/decorative" val="1"/>
              </a:ext>
            </a:extLst>
          </p:cNvPr>
          <p:cNvCxnSpPr>
            <a:stCxn id="25" idx="0"/>
            <a:endCxn id="40"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C183D7F6-B498-43B3-948B-1728B52AA6E4}">
                <adec:decorative xmlns:adec="http://schemas.microsoft.com/office/drawing/2017/decorative" val="1"/>
              </a:ext>
            </a:extLst>
          </p:cNvPr>
          <p:cNvCxnSpPr>
            <a:stCxn id="40" idx="1"/>
            <a:endCxn id="23"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C183D7F6-B498-43B3-948B-1728B52AA6E4}">
                <adec:decorative xmlns:adec="http://schemas.microsoft.com/office/drawing/2017/decorative" val="1"/>
              </a:ext>
            </a:extLst>
          </p:cNvPr>
          <p:cNvCxnSpPr>
            <a:stCxn id="3" idx="3"/>
            <a:endCxn id="22"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C183D7F6-B498-43B3-948B-1728B52AA6E4}">
                <adec:decorative xmlns:adec="http://schemas.microsoft.com/office/drawing/2017/decorative" val="1"/>
              </a:ext>
            </a:extLst>
          </p:cNvPr>
          <p:cNvCxnSpPr>
            <a:stCxn id="22" idx="3"/>
            <a:endCxn id="23"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C183D7F6-B498-43B3-948B-1728B52AA6E4}">
                <adec:decorative xmlns:adec="http://schemas.microsoft.com/office/drawing/2017/decorative" val="1"/>
              </a:ext>
            </a:extLst>
          </p:cNvPr>
          <p:cNvCxnSpPr>
            <a:stCxn id="23" idx="3"/>
            <a:endCxn id="24"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C183D7F6-B498-43B3-948B-1728B52AA6E4}">
                <adec:decorative xmlns:adec="http://schemas.microsoft.com/office/drawing/2017/decorative" val="1"/>
              </a:ext>
            </a:extLst>
          </p:cNvPr>
          <p:cNvCxnSpPr>
            <a:stCxn id="24" idx="3"/>
            <a:endCxn id="25"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C183D7F6-B498-43B3-948B-1728B52AA6E4}">
                <adec:decorative xmlns:adec="http://schemas.microsoft.com/office/drawing/2017/decorative" val="1"/>
              </a:ext>
            </a:extLst>
          </p:cNvPr>
          <p:cNvCxnSpPr>
            <a:cxnSpLocks/>
            <a:stCxn id="25" idx="3"/>
            <a:endCxn id="152" idx="1"/>
          </p:cNvCxnSpPr>
          <p:nvPr/>
        </p:nvCxnSpPr>
        <p:spPr>
          <a:xfrm>
            <a:off x="9875785" y="4438883"/>
            <a:ext cx="28664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C183D7F6-B498-43B3-948B-1728B52AA6E4}">
                <adec:decorative xmlns:adec="http://schemas.microsoft.com/office/drawing/2017/decorative" val="1"/>
              </a:ext>
            </a:extLst>
          </p:cNvPr>
          <p:cNvCxnSpPr>
            <a:stCxn id="32" idx="1"/>
            <a:endCxn id="22" idx="0"/>
          </p:cNvCxnSpPr>
          <p:nvPr/>
        </p:nvCxnSpPr>
        <p:spPr>
          <a:xfrm rot="10800000" flipV="1">
            <a:off x="3204808" y="1984549"/>
            <a:ext cx="7197132" cy="198887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204809" y="1567733"/>
            <a:ext cx="7060400"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New data and retraining</a:t>
            </a:r>
          </a:p>
        </p:txBody>
      </p:sp>
      <p:cxnSp>
        <p:nvCxnSpPr>
          <p:cNvPr id="109" name="Straight Arrow Connector 108">
            <a:extLst>
              <a:ext uri="{C183D7F6-B498-43B3-948B-1728B52AA6E4}">
                <adec:decorative xmlns:adec="http://schemas.microsoft.com/office/drawing/2017/decorative" val="1"/>
              </a:ext>
            </a:extLst>
          </p:cNvPr>
          <p:cNvCxnSpPr>
            <a:stCxn id="40" idx="2"/>
            <a:endCxn id="24"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2" name="Rectangle 111">
            <a:extLst>
              <a:ext uri="{C183D7F6-B498-43B3-948B-1728B52AA6E4}">
                <adec:decorative xmlns:adec="http://schemas.microsoft.com/office/drawing/2017/decorative" val="1"/>
              </a:ext>
            </a:extLst>
          </p:cNvPr>
          <p:cNvSpPr/>
          <p:nvPr/>
        </p:nvSpPr>
        <p:spPr>
          <a:xfrm>
            <a:off x="481553" y="256043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Problem formulation</a:t>
            </a:r>
          </a:p>
        </p:txBody>
      </p:sp>
      <p:sp>
        <p:nvSpPr>
          <p:cNvPr id="114" name="TextBox 113"/>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Business problem</a:t>
            </a:r>
          </a:p>
        </p:txBody>
      </p:sp>
      <p:cxnSp>
        <p:nvCxnSpPr>
          <p:cNvPr id="115" name="Straight Arrow Connector 114">
            <a:extLst>
              <a:ext uri="{C183D7F6-B498-43B3-948B-1728B52AA6E4}">
                <adec:decorative xmlns:adec="http://schemas.microsoft.com/office/drawing/2017/decorative" val="1"/>
              </a:ext>
            </a:extLst>
          </p:cNvPr>
          <p:cNvCxnSpPr>
            <a:stCxn id="112" idx="2"/>
            <a:endCxn id="3"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C183D7F6-B498-43B3-948B-1728B52AA6E4}">
                <adec:decorative xmlns:adec="http://schemas.microsoft.com/office/drawing/2017/decorative" val="1"/>
              </a:ext>
            </a:extLst>
          </p:cNvPr>
          <p:cNvCxnSpPr>
            <a:stCxn id="114" idx="2"/>
            <a:endCxn id="112"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C183D7F6-B498-43B3-948B-1728B52AA6E4}">
                <adec:decorative xmlns:adec="http://schemas.microsoft.com/office/drawing/2017/decorative" val="1"/>
              </a:ext>
            </a:extLst>
          </p:cNvPr>
          <p:cNvCxnSpPr>
            <a:cxnSpLocks/>
            <a:stCxn id="152" idx="0"/>
            <a:endCxn id="32" idx="2"/>
          </p:cNvCxnSpPr>
          <p:nvPr/>
        </p:nvCxnSpPr>
        <p:spPr>
          <a:xfrm flipV="1">
            <a:off x="11151334" y="2450011"/>
            <a:ext cx="0" cy="134984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Yes</a:t>
            </a:r>
          </a:p>
        </p:txBody>
      </p:sp>
      <p:cxnSp>
        <p:nvCxnSpPr>
          <p:cNvPr id="146" name="Elbow Connector 145">
            <a:extLst>
              <a:ext uri="{C183D7F6-B498-43B3-948B-1728B52AA6E4}">
                <adec:decorative xmlns:adec="http://schemas.microsoft.com/office/drawing/2017/decorative" val="1"/>
              </a:ext>
            </a:extLst>
          </p:cNvPr>
          <p:cNvCxnSpPr>
            <a:cxnSpLocks/>
            <a:stCxn id="152" idx="2"/>
            <a:endCxn id="3" idx="2"/>
          </p:cNvCxnSpPr>
          <p:nvPr/>
        </p:nvCxnSpPr>
        <p:spPr>
          <a:xfrm rot="5400000" flipH="1">
            <a:off x="6104358" y="30935"/>
            <a:ext cx="173566" cy="9920387"/>
          </a:xfrm>
          <a:prstGeom prst="bentConnector3">
            <a:avLst>
              <a:gd name="adj1" fmla="val -405255"/>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2" name="Flowchart: Decision 151">
            <a:extLst>
              <a:ext uri="{C183D7F6-B498-43B3-948B-1728B52AA6E4}">
                <adec:decorative xmlns:adec="http://schemas.microsoft.com/office/drawing/2017/decorative" val="1"/>
              </a:ext>
            </a:extLst>
          </p:cNvPr>
          <p:cNvSpPr/>
          <p:nvPr/>
        </p:nvSpPr>
        <p:spPr>
          <a:xfrm>
            <a:off x="10162428" y="3799857"/>
            <a:ext cx="1977812" cy="1278054"/>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Meets business goal?</a:t>
            </a:r>
          </a:p>
        </p:txBody>
      </p:sp>
      <p:cxnSp>
        <p:nvCxnSpPr>
          <p:cNvPr id="159" name="Elbow Connector 158">
            <a:extLst>
              <a:ext uri="{C183D7F6-B498-43B3-948B-1728B52AA6E4}">
                <adec:decorative xmlns:adec="http://schemas.microsoft.com/office/drawing/2017/decorative" val="1"/>
              </a:ext>
            </a:extLst>
          </p:cNvPr>
          <p:cNvCxnSpPr>
            <a:cxnSpLocks/>
            <a:stCxn id="152" idx="2"/>
            <a:endCxn id="23" idx="2"/>
          </p:cNvCxnSpPr>
          <p:nvPr/>
        </p:nvCxnSpPr>
        <p:spPr>
          <a:xfrm rot="5400000" flipH="1">
            <a:off x="8078219" y="2004796"/>
            <a:ext cx="173566" cy="5972665"/>
          </a:xfrm>
          <a:prstGeom prst="bentConnector3">
            <a:avLst>
              <a:gd name="adj1" fmla="val -202628"/>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10560316" y="5133957"/>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No</a:t>
            </a:r>
          </a:p>
        </p:txBody>
      </p:sp>
      <p:sp>
        <p:nvSpPr>
          <p:cNvPr id="164" name="TextBox 163"/>
          <p:cNvSpPr txBox="1"/>
          <p:nvPr/>
        </p:nvSpPr>
        <p:spPr>
          <a:xfrm>
            <a:off x="5170694" y="5406753"/>
            <a:ext cx="5937531"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Feature augmentation</a:t>
            </a:r>
          </a:p>
        </p:txBody>
      </p:sp>
      <p:sp>
        <p:nvSpPr>
          <p:cNvPr id="165" name="TextBox 164"/>
          <p:cNvSpPr txBox="1"/>
          <p:nvPr/>
        </p:nvSpPr>
        <p:spPr>
          <a:xfrm>
            <a:off x="1230947" y="5770080"/>
            <a:ext cx="9885254"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Data augmentation</a:t>
            </a:r>
          </a:p>
        </p:txBody>
      </p:sp>
      <p:sp>
        <p:nvSpPr>
          <p:cNvPr id="46" name="Oval 45">
            <a:extLst>
              <a:ext uri="{C183D7F6-B498-43B3-948B-1728B52AA6E4}">
                <adec:decorative xmlns:adec="http://schemas.microsoft.com/office/drawing/2017/decorative" val="1"/>
              </a:ext>
            </a:extLst>
          </p:cNvPr>
          <p:cNvSpPr/>
          <p:nvPr/>
        </p:nvSpPr>
        <p:spPr>
          <a:xfrm>
            <a:off x="8054778" y="3527900"/>
            <a:ext cx="1358255" cy="608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a:rPr>
              <a:t>Section 7</a:t>
            </a:r>
          </a:p>
        </p:txBody>
      </p:sp>
      <p:sp>
        <p:nvSpPr>
          <p:cNvPr id="49" name="Oval 48">
            <a:extLst>
              <a:ext uri="{C183D7F6-B498-43B3-948B-1728B52AA6E4}">
                <adec:decorative xmlns:adec="http://schemas.microsoft.com/office/drawing/2017/decorative" val="1"/>
              </a:ext>
            </a:extLst>
          </p:cNvPr>
          <p:cNvSpPr/>
          <p:nvPr/>
        </p:nvSpPr>
        <p:spPr>
          <a:xfrm>
            <a:off x="73120" y="2182444"/>
            <a:ext cx="1358255" cy="608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a:rPr>
              <a:t>Section 1</a:t>
            </a:r>
          </a:p>
        </p:txBody>
      </p:sp>
      <p:sp>
        <p:nvSpPr>
          <p:cNvPr id="50" name="Oval 49">
            <a:extLst>
              <a:ext uri="{C183D7F6-B498-43B3-948B-1728B52AA6E4}">
                <adec:decorative xmlns:adec="http://schemas.microsoft.com/office/drawing/2017/decorative" val="1"/>
              </a:ext>
            </a:extLst>
          </p:cNvPr>
          <p:cNvSpPr/>
          <p:nvPr/>
        </p:nvSpPr>
        <p:spPr>
          <a:xfrm>
            <a:off x="73120" y="3561199"/>
            <a:ext cx="1358255" cy="608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a:rPr>
              <a:t>Section 2</a:t>
            </a:r>
          </a:p>
        </p:txBody>
      </p:sp>
      <p:sp>
        <p:nvSpPr>
          <p:cNvPr id="51" name="Oval 50">
            <a:extLst>
              <a:ext uri="{C183D7F6-B498-43B3-948B-1728B52AA6E4}">
                <adec:decorative xmlns:adec="http://schemas.microsoft.com/office/drawing/2017/decorative" val="1"/>
              </a:ext>
            </a:extLst>
          </p:cNvPr>
          <p:cNvSpPr/>
          <p:nvPr/>
        </p:nvSpPr>
        <p:spPr>
          <a:xfrm>
            <a:off x="2154996" y="3571403"/>
            <a:ext cx="1358255" cy="608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a:rPr>
              <a:t>Section 3</a:t>
            </a:r>
          </a:p>
        </p:txBody>
      </p:sp>
      <p:sp>
        <p:nvSpPr>
          <p:cNvPr id="52" name="Oval 51">
            <a:extLst>
              <a:ext uri="{C183D7F6-B498-43B3-948B-1728B52AA6E4}">
                <adec:decorative xmlns:adec="http://schemas.microsoft.com/office/drawing/2017/decorative" val="1"/>
              </a:ext>
            </a:extLst>
          </p:cNvPr>
          <p:cNvSpPr/>
          <p:nvPr/>
        </p:nvSpPr>
        <p:spPr>
          <a:xfrm>
            <a:off x="4181299" y="3574203"/>
            <a:ext cx="1358255" cy="608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a:rPr>
              <a:t>Section 4</a:t>
            </a:r>
          </a:p>
        </p:txBody>
      </p:sp>
      <p:sp>
        <p:nvSpPr>
          <p:cNvPr id="53" name="Oval 52">
            <a:extLst>
              <a:ext uri="{C183D7F6-B498-43B3-948B-1728B52AA6E4}">
                <adec:decorative xmlns:adec="http://schemas.microsoft.com/office/drawing/2017/decorative" val="1"/>
              </a:ext>
            </a:extLst>
          </p:cNvPr>
          <p:cNvSpPr/>
          <p:nvPr/>
        </p:nvSpPr>
        <p:spPr>
          <a:xfrm>
            <a:off x="6106679" y="2146213"/>
            <a:ext cx="1358255" cy="608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a:rPr>
              <a:t>Section 8</a:t>
            </a:r>
          </a:p>
        </p:txBody>
      </p:sp>
      <p:sp>
        <p:nvSpPr>
          <p:cNvPr id="54" name="Oval 53">
            <a:extLst>
              <a:ext uri="{C183D7F6-B498-43B3-948B-1728B52AA6E4}">
                <adec:decorative xmlns:adec="http://schemas.microsoft.com/office/drawing/2017/decorative" val="1"/>
              </a:ext>
            </a:extLst>
          </p:cNvPr>
          <p:cNvSpPr/>
          <p:nvPr/>
        </p:nvSpPr>
        <p:spPr>
          <a:xfrm>
            <a:off x="6099559" y="3550887"/>
            <a:ext cx="1358255" cy="608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a:rPr>
              <a:t>Section 5</a:t>
            </a:r>
          </a:p>
        </p:txBody>
      </p:sp>
      <p:sp>
        <p:nvSpPr>
          <p:cNvPr id="55" name="Oval 54">
            <a:extLst>
              <a:ext uri="{C183D7F6-B498-43B3-948B-1728B52AA6E4}">
                <adec:decorative xmlns:adec="http://schemas.microsoft.com/office/drawing/2017/decorative" val="1"/>
              </a:ext>
            </a:extLst>
          </p:cNvPr>
          <p:cNvSpPr/>
          <p:nvPr/>
        </p:nvSpPr>
        <p:spPr>
          <a:xfrm>
            <a:off x="10160055" y="1203992"/>
            <a:ext cx="1358255" cy="608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a:rPr>
              <a:t>Section 6</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latin typeface="Amazon Ember"/>
              </a:rPr>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latin typeface="Amazon Ember"/>
              </a:rPr>
              <a:t>6</a:t>
            </a:fld>
            <a:endParaRPr lang="en-US" dirty="0">
              <a:latin typeface="Amazon Ember"/>
            </a:endParaRPr>
          </a:p>
        </p:txBody>
      </p:sp>
    </p:spTree>
    <p:custDataLst>
      <p:tags r:id="rId1"/>
    </p:custDataLst>
    <p:extLst>
      <p:ext uri="{BB962C8B-B14F-4D97-AF65-F5344CB8AC3E}">
        <p14:creationId xmlns:p14="http://schemas.microsoft.com/office/powerpoint/2010/main" val="532544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71846-0EA7-4618-944A-F5D6994F2E37}"/>
              </a:ext>
            </a:extLst>
          </p:cNvPr>
          <p:cNvSpPr>
            <a:spLocks noGrp="1"/>
          </p:cNvSpPr>
          <p:nvPr>
            <p:ph type="title"/>
          </p:nvPr>
        </p:nvSpPr>
        <p:spPr>
          <a:xfrm>
            <a:off x="419100" y="283482"/>
            <a:ext cx="9034272" cy="474119"/>
          </a:xfrm>
        </p:spPr>
        <p:txBody>
          <a:bodyPr/>
          <a:lstStyle/>
          <a:p>
            <a:r>
              <a:rPr lang="en-US" dirty="0"/>
              <a:t>Outliers</a:t>
            </a:r>
          </a:p>
        </p:txBody>
      </p:sp>
      <p:sp>
        <p:nvSpPr>
          <p:cNvPr id="3" name="Content Placeholder 2">
            <a:extLst>
              <a:ext uri="{FF2B5EF4-FFF2-40B4-BE49-F238E27FC236}">
                <a16:creationId xmlns:a16="http://schemas.microsoft.com/office/drawing/2014/main" id="{BE3B6076-1A20-4787-9A49-0E7EAB859180}"/>
              </a:ext>
            </a:extLst>
          </p:cNvPr>
          <p:cNvSpPr>
            <a:spLocks noGrp="1"/>
          </p:cNvSpPr>
          <p:nvPr>
            <p:ph idx="1"/>
          </p:nvPr>
        </p:nvSpPr>
        <p:spPr/>
        <p:txBody>
          <a:bodyPr/>
          <a:lstStyle/>
          <a:p>
            <a:r>
              <a:rPr lang="en-US" dirty="0"/>
              <a:t>Outliers can – </a:t>
            </a:r>
          </a:p>
          <a:p>
            <a:pPr lvl="1"/>
            <a:r>
              <a:rPr lang="en-US" dirty="0"/>
              <a:t>Provide a broader picture of the data</a:t>
            </a:r>
          </a:p>
          <a:p>
            <a:pPr lvl="1"/>
            <a:r>
              <a:rPr lang="en-US" dirty="0"/>
              <a:t>Make accurate predictions difficult</a:t>
            </a:r>
          </a:p>
          <a:p>
            <a:pPr lvl="1"/>
            <a:r>
              <a:rPr lang="en-US" dirty="0"/>
              <a:t>Indicate the need for more columns</a:t>
            </a:r>
          </a:p>
          <a:p>
            <a:r>
              <a:rPr lang="en-US" dirty="0"/>
              <a:t>Types of outliers – </a:t>
            </a:r>
          </a:p>
          <a:p>
            <a:pPr lvl="1"/>
            <a:r>
              <a:rPr lang="en-US" dirty="0"/>
              <a:t>Univariate: Abnormal values for a single variable</a:t>
            </a:r>
          </a:p>
          <a:p>
            <a:pPr lvl="1"/>
            <a:r>
              <a:rPr lang="en-US" dirty="0"/>
              <a:t>Multivariate: Abnormal values for a combination of two or more variables</a:t>
            </a:r>
          </a:p>
          <a:p>
            <a:pPr lvl="1"/>
            <a:endParaRPr lang="en-US" dirty="0"/>
          </a:p>
          <a:p>
            <a:pPr lvl="1"/>
            <a:endParaRPr lang="en-US" dirty="0"/>
          </a:p>
        </p:txBody>
      </p:sp>
      <p:sp>
        <p:nvSpPr>
          <p:cNvPr id="5" name="Footer Placeholder 4">
            <a:extLst>
              <a:ext uri="{FF2B5EF4-FFF2-40B4-BE49-F238E27FC236}">
                <a16:creationId xmlns:a16="http://schemas.microsoft.com/office/drawing/2014/main" id="{B4E0D83F-6035-410F-B07C-6346858AF598}"/>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A7DA6F0A-8D4A-441D-AB0C-BA26707DA1E3}"/>
              </a:ext>
            </a:extLst>
          </p:cNvPr>
          <p:cNvSpPr>
            <a:spLocks noGrp="1"/>
          </p:cNvSpPr>
          <p:nvPr>
            <p:ph type="sldNum" sz="quarter" idx="12"/>
          </p:nvPr>
        </p:nvSpPr>
        <p:spPr/>
        <p:txBody>
          <a:bodyPr/>
          <a:lstStyle/>
          <a:p>
            <a:fld id="{B6A95138-A96E-2F42-A959-2EFD44FE4AB7}" type="slidenum">
              <a:rPr lang="en-US" smtClean="0"/>
              <a:t>60</a:t>
            </a:fld>
            <a:endParaRPr lang="en-US" dirty="0"/>
          </a:p>
        </p:txBody>
      </p:sp>
      <p:pic>
        <p:nvPicPr>
          <p:cNvPr id="7" name="Content Placeholder 5">
            <a:extLst>
              <a:ext uri="{FF2B5EF4-FFF2-40B4-BE49-F238E27FC236}">
                <a16:creationId xmlns:a16="http://schemas.microsoft.com/office/drawing/2014/main" id="{49EB8560-2282-4CD3-BA4F-9AAE50922F29}"/>
              </a:ext>
              <a:ext uri="{C183D7F6-B498-43B3-948B-1728B52AA6E4}">
                <adec:decorative xmlns:adec="http://schemas.microsoft.com/office/drawing/2017/decorative" val="1"/>
              </a:ext>
            </a:extLst>
          </p:cNvPr>
          <p:cNvPicPr>
            <a:picLocks noGrp="1" noChangeAspect="1"/>
          </p:cNvPicPr>
          <p:nvPr>
            <p:ph idx="13"/>
          </p:nvPr>
        </p:nvPicPr>
        <p:blipFill rotWithShape="1">
          <a:blip r:embed="rId4"/>
          <a:srcRect t="-1" r="4008" b="1353"/>
          <a:stretch/>
        </p:blipFill>
        <p:spPr>
          <a:xfrm>
            <a:off x="6246813" y="1993726"/>
            <a:ext cx="5503862" cy="3710336"/>
          </a:xfrm>
          <a:prstGeom prst="rect">
            <a:avLst/>
          </a:prstGeom>
        </p:spPr>
      </p:pic>
    </p:spTree>
    <p:custDataLst>
      <p:tags r:id="rId1"/>
    </p:custDataLst>
    <p:extLst>
      <p:ext uri="{BB962C8B-B14F-4D97-AF65-F5344CB8AC3E}">
        <p14:creationId xmlns:p14="http://schemas.microsoft.com/office/powerpoint/2010/main" val="3359441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9A191-C831-4947-AA67-FD81AB91CFCA}"/>
              </a:ext>
            </a:extLst>
          </p:cNvPr>
          <p:cNvSpPr>
            <a:spLocks noGrp="1"/>
          </p:cNvSpPr>
          <p:nvPr>
            <p:ph type="title"/>
          </p:nvPr>
        </p:nvSpPr>
        <p:spPr/>
        <p:txBody>
          <a:bodyPr/>
          <a:lstStyle/>
          <a:p>
            <a:r>
              <a:rPr lang="en-US" dirty="0"/>
              <a:t>Finding outliers</a:t>
            </a:r>
          </a:p>
        </p:txBody>
      </p:sp>
      <p:sp>
        <p:nvSpPr>
          <p:cNvPr id="3" name="Content Placeholder 2">
            <a:extLst>
              <a:ext uri="{FF2B5EF4-FFF2-40B4-BE49-F238E27FC236}">
                <a16:creationId xmlns:a16="http://schemas.microsoft.com/office/drawing/2014/main" id="{5DAF3FC6-1976-4C97-9B33-994B2D4B4E70}"/>
              </a:ext>
            </a:extLst>
          </p:cNvPr>
          <p:cNvSpPr>
            <a:spLocks noGrp="1"/>
          </p:cNvSpPr>
          <p:nvPr>
            <p:ph idx="1"/>
          </p:nvPr>
        </p:nvSpPr>
        <p:spPr/>
        <p:txBody>
          <a:bodyPr/>
          <a:lstStyle/>
          <a:p>
            <a:r>
              <a:rPr lang="en-US" dirty="0"/>
              <a:t>Box plots show variation and distance from the mean</a:t>
            </a:r>
          </a:p>
          <a:p>
            <a:pPr lvl="1"/>
            <a:r>
              <a:rPr lang="en-US" dirty="0"/>
              <a:t>Example to the right shows a box plot for the amount of alcohol in a collection of wines</a:t>
            </a:r>
          </a:p>
          <a:p>
            <a:r>
              <a:rPr lang="en-US" dirty="0"/>
              <a:t>Scatter plots can also show outliers</a:t>
            </a:r>
          </a:p>
          <a:p>
            <a:pPr lvl="1"/>
            <a:r>
              <a:rPr lang="en-US" dirty="0"/>
              <a:t>Example to the right shows a scatter plot that shows the relationship between alcohol and </a:t>
            </a:r>
            <a:r>
              <a:rPr lang="en-US" dirty="0" err="1"/>
              <a:t>sulphates</a:t>
            </a:r>
            <a:r>
              <a:rPr lang="en-US" dirty="0"/>
              <a:t> in a collection of wines</a:t>
            </a:r>
          </a:p>
          <a:p>
            <a:pPr marL="457200" lvl="1" indent="0">
              <a:buNone/>
            </a:pPr>
            <a:endParaRPr lang="en-US" dirty="0"/>
          </a:p>
        </p:txBody>
      </p:sp>
      <p:pic>
        <p:nvPicPr>
          <p:cNvPr id="15" name="Content Placeholder 14" descr="A box plot.">
            <a:extLst>
              <a:ext uri="{FF2B5EF4-FFF2-40B4-BE49-F238E27FC236}">
                <a16:creationId xmlns:a16="http://schemas.microsoft.com/office/drawing/2014/main" id="{980B64A2-A845-47F5-BC35-BF638F2C85B5}"/>
              </a:ext>
            </a:extLst>
          </p:cNvPr>
          <p:cNvPicPr>
            <a:picLocks noGrp="1" noChangeAspect="1"/>
          </p:cNvPicPr>
          <p:nvPr>
            <p:ph idx="13"/>
          </p:nvPr>
        </p:nvPicPr>
        <p:blipFill>
          <a:blip r:embed="rId4"/>
          <a:stretch>
            <a:fillRect/>
          </a:stretch>
        </p:blipFill>
        <p:spPr>
          <a:xfrm>
            <a:off x="7425375" y="1401274"/>
            <a:ext cx="3733333" cy="2447619"/>
          </a:xfrm>
        </p:spPr>
      </p:pic>
      <p:pic>
        <p:nvPicPr>
          <p:cNvPr id="17" name="Picture 16" descr="A scatter plot.">
            <a:extLst>
              <a:ext uri="{FF2B5EF4-FFF2-40B4-BE49-F238E27FC236}">
                <a16:creationId xmlns:a16="http://schemas.microsoft.com/office/drawing/2014/main" id="{81186816-6097-4776-9DC2-9E0D7F22A602}"/>
              </a:ext>
            </a:extLst>
          </p:cNvPr>
          <p:cNvPicPr>
            <a:picLocks noChangeAspect="1"/>
          </p:cNvPicPr>
          <p:nvPr/>
        </p:nvPicPr>
        <p:blipFill>
          <a:blip r:embed="rId5"/>
          <a:stretch>
            <a:fillRect/>
          </a:stretch>
        </p:blipFill>
        <p:spPr>
          <a:xfrm>
            <a:off x="7253946" y="3733617"/>
            <a:ext cx="3904762" cy="2523809"/>
          </a:xfrm>
          <a:prstGeom prst="rect">
            <a:avLst/>
          </a:prstGeom>
        </p:spPr>
      </p:pic>
      <p:sp>
        <p:nvSpPr>
          <p:cNvPr id="6" name="Footer Placeholder 5">
            <a:extLst>
              <a:ext uri="{FF2B5EF4-FFF2-40B4-BE49-F238E27FC236}">
                <a16:creationId xmlns:a16="http://schemas.microsoft.com/office/drawing/2014/main" id="{7732B89D-67C6-44C3-9BF9-2CD6013F5B30}"/>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CA3757C2-8ABA-44EA-9C58-80FC587E51DE}"/>
              </a:ext>
            </a:extLst>
          </p:cNvPr>
          <p:cNvSpPr>
            <a:spLocks noGrp="1"/>
          </p:cNvSpPr>
          <p:nvPr>
            <p:ph type="sldNum" sz="quarter" idx="12"/>
          </p:nvPr>
        </p:nvSpPr>
        <p:spPr/>
        <p:txBody>
          <a:bodyPr/>
          <a:lstStyle/>
          <a:p>
            <a:fld id="{B6A95138-A96E-2F42-A959-2EFD44FE4AB7}" type="slidenum">
              <a:rPr lang="en-US" smtClean="0"/>
              <a:t>61</a:t>
            </a:fld>
            <a:endParaRPr lang="en-US" dirty="0"/>
          </a:p>
        </p:txBody>
      </p:sp>
    </p:spTree>
    <p:custDataLst>
      <p:tags r:id="rId1"/>
    </p:custDataLst>
    <p:extLst>
      <p:ext uri="{BB962C8B-B14F-4D97-AF65-F5344CB8AC3E}">
        <p14:creationId xmlns:p14="http://schemas.microsoft.com/office/powerpoint/2010/main" val="4108452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21A9-0811-4A4C-91E4-974DBEA8F26A}"/>
              </a:ext>
            </a:extLst>
          </p:cNvPr>
          <p:cNvSpPr>
            <a:spLocks noGrp="1"/>
          </p:cNvSpPr>
          <p:nvPr>
            <p:ph type="title"/>
          </p:nvPr>
        </p:nvSpPr>
        <p:spPr/>
        <p:txBody>
          <a:bodyPr/>
          <a:lstStyle/>
          <a:p>
            <a:r>
              <a:rPr lang="en-US" dirty="0"/>
              <a:t>Dealing with outliers</a:t>
            </a:r>
          </a:p>
        </p:txBody>
      </p:sp>
      <p:sp>
        <p:nvSpPr>
          <p:cNvPr id="6" name="Rectangle 5">
            <a:extLst>
              <a:ext uri="{FF2B5EF4-FFF2-40B4-BE49-F238E27FC236}">
                <a16:creationId xmlns:a16="http://schemas.microsoft.com/office/drawing/2014/main" id="{DEEB1432-E0C5-46DE-8E1C-104EF9ED2A9C}"/>
              </a:ext>
              <a:ext uri="{C183D7F6-B498-43B3-948B-1728B52AA6E4}">
                <adec:decorative xmlns:adec="http://schemas.microsoft.com/office/drawing/2017/decorative" val="1"/>
              </a:ext>
            </a:extLst>
          </p:cNvPr>
          <p:cNvSpPr/>
          <p:nvPr/>
        </p:nvSpPr>
        <p:spPr>
          <a:xfrm>
            <a:off x="712318" y="1513065"/>
            <a:ext cx="3238500" cy="1310202"/>
          </a:xfrm>
          <a:prstGeom prst="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1828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Delete the outlier</a:t>
            </a:r>
          </a:p>
        </p:txBody>
      </p:sp>
      <p:sp>
        <p:nvSpPr>
          <p:cNvPr id="7" name="Rectangle 6">
            <a:extLst>
              <a:ext uri="{FF2B5EF4-FFF2-40B4-BE49-F238E27FC236}">
                <a16:creationId xmlns:a16="http://schemas.microsoft.com/office/drawing/2014/main" id="{F21A1FC9-14EE-437B-8ED5-940461499D79}"/>
              </a:ext>
              <a:ext uri="{C183D7F6-B498-43B3-948B-1728B52AA6E4}">
                <adec:decorative xmlns:adec="http://schemas.microsoft.com/office/drawing/2017/decorative" val="1"/>
              </a:ext>
            </a:extLst>
          </p:cNvPr>
          <p:cNvSpPr/>
          <p:nvPr/>
        </p:nvSpPr>
        <p:spPr>
          <a:xfrm>
            <a:off x="4476750" y="1513065"/>
            <a:ext cx="3238500" cy="1310202"/>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1828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Transform the outlier</a:t>
            </a:r>
          </a:p>
        </p:txBody>
      </p:sp>
      <p:sp>
        <p:nvSpPr>
          <p:cNvPr id="8" name="Rectangle 7">
            <a:extLst>
              <a:ext uri="{FF2B5EF4-FFF2-40B4-BE49-F238E27FC236}">
                <a16:creationId xmlns:a16="http://schemas.microsoft.com/office/drawing/2014/main" id="{6D9542E9-B84E-4306-9C5F-8698E4D81826}"/>
              </a:ext>
              <a:ext uri="{C183D7F6-B498-43B3-948B-1728B52AA6E4}">
                <adec:decorative xmlns:adec="http://schemas.microsoft.com/office/drawing/2017/decorative" val="1"/>
              </a:ext>
            </a:extLst>
          </p:cNvPr>
          <p:cNvSpPr/>
          <p:nvPr/>
        </p:nvSpPr>
        <p:spPr>
          <a:xfrm>
            <a:off x="8241182" y="1513499"/>
            <a:ext cx="3238500" cy="1309768"/>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1828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Impute a new value for the outlier</a:t>
            </a:r>
          </a:p>
        </p:txBody>
      </p:sp>
      <p:sp>
        <p:nvSpPr>
          <p:cNvPr id="9" name="Rectangle 8">
            <a:extLst>
              <a:ext uri="{FF2B5EF4-FFF2-40B4-BE49-F238E27FC236}">
                <a16:creationId xmlns:a16="http://schemas.microsoft.com/office/drawing/2014/main" id="{351BE6E0-8ADD-45F3-B826-616F9D50E208}"/>
              </a:ext>
              <a:ext uri="{C183D7F6-B498-43B3-948B-1728B52AA6E4}">
                <adec:decorative xmlns:adec="http://schemas.microsoft.com/office/drawing/2017/decorative" val="1"/>
              </a:ext>
            </a:extLst>
          </p:cNvPr>
          <p:cNvSpPr/>
          <p:nvPr/>
        </p:nvSpPr>
        <p:spPr>
          <a:xfrm>
            <a:off x="712320" y="2823267"/>
            <a:ext cx="3238498" cy="2521669"/>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1828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000" dirty="0">
                <a:solidFill>
                  <a:srgbClr val="3B3838"/>
                </a:solidFill>
                <a:latin typeface="Amazon Ember Light" panose="020B0403020204020204" pitchFamily="34" charset="0"/>
                <a:ea typeface="Amazon Ember Light" panose="020B0403020204020204" pitchFamily="34" charset="0"/>
                <a:cs typeface="Amazon Ember Light" panose="020B0403020204020204" pitchFamily="34" charset="0"/>
              </a:rPr>
              <a:t>Outlier is based on an artificial error.</a:t>
            </a:r>
          </a:p>
        </p:txBody>
      </p:sp>
      <p:sp>
        <p:nvSpPr>
          <p:cNvPr id="10" name="Rectangle 9">
            <a:extLst>
              <a:ext uri="{FF2B5EF4-FFF2-40B4-BE49-F238E27FC236}">
                <a16:creationId xmlns:a16="http://schemas.microsoft.com/office/drawing/2014/main" id="{F6D463A1-A3AE-49D6-B4FB-CD284B2D1C66}"/>
              </a:ext>
              <a:ext uri="{C183D7F6-B498-43B3-948B-1728B52AA6E4}">
                <adec:decorative xmlns:adec="http://schemas.microsoft.com/office/drawing/2017/decorative" val="1"/>
              </a:ext>
            </a:extLst>
          </p:cNvPr>
          <p:cNvSpPr/>
          <p:nvPr/>
        </p:nvSpPr>
        <p:spPr>
          <a:xfrm>
            <a:off x="4476750" y="2822833"/>
            <a:ext cx="3238500" cy="2521669"/>
          </a:xfrm>
          <a:prstGeom prst="rect">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1828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000" dirty="0">
                <a:solidFill>
                  <a:srgbClr val="3B3838"/>
                </a:solidFill>
                <a:latin typeface="Amazon Ember Light" panose="020B0403020204020204" pitchFamily="34" charset="0"/>
                <a:ea typeface="Amazon Ember Light" panose="020B0403020204020204" pitchFamily="34" charset="0"/>
                <a:cs typeface="Amazon Ember Light" panose="020B0403020204020204" pitchFamily="34" charset="0"/>
              </a:rPr>
              <a:t>Reduces the variation that the extreme outlier value causes and the outlier’s influence on the dataset.</a:t>
            </a:r>
          </a:p>
        </p:txBody>
      </p:sp>
      <p:sp>
        <p:nvSpPr>
          <p:cNvPr id="11" name="Rectangle 10">
            <a:extLst>
              <a:ext uri="{FF2B5EF4-FFF2-40B4-BE49-F238E27FC236}">
                <a16:creationId xmlns:a16="http://schemas.microsoft.com/office/drawing/2014/main" id="{FFF98E89-82DA-47ED-B29D-C274A537F193}"/>
              </a:ext>
              <a:ext uri="{C183D7F6-B498-43B3-948B-1728B52AA6E4}">
                <adec:decorative xmlns:adec="http://schemas.microsoft.com/office/drawing/2017/decorative" val="1"/>
              </a:ext>
            </a:extLst>
          </p:cNvPr>
          <p:cNvSpPr/>
          <p:nvPr/>
        </p:nvSpPr>
        <p:spPr>
          <a:xfrm>
            <a:off x="8241182" y="2823267"/>
            <a:ext cx="3238500" cy="2521669"/>
          </a:xfrm>
          <a:prstGeom prst="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18288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000" dirty="0">
                <a:solidFill>
                  <a:srgbClr val="3B3838"/>
                </a:solidFill>
                <a:latin typeface="Amazon Ember Light" panose="020B0403020204020204" pitchFamily="34" charset="0"/>
                <a:ea typeface="Amazon Ember Light" panose="020B0403020204020204" pitchFamily="34" charset="0"/>
                <a:cs typeface="Amazon Ember Light" panose="020B0403020204020204" pitchFamily="34" charset="0"/>
              </a:rPr>
              <a:t>You might use the mean of the feature, for instance, and impute that value to replace the outlier value.</a:t>
            </a:r>
            <a:endParaRPr lang="en-US" sz="2000" dirty="0">
              <a:solidFill>
                <a:schemeClr val="tx1"/>
              </a:solidFill>
              <a:latin typeface="+mj-lt"/>
              <a:ea typeface="Amazon Ember" panose="020B0603020204020204" pitchFamily="34" charset="0"/>
              <a:cs typeface="Amazon Ember" panose="020B0603020204020204" pitchFamily="34" charset="0"/>
            </a:endParaRPr>
          </a:p>
        </p:txBody>
      </p:sp>
      <p:sp>
        <p:nvSpPr>
          <p:cNvPr id="4" name="Footer Placeholder 3">
            <a:extLst>
              <a:ext uri="{FF2B5EF4-FFF2-40B4-BE49-F238E27FC236}">
                <a16:creationId xmlns:a16="http://schemas.microsoft.com/office/drawing/2014/main" id="{4D709A95-18DE-0249-B992-FC6C90E47403}"/>
              </a:ext>
            </a:extLst>
          </p:cNvPr>
          <p:cNvSpPr>
            <a:spLocks noGrp="1"/>
          </p:cNvSpPr>
          <p:nvPr>
            <p:ph type="ftr" sz="quarter" idx="3"/>
          </p:nvPr>
        </p:nvSpPr>
        <p:spPr>
          <a:xfrm>
            <a:off x="419101" y="6400800"/>
            <a:ext cx="3733800" cy="320675"/>
          </a:xfrm>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FE00CA2-402D-5D4E-9840-57963BFC224B}"/>
              </a:ext>
            </a:extLst>
          </p:cNvPr>
          <p:cNvSpPr>
            <a:spLocks noGrp="1"/>
          </p:cNvSpPr>
          <p:nvPr>
            <p:ph type="sldNum" sz="quarter" idx="12"/>
          </p:nvPr>
        </p:nvSpPr>
        <p:spPr/>
        <p:txBody>
          <a:bodyPr/>
          <a:lstStyle/>
          <a:p>
            <a:fld id="{B6A95138-A96E-2F42-A959-2EFD44FE4AB7}" type="slidenum">
              <a:rPr lang="en-US" smtClean="0"/>
              <a:t>62</a:t>
            </a:fld>
            <a:endParaRPr lang="en-US" dirty="0"/>
          </a:p>
        </p:txBody>
      </p:sp>
    </p:spTree>
    <p:custDataLst>
      <p:tags r:id="rId1"/>
    </p:custDataLst>
    <p:extLst>
      <p:ext uri="{BB962C8B-B14F-4D97-AF65-F5344CB8AC3E}">
        <p14:creationId xmlns:p14="http://schemas.microsoft.com/office/powerpoint/2010/main" val="2647042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a:t>
            </a:r>
          </a:p>
        </p:txBody>
      </p:sp>
      <p:sp>
        <p:nvSpPr>
          <p:cNvPr id="6" name="Content Placeholder 5"/>
          <p:cNvSpPr>
            <a:spLocks noGrp="1"/>
          </p:cNvSpPr>
          <p:nvPr>
            <p:ph idx="1"/>
          </p:nvPr>
        </p:nvSpPr>
        <p:spPr/>
        <p:txBody>
          <a:bodyPr/>
          <a:lstStyle/>
          <a:p>
            <a:r>
              <a:rPr lang="en-US" dirty="0"/>
              <a:t>Filter method</a:t>
            </a:r>
          </a:p>
          <a:p>
            <a:pPr lvl="1"/>
            <a:r>
              <a:rPr lang="en-US" dirty="0"/>
              <a:t>Use statistical methods</a:t>
            </a:r>
          </a:p>
          <a:p>
            <a:endParaRPr lang="en-US" dirty="0"/>
          </a:p>
          <a:p>
            <a:r>
              <a:rPr lang="en-US" dirty="0"/>
              <a:t>Wrapper methods</a:t>
            </a:r>
          </a:p>
          <a:p>
            <a:pPr lvl="1"/>
            <a:r>
              <a:rPr lang="en-US" dirty="0"/>
              <a:t>Actually train the model</a:t>
            </a:r>
          </a:p>
          <a:p>
            <a:endParaRPr lang="en-US" dirty="0"/>
          </a:p>
          <a:p>
            <a:r>
              <a:rPr lang="en-US" dirty="0"/>
              <a:t>Embedded methods</a:t>
            </a:r>
          </a:p>
          <a:p>
            <a:pPr lvl="1"/>
            <a:r>
              <a:rPr lang="en-US" dirty="0"/>
              <a:t>Integrated with model</a:t>
            </a:r>
          </a:p>
          <a:p>
            <a:endParaRPr lang="en-US" dirty="0"/>
          </a:p>
        </p:txBody>
      </p:sp>
      <p:grpSp>
        <p:nvGrpSpPr>
          <p:cNvPr id="7" name="Group 6">
            <a:extLst>
              <a:ext uri="{C183D7F6-B498-43B3-948B-1728B52AA6E4}">
                <adec:decorative xmlns:adec="http://schemas.microsoft.com/office/drawing/2017/decorative" val="1"/>
              </a:ext>
            </a:extLst>
          </p:cNvPr>
          <p:cNvGrpSpPr/>
          <p:nvPr/>
        </p:nvGrpSpPr>
        <p:grpSpPr>
          <a:xfrm>
            <a:off x="7298234" y="3411630"/>
            <a:ext cx="3462932" cy="431074"/>
            <a:chOff x="3995670" y="1699453"/>
            <a:chExt cx="3462932" cy="431074"/>
          </a:xfrm>
        </p:grpSpPr>
        <p:sp>
          <p:nvSpPr>
            <p:cNvPr id="8" name="Rectangle 7">
              <a:extLst>
                <a:ext uri="{C183D7F6-B498-43B3-948B-1728B52AA6E4}">
                  <adec:decorative xmlns:adec="http://schemas.microsoft.com/office/drawing/2017/decorative" val="1"/>
                </a:ext>
              </a:extLst>
            </p:cNvPr>
            <p:cNvSpPr/>
            <p:nvPr/>
          </p:nvSpPr>
          <p:spPr>
            <a:xfrm>
              <a:off x="3995670" y="1699453"/>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9" name="Rectangle 8">
              <a:extLst>
                <a:ext uri="{C183D7F6-B498-43B3-948B-1728B52AA6E4}">
                  <adec:decorative xmlns:adec="http://schemas.microsoft.com/office/drawing/2017/decorative" val="1"/>
                </a:ext>
              </a:extLst>
            </p:cNvPr>
            <p:cNvSpPr/>
            <p:nvPr/>
          </p:nvSpPr>
          <p:spPr>
            <a:xfrm>
              <a:off x="4602042" y="1699453"/>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0" name="Rectangle 9">
              <a:extLst>
                <a:ext uri="{C183D7F6-B498-43B3-948B-1728B52AA6E4}">
                  <adec:decorative xmlns:adec="http://schemas.microsoft.com/office/drawing/2017/decorative" val="1"/>
                </a:ext>
              </a:extLst>
            </p:cNvPr>
            <p:cNvSpPr/>
            <p:nvPr/>
          </p:nvSpPr>
          <p:spPr>
            <a:xfrm>
              <a:off x="5208414" y="1699453"/>
              <a:ext cx="431074" cy="4310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1" name="Rectangle 10">
              <a:extLst>
                <a:ext uri="{C183D7F6-B498-43B3-948B-1728B52AA6E4}">
                  <adec:decorative xmlns:adec="http://schemas.microsoft.com/office/drawing/2017/decorative" val="1"/>
                </a:ext>
              </a:extLst>
            </p:cNvPr>
            <p:cNvSpPr/>
            <p:nvPr/>
          </p:nvSpPr>
          <p:spPr>
            <a:xfrm>
              <a:off x="5814786" y="1699453"/>
              <a:ext cx="431074" cy="4310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2" name="Rectangle 11">
              <a:extLst>
                <a:ext uri="{C183D7F6-B498-43B3-948B-1728B52AA6E4}">
                  <adec:decorative xmlns:adec="http://schemas.microsoft.com/office/drawing/2017/decorative" val="1"/>
                </a:ext>
              </a:extLst>
            </p:cNvPr>
            <p:cNvSpPr/>
            <p:nvPr/>
          </p:nvSpPr>
          <p:spPr>
            <a:xfrm>
              <a:off x="6421158" y="1699453"/>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3" name="Rectangle 12">
              <a:extLst>
                <a:ext uri="{C183D7F6-B498-43B3-948B-1728B52AA6E4}">
                  <adec:decorative xmlns:adec="http://schemas.microsoft.com/office/drawing/2017/decorative" val="1"/>
                </a:ext>
              </a:extLst>
            </p:cNvPr>
            <p:cNvSpPr/>
            <p:nvPr/>
          </p:nvSpPr>
          <p:spPr>
            <a:xfrm>
              <a:off x="7027528" y="1699453"/>
              <a:ext cx="431074" cy="4310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grpSp>
      <p:sp>
        <p:nvSpPr>
          <p:cNvPr id="3" name="TextBox 2"/>
          <p:cNvSpPr txBox="1"/>
          <p:nvPr/>
        </p:nvSpPr>
        <p:spPr>
          <a:xfrm>
            <a:off x="7635858" y="2650833"/>
            <a:ext cx="2909771"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Feature Selection</a:t>
            </a:r>
          </a:p>
        </p:txBody>
      </p:sp>
      <p:sp>
        <p:nvSpPr>
          <p:cNvPr id="16" name="TextBox 15">
            <a:extLst>
              <a:ext uri="{C183D7F6-B498-43B3-948B-1728B52AA6E4}">
                <adec:decorative xmlns:adec="http://schemas.microsoft.com/office/drawing/2017/decorative" val="1"/>
              </a:ext>
            </a:extLst>
          </p:cNvPr>
          <p:cNvSpPr txBox="1"/>
          <p:nvPr/>
        </p:nvSpPr>
        <p:spPr>
          <a:xfrm>
            <a:off x="7849075" y="3211668"/>
            <a:ext cx="542136" cy="830997"/>
          </a:xfrm>
          <a:prstGeom prst="rect">
            <a:avLst/>
          </a:prstGeom>
          <a:noFill/>
        </p:spPr>
        <p:txBody>
          <a:bodyPr wrap="none" rtlCol="0">
            <a:spAutoFit/>
          </a:bodyPr>
          <a:lstStyle/>
          <a:p>
            <a:r>
              <a:rPr lang="en-US" sz="4800" b="1" dirty="0">
                <a:latin typeface="Amazon Ember Light" panose="020B0403020204020204" pitchFamily="34" charset="0"/>
                <a:ea typeface="Amazon Ember Light" panose="020B0403020204020204" pitchFamily="34" charset="0"/>
                <a:cs typeface="Amazon Ember Light" panose="020B0403020204020204" pitchFamily="34" charset="0"/>
              </a:rPr>
              <a:t>X</a:t>
            </a:r>
          </a:p>
        </p:txBody>
      </p:sp>
      <p:sp>
        <p:nvSpPr>
          <p:cNvPr id="18" name="TextBox 17">
            <a:extLst>
              <a:ext uri="{C183D7F6-B498-43B3-948B-1728B52AA6E4}">
                <adec:decorative xmlns:adec="http://schemas.microsoft.com/office/drawing/2017/decorative" val="1"/>
              </a:ext>
            </a:extLst>
          </p:cNvPr>
          <p:cNvSpPr txBox="1"/>
          <p:nvPr/>
        </p:nvSpPr>
        <p:spPr>
          <a:xfrm>
            <a:off x="8449857" y="3224877"/>
            <a:ext cx="542136" cy="830997"/>
          </a:xfrm>
          <a:prstGeom prst="rect">
            <a:avLst/>
          </a:prstGeom>
          <a:noFill/>
        </p:spPr>
        <p:txBody>
          <a:bodyPr wrap="none" rtlCol="0">
            <a:spAutoFit/>
          </a:bodyPr>
          <a:lstStyle/>
          <a:p>
            <a:r>
              <a:rPr lang="en-US" sz="4800" b="1" dirty="0">
                <a:latin typeface="Amazon Ember Light" panose="020B0403020204020204" pitchFamily="34" charset="0"/>
                <a:ea typeface="Amazon Ember Light" panose="020B0403020204020204" pitchFamily="34" charset="0"/>
                <a:cs typeface="Amazon Ember Light" panose="020B0403020204020204" pitchFamily="34" charset="0"/>
              </a:rPr>
              <a:t>X</a:t>
            </a:r>
          </a:p>
        </p:txBody>
      </p:sp>
      <p:sp>
        <p:nvSpPr>
          <p:cNvPr id="19" name="TextBox 18">
            <a:extLst>
              <a:ext uri="{C183D7F6-B498-43B3-948B-1728B52AA6E4}">
                <adec:decorative xmlns:adec="http://schemas.microsoft.com/office/drawing/2017/decorative" val="1"/>
              </a:ext>
            </a:extLst>
          </p:cNvPr>
          <p:cNvSpPr txBox="1"/>
          <p:nvPr/>
        </p:nvSpPr>
        <p:spPr>
          <a:xfrm>
            <a:off x="9654595" y="3211646"/>
            <a:ext cx="542136" cy="830997"/>
          </a:xfrm>
          <a:prstGeom prst="rect">
            <a:avLst/>
          </a:prstGeom>
          <a:noFill/>
        </p:spPr>
        <p:txBody>
          <a:bodyPr wrap="none" rtlCol="0">
            <a:spAutoFit/>
          </a:bodyPr>
          <a:lstStyle/>
          <a:p>
            <a:r>
              <a:rPr lang="en-US" sz="4800" b="1" dirty="0">
                <a:latin typeface="Amazon Ember Light" panose="020B0403020204020204" pitchFamily="34" charset="0"/>
                <a:ea typeface="Amazon Ember Light" panose="020B0403020204020204" pitchFamily="34" charset="0"/>
                <a:cs typeface="Amazon Ember Light" panose="020B0403020204020204" pitchFamily="34" charset="0"/>
              </a:rPr>
              <a:t>X</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pPr/>
              <a:t>63</a:t>
            </a:fld>
            <a:endParaRPr lang="en-US" dirty="0"/>
          </a:p>
        </p:txBody>
      </p:sp>
    </p:spTree>
    <p:custDataLst>
      <p:tags r:id="rId1"/>
    </p:custDataLst>
    <p:extLst>
      <p:ext uri="{BB962C8B-B14F-4D97-AF65-F5344CB8AC3E}">
        <p14:creationId xmlns:p14="http://schemas.microsoft.com/office/powerpoint/2010/main" val="25425915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 Filter methods</a:t>
            </a:r>
          </a:p>
        </p:txBody>
      </p:sp>
      <p:sp>
        <p:nvSpPr>
          <p:cNvPr id="5" name="Content Placeholder 4"/>
          <p:cNvSpPr>
            <a:spLocks noGrp="1"/>
          </p:cNvSpPr>
          <p:nvPr>
            <p:ph idx="1"/>
          </p:nvPr>
        </p:nvSpPr>
        <p:spPr>
          <a:xfrm>
            <a:off x="419100" y="1528175"/>
            <a:ext cx="5195888" cy="4648788"/>
          </a:xfrm>
        </p:spPr>
        <p:txBody>
          <a:bodyPr/>
          <a:lstStyle/>
          <a:p>
            <a:r>
              <a:rPr lang="en-US" sz="3200" dirty="0">
                <a:latin typeface="+mn-lt"/>
              </a:rPr>
              <a:t>Measures – </a:t>
            </a:r>
          </a:p>
          <a:p>
            <a:pPr lvl="1"/>
            <a:r>
              <a:rPr lang="en-US" sz="2800" dirty="0">
                <a:latin typeface="+mn-lt"/>
              </a:rPr>
              <a:t>Pearson’s correlation</a:t>
            </a:r>
          </a:p>
          <a:p>
            <a:pPr lvl="1"/>
            <a:r>
              <a:rPr lang="en-US" sz="2800" dirty="0">
                <a:latin typeface="+mn-lt"/>
              </a:rPr>
              <a:t>Linear discriminant analysis (LDA)</a:t>
            </a:r>
          </a:p>
          <a:p>
            <a:pPr lvl="1"/>
            <a:r>
              <a:rPr lang="en-US" sz="2800" dirty="0">
                <a:latin typeface="+mn-lt"/>
              </a:rPr>
              <a:t>Analysis of variance (ANOVA)</a:t>
            </a:r>
          </a:p>
          <a:p>
            <a:pPr lvl="1"/>
            <a:r>
              <a:rPr lang="en-US" sz="2800" dirty="0">
                <a:latin typeface="+mn-lt"/>
              </a:rPr>
              <a:t>Chi-square</a:t>
            </a:r>
          </a:p>
        </p:txBody>
      </p:sp>
      <p:grpSp>
        <p:nvGrpSpPr>
          <p:cNvPr id="16" name="Group 15">
            <a:extLst>
              <a:ext uri="{C183D7F6-B498-43B3-948B-1728B52AA6E4}">
                <adec:decorative xmlns:adec="http://schemas.microsoft.com/office/drawing/2017/decorative" val="1"/>
              </a:ext>
            </a:extLst>
          </p:cNvPr>
          <p:cNvGrpSpPr/>
          <p:nvPr/>
        </p:nvGrpSpPr>
        <p:grpSpPr>
          <a:xfrm>
            <a:off x="6239795" y="2015275"/>
            <a:ext cx="5540935" cy="523220"/>
            <a:chOff x="1917667" y="1656307"/>
            <a:chExt cx="5540935" cy="523220"/>
          </a:xfrm>
        </p:grpSpPr>
        <p:sp>
          <p:nvSpPr>
            <p:cNvPr id="17" name="Rectangle 16">
              <a:extLst>
                <a:ext uri="{C183D7F6-B498-43B3-948B-1728B52AA6E4}">
                  <adec:decorative xmlns:adec="http://schemas.microsoft.com/office/drawing/2017/decorative" val="1"/>
                </a:ext>
              </a:extLst>
            </p:cNvPr>
            <p:cNvSpPr/>
            <p:nvPr/>
          </p:nvSpPr>
          <p:spPr>
            <a:xfrm>
              <a:off x="3995670" y="1699453"/>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8" name="Rectangle 17">
              <a:extLst>
                <a:ext uri="{C183D7F6-B498-43B3-948B-1728B52AA6E4}">
                  <adec:decorative xmlns:adec="http://schemas.microsoft.com/office/drawing/2017/decorative" val="1"/>
                </a:ext>
              </a:extLst>
            </p:cNvPr>
            <p:cNvSpPr/>
            <p:nvPr/>
          </p:nvSpPr>
          <p:spPr>
            <a:xfrm>
              <a:off x="4602042" y="1699453"/>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9" name="Rectangle 18">
              <a:extLst>
                <a:ext uri="{C183D7F6-B498-43B3-948B-1728B52AA6E4}">
                  <adec:decorative xmlns:adec="http://schemas.microsoft.com/office/drawing/2017/decorative" val="1"/>
                </a:ext>
              </a:extLst>
            </p:cNvPr>
            <p:cNvSpPr/>
            <p:nvPr/>
          </p:nvSpPr>
          <p:spPr>
            <a:xfrm>
              <a:off x="5208414" y="1699453"/>
              <a:ext cx="431074" cy="4310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20" name="Rectangle 19">
              <a:extLst>
                <a:ext uri="{C183D7F6-B498-43B3-948B-1728B52AA6E4}">
                  <adec:decorative xmlns:adec="http://schemas.microsoft.com/office/drawing/2017/decorative" val="1"/>
                </a:ext>
              </a:extLst>
            </p:cNvPr>
            <p:cNvSpPr/>
            <p:nvPr/>
          </p:nvSpPr>
          <p:spPr>
            <a:xfrm>
              <a:off x="5814786" y="1699453"/>
              <a:ext cx="431074" cy="4310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21" name="Rectangle 20">
              <a:extLst>
                <a:ext uri="{C183D7F6-B498-43B3-948B-1728B52AA6E4}">
                  <adec:decorative xmlns:adec="http://schemas.microsoft.com/office/drawing/2017/decorative" val="1"/>
                </a:ext>
              </a:extLst>
            </p:cNvPr>
            <p:cNvSpPr/>
            <p:nvPr/>
          </p:nvSpPr>
          <p:spPr>
            <a:xfrm>
              <a:off x="6421158" y="1699453"/>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22" name="Rectangle 21">
              <a:extLst>
                <a:ext uri="{C183D7F6-B498-43B3-948B-1728B52AA6E4}">
                  <adec:decorative xmlns:adec="http://schemas.microsoft.com/office/drawing/2017/decorative" val="1"/>
                </a:ext>
              </a:extLst>
            </p:cNvPr>
            <p:cNvSpPr/>
            <p:nvPr/>
          </p:nvSpPr>
          <p:spPr>
            <a:xfrm>
              <a:off x="7027528" y="1699453"/>
              <a:ext cx="431074" cy="4310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23" name="TextBox 22"/>
            <p:cNvSpPr txBox="1"/>
            <p:nvPr/>
          </p:nvSpPr>
          <p:spPr>
            <a:xfrm>
              <a:off x="1917667" y="1656307"/>
              <a:ext cx="1833194" cy="523220"/>
            </a:xfrm>
            <a:prstGeom prst="rect">
              <a:avLst/>
            </a:prstGeom>
            <a:noFill/>
          </p:spPr>
          <p:txBody>
            <a:bodyPr wrap="none" rtlCol="0">
              <a:spAutoFit/>
            </a:bodyPr>
            <a:lstStyle/>
            <a:p>
              <a:pPr algn="r"/>
              <a:r>
                <a:rPr lang="en-US" sz="2800" dirty="0">
                  <a:latin typeface="Amazon Ember" panose="020B0603020204020204"/>
                  <a:ea typeface="Amazon Ember Light" panose="020B0403020204020204" pitchFamily="34" charset="0"/>
                  <a:cs typeface="Amazon Ember Light" panose="020B0403020204020204" pitchFamily="34" charset="0"/>
                </a:rPr>
                <a:t>All features</a:t>
              </a:r>
            </a:p>
          </p:txBody>
        </p:sp>
      </p:grpSp>
      <p:grpSp>
        <p:nvGrpSpPr>
          <p:cNvPr id="37" name="Group 36">
            <a:extLst>
              <a:ext uri="{C183D7F6-B498-43B3-948B-1728B52AA6E4}">
                <adec:decorative xmlns:adec="http://schemas.microsoft.com/office/drawing/2017/decorative" val="1"/>
              </a:ext>
            </a:extLst>
          </p:cNvPr>
          <p:cNvGrpSpPr/>
          <p:nvPr/>
        </p:nvGrpSpPr>
        <p:grpSpPr>
          <a:xfrm>
            <a:off x="6239795" y="4422922"/>
            <a:ext cx="4738475" cy="523220"/>
            <a:chOff x="6358713" y="3899702"/>
            <a:chExt cx="4738475" cy="523220"/>
          </a:xfrm>
        </p:grpSpPr>
        <p:grpSp>
          <p:nvGrpSpPr>
            <p:cNvPr id="7" name="Group 6"/>
            <p:cNvGrpSpPr/>
            <p:nvPr/>
          </p:nvGrpSpPr>
          <p:grpSpPr>
            <a:xfrm>
              <a:off x="9453372" y="3945775"/>
              <a:ext cx="1643816" cy="431074"/>
              <a:chOff x="2374478" y="3428333"/>
              <a:chExt cx="1643816" cy="431074"/>
            </a:xfrm>
          </p:grpSpPr>
          <p:sp>
            <p:nvSpPr>
              <p:cNvPr id="8" name="Rectangle 7">
                <a:extLst>
                  <a:ext uri="{C183D7F6-B498-43B3-948B-1728B52AA6E4}">
                    <adec:decorative xmlns:adec="http://schemas.microsoft.com/office/drawing/2017/decorative" val="1"/>
                  </a:ext>
                </a:extLst>
              </p:cNvPr>
              <p:cNvSpPr/>
              <p:nvPr/>
            </p:nvSpPr>
            <p:spPr>
              <a:xfrm>
                <a:off x="2374478" y="3428333"/>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9" name="Rectangle 8">
                <a:extLst>
                  <a:ext uri="{C183D7F6-B498-43B3-948B-1728B52AA6E4}">
                    <adec:decorative xmlns:adec="http://schemas.microsoft.com/office/drawing/2017/decorative" val="1"/>
                  </a:ext>
                </a:extLst>
              </p:cNvPr>
              <p:cNvSpPr/>
              <p:nvPr/>
            </p:nvSpPr>
            <p:spPr>
              <a:xfrm>
                <a:off x="2980850" y="3428333"/>
                <a:ext cx="431074" cy="4310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0" name="Rectangle 9">
                <a:extLst>
                  <a:ext uri="{C183D7F6-B498-43B3-948B-1728B52AA6E4}">
                    <adec:decorative xmlns:adec="http://schemas.microsoft.com/office/drawing/2017/decorative" val="1"/>
                  </a:ext>
                </a:extLst>
              </p:cNvPr>
              <p:cNvSpPr/>
              <p:nvPr/>
            </p:nvSpPr>
            <p:spPr>
              <a:xfrm>
                <a:off x="3587220" y="3428333"/>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grpSp>
        <p:sp>
          <p:nvSpPr>
            <p:cNvPr id="30" name="TextBox 29"/>
            <p:cNvSpPr txBox="1"/>
            <p:nvPr/>
          </p:nvSpPr>
          <p:spPr>
            <a:xfrm>
              <a:off x="6358713" y="3899702"/>
              <a:ext cx="2092047" cy="523220"/>
            </a:xfrm>
            <a:prstGeom prst="rect">
              <a:avLst/>
            </a:prstGeom>
            <a:noFill/>
          </p:spPr>
          <p:txBody>
            <a:bodyPr wrap="none" rtlCol="0">
              <a:spAutoFit/>
            </a:bodyPr>
            <a:lstStyle/>
            <a:p>
              <a:pPr algn="r"/>
              <a:r>
                <a:rPr lang="en-US" sz="2800" dirty="0">
                  <a:latin typeface="Amazon Ember" panose="020B0603020204020204"/>
                  <a:ea typeface="Amazon Ember Light" panose="020B0403020204020204" pitchFamily="34" charset="0"/>
                  <a:cs typeface="Amazon Ember Light" panose="020B0403020204020204" pitchFamily="34" charset="0"/>
                </a:rPr>
                <a:t>Best features</a:t>
              </a:r>
            </a:p>
          </p:txBody>
        </p:sp>
      </p:grpSp>
      <p:grpSp>
        <p:nvGrpSpPr>
          <p:cNvPr id="38" name="Group 37">
            <a:extLst>
              <a:ext uri="{C183D7F6-B498-43B3-948B-1728B52AA6E4}">
                <adec:decorative xmlns:adec="http://schemas.microsoft.com/office/drawing/2017/decorative" val="1"/>
              </a:ext>
            </a:extLst>
          </p:cNvPr>
          <p:cNvGrpSpPr/>
          <p:nvPr/>
        </p:nvGrpSpPr>
        <p:grpSpPr>
          <a:xfrm>
            <a:off x="6239795" y="3003655"/>
            <a:ext cx="4490799" cy="954107"/>
            <a:chOff x="6188602" y="2555143"/>
            <a:chExt cx="4490799" cy="954107"/>
          </a:xfrm>
        </p:grpSpPr>
        <p:sp>
          <p:nvSpPr>
            <p:cNvPr id="24" name="TextBox 23"/>
            <p:cNvSpPr txBox="1"/>
            <p:nvPr/>
          </p:nvSpPr>
          <p:spPr>
            <a:xfrm>
              <a:off x="6188602" y="2555143"/>
              <a:ext cx="2181495" cy="954107"/>
            </a:xfrm>
            <a:prstGeom prst="rect">
              <a:avLst/>
            </a:prstGeom>
            <a:noFill/>
          </p:spPr>
          <p:txBody>
            <a:bodyPr wrap="none" rtlCol="0">
              <a:spAutoFit/>
            </a:bodyPr>
            <a:lstStyle/>
            <a:p>
              <a:r>
                <a:rPr lang="en-US" sz="2800" dirty="0">
                  <a:latin typeface="Amazon Ember" panose="020B0603020204020204"/>
                  <a:ea typeface="Amazon Ember Light" panose="020B0403020204020204" pitchFamily="34" charset="0"/>
                  <a:cs typeface="Amazon Ember Light" panose="020B0403020204020204" pitchFamily="34" charset="0"/>
                </a:rPr>
                <a:t>Statistics and </a:t>
              </a:r>
            </a:p>
            <a:p>
              <a:r>
                <a:rPr lang="en-US" sz="2800" dirty="0">
                  <a:latin typeface="Amazon Ember" panose="020B0603020204020204"/>
                  <a:ea typeface="Amazon Ember Light" panose="020B0403020204020204" pitchFamily="34" charset="0"/>
                  <a:cs typeface="Amazon Ember Light" panose="020B0403020204020204" pitchFamily="34" charset="0"/>
                </a:rPr>
                <a:t>correlation</a:t>
              </a:r>
            </a:p>
          </p:txBody>
        </p:sp>
        <p:pic>
          <p:nvPicPr>
            <p:cNvPr id="33" name="Picture 32">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669466" y="2629374"/>
              <a:ext cx="1009935" cy="653302"/>
            </a:xfrm>
            <a:prstGeom prst="rect">
              <a:avLst/>
            </a:prstGeom>
          </p:spPr>
        </p:pic>
      </p:gr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64</a:t>
            </a:fld>
            <a:endParaRPr lang="en-US" dirty="0"/>
          </a:p>
        </p:txBody>
      </p:sp>
    </p:spTree>
    <p:custDataLst>
      <p:tags r:id="rId1"/>
    </p:custDataLst>
    <p:extLst>
      <p:ext uri="{BB962C8B-B14F-4D97-AF65-F5344CB8AC3E}">
        <p14:creationId xmlns:p14="http://schemas.microsoft.com/office/powerpoint/2010/main" val="21773398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 Wrapper</a:t>
            </a:r>
          </a:p>
        </p:txBody>
      </p:sp>
      <p:sp>
        <p:nvSpPr>
          <p:cNvPr id="3" name="Content Placeholder 2"/>
          <p:cNvSpPr>
            <a:spLocks noGrp="1"/>
          </p:cNvSpPr>
          <p:nvPr>
            <p:ph idx="1"/>
          </p:nvPr>
        </p:nvSpPr>
        <p:spPr/>
        <p:txBody>
          <a:bodyPr/>
          <a:lstStyle/>
          <a:p>
            <a:r>
              <a:rPr lang="en-US" sz="3200" dirty="0">
                <a:latin typeface="+mn-lt"/>
              </a:rPr>
              <a:t>Methods – </a:t>
            </a:r>
          </a:p>
          <a:p>
            <a:pPr lvl="1"/>
            <a:r>
              <a:rPr lang="en-US" sz="2800" dirty="0">
                <a:latin typeface="+mn-lt"/>
              </a:rPr>
              <a:t>Forward selection</a:t>
            </a:r>
          </a:p>
          <a:p>
            <a:pPr lvl="1"/>
            <a:r>
              <a:rPr lang="en-US" sz="2800" dirty="0">
                <a:latin typeface="+mn-lt"/>
              </a:rPr>
              <a:t>Backward selection</a:t>
            </a:r>
          </a:p>
        </p:txBody>
      </p:sp>
      <p:cxnSp>
        <p:nvCxnSpPr>
          <p:cNvPr id="50" name="Elbow Connector 49">
            <a:extLst>
              <a:ext uri="{C183D7F6-B498-43B3-948B-1728B52AA6E4}">
                <adec:decorative xmlns:adec="http://schemas.microsoft.com/office/drawing/2017/decorative" val="1"/>
              </a:ext>
            </a:extLst>
          </p:cNvPr>
          <p:cNvCxnSpPr>
            <a:stCxn id="43" idx="3"/>
            <a:endCxn id="32" idx="3"/>
          </p:cNvCxnSpPr>
          <p:nvPr/>
        </p:nvCxnSpPr>
        <p:spPr>
          <a:xfrm flipH="1" flipV="1">
            <a:off x="9988625" y="3070974"/>
            <a:ext cx="1366758" cy="1300061"/>
          </a:xfrm>
          <a:prstGeom prst="bentConnector3">
            <a:avLst>
              <a:gd name="adj1" fmla="val -1672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C183D7F6-B498-43B3-948B-1728B52AA6E4}">
                <adec:decorative xmlns:adec="http://schemas.microsoft.com/office/drawing/2017/decorative" val="1"/>
              </a:ext>
            </a:extLst>
          </p:cNvPr>
          <p:cNvCxnSpPr>
            <a:stCxn id="31" idx="2"/>
            <a:endCxn id="34" idx="0"/>
          </p:cNvCxnSpPr>
          <p:nvPr/>
        </p:nvCxnSpPr>
        <p:spPr>
          <a:xfrm>
            <a:off x="9166718" y="3286511"/>
            <a:ext cx="7437" cy="733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9" name="Group 8" descr="The feature selection process.">
            <a:extLst>
              <a:ext uri="{FF2B5EF4-FFF2-40B4-BE49-F238E27FC236}">
                <a16:creationId xmlns:a16="http://schemas.microsoft.com/office/drawing/2014/main" id="{BDB55C94-7E09-4F4F-91AA-BF9F4C1AC883}"/>
              </a:ext>
            </a:extLst>
          </p:cNvPr>
          <p:cNvGrpSpPr/>
          <p:nvPr/>
        </p:nvGrpSpPr>
        <p:grpSpPr>
          <a:xfrm>
            <a:off x="5788322" y="1605863"/>
            <a:ext cx="5931769" cy="4446064"/>
            <a:chOff x="5788322" y="1605863"/>
            <a:chExt cx="5931769" cy="4446064"/>
          </a:xfrm>
        </p:grpSpPr>
        <p:grpSp>
          <p:nvGrpSpPr>
            <p:cNvPr id="33" name="Group 32">
              <a:extLst>
                <a:ext uri="{C183D7F6-B498-43B3-948B-1728B52AA6E4}">
                  <adec:decorative xmlns:adec="http://schemas.microsoft.com/office/drawing/2017/decorative" val="1"/>
                </a:ext>
              </a:extLst>
            </p:cNvPr>
            <p:cNvGrpSpPr/>
            <p:nvPr/>
          </p:nvGrpSpPr>
          <p:grpSpPr>
            <a:xfrm>
              <a:off x="8344809" y="2855437"/>
              <a:ext cx="1643816" cy="431074"/>
              <a:chOff x="2374478" y="3428333"/>
              <a:chExt cx="1643816" cy="431074"/>
            </a:xfrm>
          </p:grpSpPr>
          <p:sp>
            <p:nvSpPr>
              <p:cNvPr id="30" name="Rectangle 29">
                <a:extLst>
                  <a:ext uri="{C183D7F6-B498-43B3-948B-1728B52AA6E4}">
                    <adec:decorative xmlns:adec="http://schemas.microsoft.com/office/drawing/2017/decorative" val="1"/>
                  </a:ext>
                </a:extLst>
              </p:cNvPr>
              <p:cNvSpPr/>
              <p:nvPr/>
            </p:nvSpPr>
            <p:spPr>
              <a:xfrm>
                <a:off x="2374478" y="3428333"/>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C183D7F6-B498-43B3-948B-1728B52AA6E4}">
                    <adec:decorative xmlns:adec="http://schemas.microsoft.com/office/drawing/2017/decorative" val="1"/>
                  </a:ext>
                </a:extLst>
              </p:cNvPr>
              <p:cNvSpPr/>
              <p:nvPr/>
            </p:nvSpPr>
            <p:spPr>
              <a:xfrm>
                <a:off x="2980850" y="3428333"/>
                <a:ext cx="431074" cy="4310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C183D7F6-B498-43B3-948B-1728B52AA6E4}">
                    <adec:decorative xmlns:adec="http://schemas.microsoft.com/office/drawing/2017/decorative" val="1"/>
                  </a:ext>
                </a:extLst>
              </p:cNvPr>
              <p:cNvSpPr/>
              <p:nvPr/>
            </p:nvSpPr>
            <p:spPr>
              <a:xfrm>
                <a:off x="3587220" y="3428333"/>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Rounded Rectangle 33">
              <a:extLst>
                <a:ext uri="{C183D7F6-B498-43B3-948B-1728B52AA6E4}">
                  <adec:decorative xmlns:adec="http://schemas.microsoft.com/office/drawing/2017/decorative" val="1"/>
                </a:ext>
              </a:extLst>
            </p:cNvPr>
            <p:cNvSpPr/>
            <p:nvPr/>
          </p:nvSpPr>
          <p:spPr>
            <a:xfrm>
              <a:off x="8609566" y="4020359"/>
              <a:ext cx="1129177" cy="701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mazon Ember" panose="02000000000000000000" pitchFamily="2" charset="0"/>
                  <a:ea typeface="Amazon Ember" panose="02000000000000000000" pitchFamily="2" charset="0"/>
                </a:rPr>
                <a:t>Train</a:t>
              </a:r>
            </a:p>
          </p:txBody>
        </p:sp>
        <p:grpSp>
          <p:nvGrpSpPr>
            <p:cNvPr id="35" name="Group 34">
              <a:extLst>
                <a:ext uri="{C183D7F6-B498-43B3-948B-1728B52AA6E4}">
                  <adec:decorative xmlns:adec="http://schemas.microsoft.com/office/drawing/2017/decorative" val="1"/>
                </a:ext>
              </a:extLst>
            </p:cNvPr>
            <p:cNvGrpSpPr/>
            <p:nvPr/>
          </p:nvGrpSpPr>
          <p:grpSpPr>
            <a:xfrm>
              <a:off x="10076275" y="5574780"/>
              <a:ext cx="1643816" cy="431074"/>
              <a:chOff x="2374478" y="3428333"/>
              <a:chExt cx="1643816" cy="431074"/>
            </a:xfrm>
          </p:grpSpPr>
          <p:sp>
            <p:nvSpPr>
              <p:cNvPr id="36" name="Rectangle 35">
                <a:extLst>
                  <a:ext uri="{C183D7F6-B498-43B3-948B-1728B52AA6E4}">
                    <adec:decorative xmlns:adec="http://schemas.microsoft.com/office/drawing/2017/decorative" val="1"/>
                  </a:ext>
                </a:extLst>
              </p:cNvPr>
              <p:cNvSpPr/>
              <p:nvPr/>
            </p:nvSpPr>
            <p:spPr>
              <a:xfrm>
                <a:off x="2374478" y="3428333"/>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C183D7F6-B498-43B3-948B-1728B52AA6E4}">
                    <adec:decorative xmlns:adec="http://schemas.microsoft.com/office/drawing/2017/decorative" val="1"/>
                  </a:ext>
                </a:extLst>
              </p:cNvPr>
              <p:cNvSpPr/>
              <p:nvPr/>
            </p:nvSpPr>
            <p:spPr>
              <a:xfrm>
                <a:off x="2980850" y="3428333"/>
                <a:ext cx="431074" cy="4310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C183D7F6-B498-43B3-948B-1728B52AA6E4}">
                    <adec:decorative xmlns:adec="http://schemas.microsoft.com/office/drawing/2017/decorative" val="1"/>
                  </a:ext>
                </a:extLst>
              </p:cNvPr>
              <p:cNvSpPr/>
              <p:nvPr/>
            </p:nvSpPr>
            <p:spPr>
              <a:xfrm>
                <a:off x="3587220" y="3428333"/>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C183D7F6-B498-43B3-948B-1728B52AA6E4}">
                  <adec:decorative xmlns:adec="http://schemas.microsoft.com/office/drawing/2017/decorative" val="1"/>
                </a:ext>
              </a:extLst>
            </p:cNvPr>
            <p:cNvGrpSpPr/>
            <p:nvPr/>
          </p:nvGrpSpPr>
          <p:grpSpPr>
            <a:xfrm>
              <a:off x="5788322" y="1605863"/>
              <a:ext cx="5540935" cy="523220"/>
              <a:chOff x="1917667" y="1656307"/>
              <a:chExt cx="5540935" cy="523220"/>
            </a:xfrm>
          </p:grpSpPr>
          <p:sp>
            <p:nvSpPr>
              <p:cNvPr id="16" name="Rectangle 15">
                <a:extLst>
                  <a:ext uri="{C183D7F6-B498-43B3-948B-1728B52AA6E4}">
                    <adec:decorative xmlns:adec="http://schemas.microsoft.com/office/drawing/2017/decorative" val="1"/>
                  </a:ext>
                </a:extLst>
              </p:cNvPr>
              <p:cNvSpPr/>
              <p:nvPr/>
            </p:nvSpPr>
            <p:spPr>
              <a:xfrm>
                <a:off x="3995670" y="1699453"/>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7" name="Rectangle 16">
                <a:extLst>
                  <a:ext uri="{C183D7F6-B498-43B3-948B-1728B52AA6E4}">
                    <adec:decorative xmlns:adec="http://schemas.microsoft.com/office/drawing/2017/decorative" val="1"/>
                  </a:ext>
                </a:extLst>
              </p:cNvPr>
              <p:cNvSpPr/>
              <p:nvPr/>
            </p:nvSpPr>
            <p:spPr>
              <a:xfrm>
                <a:off x="4602042" y="1699453"/>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8" name="Rectangle 17">
                <a:extLst>
                  <a:ext uri="{C183D7F6-B498-43B3-948B-1728B52AA6E4}">
                    <adec:decorative xmlns:adec="http://schemas.microsoft.com/office/drawing/2017/decorative" val="1"/>
                  </a:ext>
                </a:extLst>
              </p:cNvPr>
              <p:cNvSpPr/>
              <p:nvPr/>
            </p:nvSpPr>
            <p:spPr>
              <a:xfrm>
                <a:off x="5208414" y="1699453"/>
                <a:ext cx="431074" cy="4310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9" name="Rectangle 18">
                <a:extLst>
                  <a:ext uri="{C183D7F6-B498-43B3-948B-1728B52AA6E4}">
                    <adec:decorative xmlns:adec="http://schemas.microsoft.com/office/drawing/2017/decorative" val="1"/>
                  </a:ext>
                </a:extLst>
              </p:cNvPr>
              <p:cNvSpPr/>
              <p:nvPr/>
            </p:nvSpPr>
            <p:spPr>
              <a:xfrm>
                <a:off x="5814786" y="1699453"/>
                <a:ext cx="431074" cy="4310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20" name="Rectangle 19">
                <a:extLst>
                  <a:ext uri="{C183D7F6-B498-43B3-948B-1728B52AA6E4}">
                    <adec:decorative xmlns:adec="http://schemas.microsoft.com/office/drawing/2017/decorative" val="1"/>
                  </a:ext>
                </a:extLst>
              </p:cNvPr>
              <p:cNvSpPr/>
              <p:nvPr/>
            </p:nvSpPr>
            <p:spPr>
              <a:xfrm>
                <a:off x="6421158" y="1699453"/>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21" name="Rectangle 20">
                <a:extLst>
                  <a:ext uri="{C183D7F6-B498-43B3-948B-1728B52AA6E4}">
                    <adec:decorative xmlns:adec="http://schemas.microsoft.com/office/drawing/2017/decorative" val="1"/>
                  </a:ext>
                </a:extLst>
              </p:cNvPr>
              <p:cNvSpPr/>
              <p:nvPr/>
            </p:nvSpPr>
            <p:spPr>
              <a:xfrm>
                <a:off x="7027528" y="1699453"/>
                <a:ext cx="431074" cy="4310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39" name="TextBox 38"/>
              <p:cNvSpPr txBox="1"/>
              <p:nvPr/>
            </p:nvSpPr>
            <p:spPr>
              <a:xfrm>
                <a:off x="1917667" y="1656307"/>
                <a:ext cx="1833194" cy="523220"/>
              </a:xfrm>
              <a:prstGeom prst="rect">
                <a:avLst/>
              </a:prstGeom>
              <a:noFill/>
            </p:spPr>
            <p:txBody>
              <a:bodyPr wrap="none" rtlCol="0">
                <a:spAutoFit/>
              </a:bodyPr>
              <a:lstStyle/>
              <a:p>
                <a:pPr algn="r"/>
                <a:r>
                  <a:rPr lang="en-US" sz="2800" dirty="0">
                    <a:latin typeface="Amazon Ember" panose="020B0603020204020204"/>
                    <a:ea typeface="Amazon Ember Light" panose="020B0403020204020204" pitchFamily="34" charset="0"/>
                    <a:cs typeface="Amazon Ember Light" panose="020B0403020204020204" pitchFamily="34" charset="0"/>
                  </a:rPr>
                  <a:t>All features</a:t>
                </a:r>
              </a:p>
            </p:txBody>
          </p:sp>
        </p:grpSp>
        <p:sp>
          <p:nvSpPr>
            <p:cNvPr id="40" name="TextBox 39"/>
            <p:cNvSpPr txBox="1"/>
            <p:nvPr/>
          </p:nvSpPr>
          <p:spPr>
            <a:xfrm>
              <a:off x="5794337" y="2804993"/>
              <a:ext cx="2334935" cy="523220"/>
            </a:xfrm>
            <a:prstGeom prst="rect">
              <a:avLst/>
            </a:prstGeom>
            <a:noFill/>
          </p:spPr>
          <p:txBody>
            <a:bodyPr wrap="none" rtlCol="0">
              <a:spAutoFit/>
            </a:bodyPr>
            <a:lstStyle/>
            <a:p>
              <a:pPr algn="r"/>
              <a:r>
                <a:rPr lang="en-US" sz="2800" dirty="0">
                  <a:latin typeface="Amazon Ember" panose="020B0603020204020204"/>
                  <a:ea typeface="Amazon Ember Light" panose="020B0403020204020204" pitchFamily="34" charset="0"/>
                  <a:cs typeface="Amazon Ember Light" panose="020B0403020204020204" pitchFamily="34" charset="0"/>
                </a:rPr>
                <a:t>Feature subset</a:t>
              </a:r>
            </a:p>
          </p:txBody>
        </p:sp>
        <p:sp>
          <p:nvSpPr>
            <p:cNvPr id="41" name="TextBox 40"/>
            <p:cNvSpPr txBox="1"/>
            <p:nvPr/>
          </p:nvSpPr>
          <p:spPr>
            <a:xfrm>
              <a:off x="6515870" y="4138811"/>
              <a:ext cx="1903918" cy="523220"/>
            </a:xfrm>
            <a:prstGeom prst="rect">
              <a:avLst/>
            </a:prstGeom>
            <a:noFill/>
          </p:spPr>
          <p:txBody>
            <a:bodyPr wrap="none" rtlCol="0">
              <a:spAutoFit/>
            </a:bodyPr>
            <a:lstStyle/>
            <a:p>
              <a:pPr algn="r"/>
              <a:r>
                <a:rPr lang="en-US" sz="2800" dirty="0">
                  <a:latin typeface="Amazon Ember" panose="020B0603020204020204"/>
                  <a:ea typeface="Amazon Ember Light" panose="020B0403020204020204" pitchFamily="34" charset="0"/>
                  <a:cs typeface="Amazon Ember Light" panose="020B0403020204020204" pitchFamily="34" charset="0"/>
                </a:rPr>
                <a:t>Train model</a:t>
              </a:r>
            </a:p>
          </p:txBody>
        </p:sp>
        <p:sp>
          <p:nvSpPr>
            <p:cNvPr id="43" name="Flowchart: Decision 42">
              <a:extLst>
                <a:ext uri="{C183D7F6-B498-43B3-948B-1728B52AA6E4}">
                  <adec:decorative xmlns:adec="http://schemas.microsoft.com/office/drawing/2017/decorative" val="1"/>
                </a:ext>
              </a:extLst>
            </p:cNvPr>
            <p:cNvSpPr/>
            <p:nvPr/>
          </p:nvSpPr>
          <p:spPr>
            <a:xfrm>
              <a:off x="10440983" y="4064711"/>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mazon Ember" panose="02000000000000000000" pitchFamily="2" charset="0"/>
                  <a:ea typeface="Amazon Ember" panose="02000000000000000000" pitchFamily="2" charset="0"/>
                </a:rPr>
                <a:t>?</a:t>
              </a:r>
            </a:p>
          </p:txBody>
        </p:sp>
        <p:cxnSp>
          <p:nvCxnSpPr>
            <p:cNvPr id="45" name="Straight Arrow Connector 44">
              <a:extLst>
                <a:ext uri="{C183D7F6-B498-43B3-948B-1728B52AA6E4}">
                  <adec:decorative xmlns:adec="http://schemas.microsoft.com/office/drawing/2017/decorative" val="1"/>
                </a:ext>
              </a:extLst>
            </p:cNvPr>
            <p:cNvCxnSpPr>
              <a:stCxn id="34" idx="3"/>
              <a:endCxn id="43" idx="1"/>
            </p:cNvCxnSpPr>
            <p:nvPr/>
          </p:nvCxnSpPr>
          <p:spPr>
            <a:xfrm>
              <a:off x="9738743" y="4371035"/>
              <a:ext cx="7022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866591" y="5528707"/>
              <a:ext cx="2092047" cy="523220"/>
            </a:xfrm>
            <a:prstGeom prst="rect">
              <a:avLst/>
            </a:prstGeom>
            <a:noFill/>
          </p:spPr>
          <p:txBody>
            <a:bodyPr wrap="none" rtlCol="0">
              <a:spAutoFit/>
            </a:bodyPr>
            <a:lstStyle/>
            <a:p>
              <a:pPr algn="r"/>
              <a:r>
                <a:rPr lang="en-US" sz="2800" dirty="0">
                  <a:latin typeface="Amazon Ember" panose="020B0603020204020204"/>
                  <a:ea typeface="Amazon Ember Light" panose="020B0403020204020204" pitchFamily="34" charset="0"/>
                  <a:cs typeface="Amazon Ember Light" panose="020B0403020204020204" pitchFamily="34" charset="0"/>
                </a:rPr>
                <a:t>Best features</a:t>
              </a:r>
            </a:p>
          </p:txBody>
        </p:sp>
        <p:sp>
          <p:nvSpPr>
            <p:cNvPr id="55" name="TextBox 54"/>
            <p:cNvSpPr txBox="1"/>
            <p:nvPr/>
          </p:nvSpPr>
          <p:spPr>
            <a:xfrm>
              <a:off x="10076275" y="3127587"/>
              <a:ext cx="1465466" cy="830997"/>
            </a:xfrm>
            <a:prstGeom prst="rect">
              <a:avLst/>
            </a:prstGeom>
            <a:noFill/>
          </p:spPr>
          <p:txBody>
            <a:bodyPr wrap="none" rtlCol="0">
              <a:spAutoFit/>
            </a:bodyPr>
            <a:lstStyle/>
            <a:p>
              <a:r>
                <a:rPr lang="en-US" sz="2400" dirty="0">
                  <a:latin typeface="Amazon Ember" panose="020B0603020204020204"/>
                  <a:ea typeface="Amazon Ember Light" panose="020B0403020204020204" pitchFamily="34" charset="0"/>
                  <a:cs typeface="Amazon Ember Light" panose="020B0403020204020204" pitchFamily="34" charset="0"/>
                </a:rPr>
                <a:t>Evaluate </a:t>
              </a:r>
            </a:p>
            <a:p>
              <a:r>
                <a:rPr lang="en-US" sz="2400" dirty="0">
                  <a:latin typeface="Amazon Ember" panose="020B0603020204020204"/>
                  <a:ea typeface="Amazon Ember Light" panose="020B0403020204020204" pitchFamily="34" charset="0"/>
                  <a:cs typeface="Amazon Ember Light" panose="020B0403020204020204" pitchFamily="34" charset="0"/>
                </a:rPr>
                <a:t>results</a:t>
              </a:r>
            </a:p>
          </p:txBody>
        </p:sp>
      </p:grpSp>
      <p:cxnSp>
        <p:nvCxnSpPr>
          <p:cNvPr id="59" name="Straight Arrow Connector 58">
            <a:extLst>
              <a:ext uri="{C183D7F6-B498-43B3-948B-1728B52AA6E4}">
                <adec:decorative xmlns:adec="http://schemas.microsoft.com/office/drawing/2017/decorative" val="1"/>
              </a:ext>
            </a:extLst>
          </p:cNvPr>
          <p:cNvCxnSpPr>
            <a:stCxn id="43" idx="2"/>
            <a:endCxn id="37" idx="0"/>
          </p:cNvCxnSpPr>
          <p:nvPr/>
        </p:nvCxnSpPr>
        <p:spPr>
          <a:xfrm>
            <a:off x="10898183" y="4677359"/>
            <a:ext cx="1" cy="8974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pPr/>
              <a:t>65</a:t>
            </a:fld>
            <a:endParaRPr lang="en-US" dirty="0"/>
          </a:p>
        </p:txBody>
      </p:sp>
    </p:spTree>
    <p:custDataLst>
      <p:tags r:id="rId1"/>
    </p:custDataLst>
    <p:extLst>
      <p:ext uri="{BB962C8B-B14F-4D97-AF65-F5344CB8AC3E}">
        <p14:creationId xmlns:p14="http://schemas.microsoft.com/office/powerpoint/2010/main" val="12471882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 Embedded methods</a:t>
            </a:r>
          </a:p>
        </p:txBody>
      </p:sp>
      <p:sp>
        <p:nvSpPr>
          <p:cNvPr id="34" name="Rounded Rectangle 33">
            <a:extLst>
              <a:ext uri="{C183D7F6-B498-43B3-948B-1728B52AA6E4}">
                <adec:decorative xmlns:adec="http://schemas.microsoft.com/office/drawing/2017/decorative" val="1"/>
              </a:ext>
            </a:extLst>
          </p:cNvPr>
          <p:cNvSpPr/>
          <p:nvPr/>
        </p:nvSpPr>
        <p:spPr>
          <a:xfrm>
            <a:off x="5422900" y="2378602"/>
            <a:ext cx="6489700" cy="2946570"/>
          </a:xfrm>
          <a:prstGeom prst="roundRect">
            <a:avLst>
              <a:gd name="adj" fmla="val 804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solidFill>
                  <a:schemeClr val="tx1"/>
                </a:solidFill>
                <a:latin typeface="Amazon Ember" panose="020B0603020204020204"/>
              </a:rPr>
              <a:t>Train model</a:t>
            </a:r>
          </a:p>
        </p:txBody>
      </p:sp>
      <p:sp>
        <p:nvSpPr>
          <p:cNvPr id="12" name="Content Placeholder 11"/>
          <p:cNvSpPr>
            <a:spLocks noGrp="1"/>
          </p:cNvSpPr>
          <p:nvPr>
            <p:ph idx="1"/>
          </p:nvPr>
        </p:nvSpPr>
        <p:spPr/>
        <p:txBody>
          <a:bodyPr/>
          <a:lstStyle/>
          <a:p>
            <a:r>
              <a:rPr lang="en-US" sz="3200" dirty="0">
                <a:latin typeface="+mn-lt"/>
              </a:rPr>
              <a:t>Methods – </a:t>
            </a:r>
          </a:p>
          <a:p>
            <a:pPr lvl="1"/>
            <a:r>
              <a:rPr lang="en-US" sz="2800" dirty="0">
                <a:latin typeface="+mn-lt"/>
              </a:rPr>
              <a:t>Decision trees</a:t>
            </a:r>
          </a:p>
          <a:p>
            <a:pPr lvl="1"/>
            <a:r>
              <a:rPr lang="en-US" sz="2800" dirty="0">
                <a:latin typeface="+mn-lt"/>
              </a:rPr>
              <a:t>LASSO and RIDGE</a:t>
            </a:r>
          </a:p>
        </p:txBody>
      </p:sp>
      <p:grpSp>
        <p:nvGrpSpPr>
          <p:cNvPr id="33" name="Group 32">
            <a:extLst>
              <a:ext uri="{C183D7F6-B498-43B3-948B-1728B52AA6E4}">
                <adec:decorative xmlns:adec="http://schemas.microsoft.com/office/drawing/2017/decorative" val="1"/>
              </a:ext>
            </a:extLst>
          </p:cNvPr>
          <p:cNvGrpSpPr/>
          <p:nvPr/>
        </p:nvGrpSpPr>
        <p:grpSpPr>
          <a:xfrm>
            <a:off x="8374725" y="3291593"/>
            <a:ext cx="1643816" cy="431074"/>
            <a:chOff x="2374478" y="3428333"/>
            <a:chExt cx="1643816" cy="431074"/>
          </a:xfrm>
        </p:grpSpPr>
        <p:sp>
          <p:nvSpPr>
            <p:cNvPr id="30" name="Rectangle 29">
              <a:extLst>
                <a:ext uri="{C183D7F6-B498-43B3-948B-1728B52AA6E4}">
                  <adec:decorative xmlns:adec="http://schemas.microsoft.com/office/drawing/2017/decorative" val="1"/>
                </a:ext>
              </a:extLst>
            </p:cNvPr>
            <p:cNvSpPr/>
            <p:nvPr/>
          </p:nvSpPr>
          <p:spPr>
            <a:xfrm>
              <a:off x="2374478" y="3428333"/>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31" name="Rectangle 30">
              <a:extLst>
                <a:ext uri="{C183D7F6-B498-43B3-948B-1728B52AA6E4}">
                  <adec:decorative xmlns:adec="http://schemas.microsoft.com/office/drawing/2017/decorative" val="1"/>
                </a:ext>
              </a:extLst>
            </p:cNvPr>
            <p:cNvSpPr/>
            <p:nvPr/>
          </p:nvSpPr>
          <p:spPr>
            <a:xfrm>
              <a:off x="2980850" y="3428333"/>
              <a:ext cx="431074" cy="4310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32" name="Rectangle 31">
              <a:extLst>
                <a:ext uri="{C183D7F6-B498-43B3-948B-1728B52AA6E4}">
                  <adec:decorative xmlns:adec="http://schemas.microsoft.com/office/drawing/2017/decorative" val="1"/>
                </a:ext>
              </a:extLst>
            </p:cNvPr>
            <p:cNvSpPr/>
            <p:nvPr/>
          </p:nvSpPr>
          <p:spPr>
            <a:xfrm>
              <a:off x="3587220" y="3428333"/>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grpSp>
      <p:grpSp>
        <p:nvGrpSpPr>
          <p:cNvPr id="63" name="Group 62">
            <a:extLst>
              <a:ext uri="{C183D7F6-B498-43B3-948B-1728B52AA6E4}">
                <adec:decorative xmlns:adec="http://schemas.microsoft.com/office/drawing/2017/decorative" val="1"/>
              </a:ext>
            </a:extLst>
          </p:cNvPr>
          <p:cNvGrpSpPr/>
          <p:nvPr/>
        </p:nvGrpSpPr>
        <p:grpSpPr>
          <a:xfrm>
            <a:off x="5897797" y="1525394"/>
            <a:ext cx="5540935" cy="523220"/>
            <a:chOff x="1917667" y="1656307"/>
            <a:chExt cx="5540935" cy="523220"/>
          </a:xfrm>
        </p:grpSpPr>
        <p:sp>
          <p:nvSpPr>
            <p:cNvPr id="16" name="Rectangle 15">
              <a:extLst>
                <a:ext uri="{C183D7F6-B498-43B3-948B-1728B52AA6E4}">
                  <adec:decorative xmlns:adec="http://schemas.microsoft.com/office/drawing/2017/decorative" val="1"/>
                </a:ext>
              </a:extLst>
            </p:cNvPr>
            <p:cNvSpPr/>
            <p:nvPr/>
          </p:nvSpPr>
          <p:spPr>
            <a:xfrm>
              <a:off x="3995670" y="1699453"/>
              <a:ext cx="431074" cy="43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7" name="Rectangle 16">
              <a:extLst>
                <a:ext uri="{C183D7F6-B498-43B3-948B-1728B52AA6E4}">
                  <adec:decorative xmlns:adec="http://schemas.microsoft.com/office/drawing/2017/decorative" val="1"/>
                </a:ext>
              </a:extLst>
            </p:cNvPr>
            <p:cNvSpPr/>
            <p:nvPr/>
          </p:nvSpPr>
          <p:spPr>
            <a:xfrm>
              <a:off x="4602042" y="1699453"/>
              <a:ext cx="431074" cy="43107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8" name="Rectangle 17">
              <a:extLst>
                <a:ext uri="{C183D7F6-B498-43B3-948B-1728B52AA6E4}">
                  <adec:decorative xmlns:adec="http://schemas.microsoft.com/office/drawing/2017/decorative" val="1"/>
                </a:ext>
              </a:extLst>
            </p:cNvPr>
            <p:cNvSpPr/>
            <p:nvPr/>
          </p:nvSpPr>
          <p:spPr>
            <a:xfrm>
              <a:off x="5208414" y="1699453"/>
              <a:ext cx="431074" cy="4310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9" name="Rectangle 18">
              <a:extLst>
                <a:ext uri="{C183D7F6-B498-43B3-948B-1728B52AA6E4}">
                  <adec:decorative xmlns:adec="http://schemas.microsoft.com/office/drawing/2017/decorative" val="1"/>
                </a:ext>
              </a:extLst>
            </p:cNvPr>
            <p:cNvSpPr/>
            <p:nvPr/>
          </p:nvSpPr>
          <p:spPr>
            <a:xfrm>
              <a:off x="5814786" y="1699453"/>
              <a:ext cx="431074" cy="43107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20" name="Rectangle 19">
              <a:extLst>
                <a:ext uri="{C183D7F6-B498-43B3-948B-1728B52AA6E4}">
                  <adec:decorative xmlns:adec="http://schemas.microsoft.com/office/drawing/2017/decorative" val="1"/>
                </a:ext>
              </a:extLst>
            </p:cNvPr>
            <p:cNvSpPr/>
            <p:nvPr/>
          </p:nvSpPr>
          <p:spPr>
            <a:xfrm>
              <a:off x="6421158" y="1699453"/>
              <a:ext cx="431074" cy="43107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21" name="Rectangle 20">
              <a:extLst>
                <a:ext uri="{C183D7F6-B498-43B3-948B-1728B52AA6E4}">
                  <adec:decorative xmlns:adec="http://schemas.microsoft.com/office/drawing/2017/decorative" val="1"/>
                </a:ext>
              </a:extLst>
            </p:cNvPr>
            <p:cNvSpPr/>
            <p:nvPr/>
          </p:nvSpPr>
          <p:spPr>
            <a:xfrm>
              <a:off x="7027528" y="1699453"/>
              <a:ext cx="431074" cy="4310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39" name="TextBox 38"/>
            <p:cNvSpPr txBox="1"/>
            <p:nvPr/>
          </p:nvSpPr>
          <p:spPr>
            <a:xfrm>
              <a:off x="1917667" y="1656307"/>
              <a:ext cx="1833194" cy="523220"/>
            </a:xfrm>
            <a:prstGeom prst="rect">
              <a:avLst/>
            </a:prstGeom>
            <a:noFill/>
          </p:spPr>
          <p:txBody>
            <a:bodyPr wrap="none" rtlCol="0">
              <a:spAutoFit/>
            </a:bodyPr>
            <a:lstStyle/>
            <a:p>
              <a:pPr algn="r"/>
              <a:r>
                <a:rPr lang="en-US" sz="2800" dirty="0">
                  <a:latin typeface="Amazon Ember" panose="020B0603020204020204"/>
                  <a:ea typeface="Amazon Ember Light" panose="020B0403020204020204" pitchFamily="34" charset="0"/>
                  <a:cs typeface="Amazon Ember Light" panose="020B0403020204020204" pitchFamily="34" charset="0"/>
                </a:rPr>
                <a:t>All features</a:t>
              </a:r>
            </a:p>
          </p:txBody>
        </p:sp>
      </p:grpSp>
      <p:sp>
        <p:nvSpPr>
          <p:cNvPr id="40" name="TextBox 39"/>
          <p:cNvSpPr txBox="1"/>
          <p:nvPr/>
        </p:nvSpPr>
        <p:spPr>
          <a:xfrm>
            <a:off x="5824253" y="3241149"/>
            <a:ext cx="2334935" cy="523220"/>
          </a:xfrm>
          <a:prstGeom prst="rect">
            <a:avLst/>
          </a:prstGeom>
          <a:noFill/>
        </p:spPr>
        <p:txBody>
          <a:bodyPr wrap="none" rtlCol="0">
            <a:spAutoFit/>
          </a:bodyPr>
          <a:lstStyle/>
          <a:p>
            <a:pPr algn="r"/>
            <a:r>
              <a:rPr lang="en-US" sz="2800" dirty="0">
                <a:latin typeface="Amazon Ember" panose="020B0603020204020204"/>
                <a:ea typeface="Amazon Ember Light" panose="020B0403020204020204" pitchFamily="34" charset="0"/>
                <a:cs typeface="Amazon Ember Light" panose="020B0403020204020204" pitchFamily="34" charset="0"/>
              </a:rPr>
              <a:t>Feature subset</a:t>
            </a:r>
          </a:p>
        </p:txBody>
      </p:sp>
      <p:sp>
        <p:nvSpPr>
          <p:cNvPr id="43" name="Flowchart: Decision 42">
            <a:extLst>
              <a:ext uri="{C183D7F6-B498-43B3-948B-1728B52AA6E4}">
                <adec:decorative xmlns:adec="http://schemas.microsoft.com/office/drawing/2017/decorative" val="1"/>
              </a:ext>
            </a:extLst>
          </p:cNvPr>
          <p:cNvSpPr/>
          <p:nvPr/>
        </p:nvSpPr>
        <p:spPr>
          <a:xfrm>
            <a:off x="8743681" y="4238446"/>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mazon Ember" panose="020B0603020204020204"/>
              </a:rPr>
              <a:t>?</a:t>
            </a:r>
          </a:p>
        </p:txBody>
      </p:sp>
      <p:cxnSp>
        <p:nvCxnSpPr>
          <p:cNvPr id="50" name="Elbow Connector 49">
            <a:extLst>
              <a:ext uri="{C183D7F6-B498-43B3-948B-1728B52AA6E4}">
                <adec:decorative xmlns:adec="http://schemas.microsoft.com/office/drawing/2017/decorative" val="1"/>
              </a:ext>
            </a:extLst>
          </p:cNvPr>
          <p:cNvCxnSpPr>
            <a:stCxn id="43" idx="3"/>
            <a:endCxn id="32" idx="3"/>
          </p:cNvCxnSpPr>
          <p:nvPr/>
        </p:nvCxnSpPr>
        <p:spPr>
          <a:xfrm flipV="1">
            <a:off x="9658081" y="3507130"/>
            <a:ext cx="360460" cy="1037640"/>
          </a:xfrm>
          <a:prstGeom prst="bentConnector3">
            <a:avLst>
              <a:gd name="adj1" fmla="val 18103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0379291" y="3507130"/>
            <a:ext cx="1465466" cy="830997"/>
          </a:xfrm>
          <a:prstGeom prst="rect">
            <a:avLst/>
          </a:prstGeom>
          <a:noFill/>
        </p:spPr>
        <p:txBody>
          <a:bodyPr wrap="none" rtlCol="0">
            <a:spAutoFit/>
          </a:bodyPr>
          <a:lstStyle/>
          <a:p>
            <a:r>
              <a:rPr lang="en-US" sz="2400" dirty="0">
                <a:latin typeface="Amazon Ember" panose="020B0603020204020204"/>
                <a:ea typeface="Amazon Ember Light" panose="020B0403020204020204" pitchFamily="34" charset="0"/>
                <a:cs typeface="Amazon Ember Light" panose="020B0403020204020204" pitchFamily="34" charset="0"/>
              </a:rPr>
              <a:t>Evaluate </a:t>
            </a:r>
          </a:p>
          <a:p>
            <a:r>
              <a:rPr lang="en-US" sz="2400" dirty="0">
                <a:latin typeface="Amazon Ember" panose="020B0603020204020204"/>
                <a:ea typeface="Amazon Ember Light" panose="020B0403020204020204" pitchFamily="34" charset="0"/>
                <a:cs typeface="Amazon Ember Light" panose="020B0403020204020204" pitchFamily="34" charset="0"/>
              </a:rPr>
              <a:t>results</a:t>
            </a:r>
          </a:p>
        </p:txBody>
      </p:sp>
      <p:cxnSp>
        <p:nvCxnSpPr>
          <p:cNvPr id="44" name="Straight Arrow Connector 43">
            <a:extLst>
              <a:ext uri="{C183D7F6-B498-43B3-948B-1728B52AA6E4}">
                <adec:decorative xmlns:adec="http://schemas.microsoft.com/office/drawing/2017/decorative" val="1"/>
              </a:ext>
            </a:extLst>
          </p:cNvPr>
          <p:cNvCxnSpPr>
            <a:stCxn id="31" idx="2"/>
            <a:endCxn id="43" idx="0"/>
          </p:cNvCxnSpPr>
          <p:nvPr/>
        </p:nvCxnSpPr>
        <p:spPr>
          <a:xfrm>
            <a:off x="9196634" y="3722667"/>
            <a:ext cx="4247" cy="5157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3"/>
          </p:nvPr>
        </p:nvSpPr>
        <p:spPr>
          <a:xfrm>
            <a:off x="419100" y="6356350"/>
            <a:ext cx="4204658" cy="365125"/>
          </a:xfrm>
        </p:spPr>
        <p:txBody>
          <a:bodyPr/>
          <a:lstStyle/>
          <a:p>
            <a:r>
              <a:rPr lang="en-US" dirty="0">
                <a:latin typeface="Amazon Ember" panose="020B0603020204020204"/>
              </a:rPr>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latin typeface="Amazon Ember" panose="020B0603020204020204"/>
              </a:rPr>
              <a:pPr/>
              <a:t>66</a:t>
            </a:fld>
            <a:endParaRPr lang="en-US" dirty="0">
              <a:latin typeface="Amazon Ember" panose="020B0603020204020204"/>
            </a:endParaRPr>
          </a:p>
        </p:txBody>
      </p:sp>
    </p:spTree>
    <p:custDataLst>
      <p:tags r:id="rId1"/>
    </p:custDataLst>
    <p:extLst>
      <p:ext uri="{BB962C8B-B14F-4D97-AF65-F5344CB8AC3E}">
        <p14:creationId xmlns:p14="http://schemas.microsoft.com/office/powerpoint/2010/main" val="2750798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3 – Guided Lab 3: </a:t>
            </a:r>
            <a:br>
              <a:rPr lang="en-US" dirty="0">
                <a:latin typeface="+mj-lt"/>
              </a:rPr>
            </a:br>
            <a:r>
              <a:rPr lang="en-US" dirty="0">
                <a:latin typeface="+mj-lt"/>
              </a:rPr>
              <a:t>Encoding Categorical Data</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67</a:t>
            </a:fld>
            <a:endParaRPr lang="en-US" dirty="0"/>
          </a:p>
        </p:txBody>
      </p:sp>
    </p:spTree>
    <p:custDataLst>
      <p:tags r:id="rId1"/>
    </p:custDataLst>
    <p:extLst>
      <p:ext uri="{BB962C8B-B14F-4D97-AF65-F5344CB8AC3E}">
        <p14:creationId xmlns:p14="http://schemas.microsoft.com/office/powerpoint/2010/main" val="2721021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normAutofit fontScale="92500" lnSpcReduction="20000"/>
          </a:bodyPr>
          <a:lstStyle/>
          <a:p>
            <a:r>
              <a:rPr lang="en-US" sz="2400" dirty="0">
                <a:latin typeface="+mn-lt"/>
              </a:rPr>
              <a:t>Feature engineering involves – </a:t>
            </a:r>
          </a:p>
          <a:p>
            <a:pPr lvl="1"/>
            <a:r>
              <a:rPr lang="en-US" sz="2000" dirty="0">
                <a:latin typeface="+mn-lt"/>
              </a:rPr>
              <a:t>Selection</a:t>
            </a:r>
          </a:p>
          <a:p>
            <a:pPr lvl="1"/>
            <a:r>
              <a:rPr lang="en-US" sz="2000" dirty="0">
                <a:latin typeface="+mn-lt"/>
              </a:rPr>
              <a:t>Extraction</a:t>
            </a:r>
          </a:p>
          <a:p>
            <a:r>
              <a:rPr lang="en-US" sz="2400" dirty="0">
                <a:latin typeface="+mn-lt"/>
              </a:rPr>
              <a:t>Preprocessing gives you better data</a:t>
            </a:r>
          </a:p>
          <a:p>
            <a:r>
              <a:rPr lang="en-US" sz="2400" dirty="0">
                <a:latin typeface="+mn-lt"/>
              </a:rPr>
              <a:t>Two categories for preprocessing – </a:t>
            </a:r>
          </a:p>
          <a:p>
            <a:pPr lvl="1"/>
            <a:r>
              <a:rPr lang="en-US" sz="2000" dirty="0">
                <a:latin typeface="+mn-lt"/>
              </a:rPr>
              <a:t>Converting categorical data</a:t>
            </a:r>
          </a:p>
          <a:p>
            <a:pPr lvl="1"/>
            <a:r>
              <a:rPr lang="en-US" sz="2000" dirty="0">
                <a:latin typeface="+mn-lt"/>
              </a:rPr>
              <a:t>Cleaning up dirty data</a:t>
            </a:r>
          </a:p>
          <a:p>
            <a:r>
              <a:rPr lang="en-US" sz="2400" dirty="0">
                <a:latin typeface="+mn-lt"/>
              </a:rPr>
              <a:t>Use categorical encoding to convert categorical data</a:t>
            </a:r>
          </a:p>
          <a:p>
            <a:r>
              <a:rPr lang="en-US" sz="2400" dirty="0">
                <a:latin typeface="+mn-lt"/>
              </a:rPr>
              <a:t>Various types of dirty data –</a:t>
            </a:r>
          </a:p>
          <a:p>
            <a:pPr lvl="1"/>
            <a:r>
              <a:rPr lang="en-US" sz="2000" dirty="0">
                <a:latin typeface="+mn-lt"/>
              </a:rPr>
              <a:t>Missing data</a:t>
            </a:r>
          </a:p>
          <a:p>
            <a:pPr lvl="1"/>
            <a:r>
              <a:rPr lang="en-US" sz="2000" dirty="0">
                <a:latin typeface="+mn-lt"/>
              </a:rPr>
              <a:t>Outliers</a:t>
            </a:r>
          </a:p>
          <a:p>
            <a:r>
              <a:rPr lang="en-US" sz="2400" dirty="0">
                <a:latin typeface="+mn-lt"/>
              </a:rPr>
              <a:t>Develop a strategy for dirty data – </a:t>
            </a:r>
          </a:p>
          <a:p>
            <a:pPr lvl="1"/>
            <a:r>
              <a:rPr lang="en-US" sz="2000" dirty="0">
                <a:latin typeface="+mn-lt"/>
              </a:rPr>
              <a:t>Replace or delete rows with missing data</a:t>
            </a:r>
          </a:p>
          <a:p>
            <a:pPr lvl="1"/>
            <a:r>
              <a:rPr lang="en-US" sz="2000" dirty="0">
                <a:latin typeface="+mn-lt"/>
              </a:rPr>
              <a:t>Delete, transform, or impute new values for outliers</a:t>
            </a:r>
          </a:p>
          <a:p>
            <a:pPr lvl="1"/>
            <a:endParaRPr lang="en-US" dirty="0">
              <a:latin typeface="+mn-lt"/>
            </a:endParaRPr>
          </a:p>
          <a:p>
            <a:pPr lvl="1"/>
            <a:endParaRPr lang="en-US" dirty="0">
              <a:latin typeface="+mn-lt"/>
            </a:endParaRPr>
          </a:p>
          <a:p>
            <a:pPr lvl="1"/>
            <a:endParaRPr lang="en-US"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68</a:t>
            </a:fld>
            <a:endParaRPr lang="en-US" dirty="0"/>
          </a:p>
        </p:txBody>
      </p:sp>
    </p:spTree>
    <p:custDataLst>
      <p:tags r:id="rId1"/>
    </p:custDataLst>
    <p:extLst>
      <p:ext uri="{BB962C8B-B14F-4D97-AF65-F5344CB8AC3E}">
        <p14:creationId xmlns:p14="http://schemas.microsoft.com/office/powerpoint/2010/main" val="3534951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5: Training</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11772900" cy="488498"/>
          </a:xfrm>
        </p:spPr>
        <p:txBody>
          <a:bodyPr>
            <a:normAutofit fontScale="92500"/>
          </a:bodyPr>
          <a:lstStyle/>
          <a:p>
            <a:r>
              <a:rPr lang="en-US" b="1" dirty="0">
                <a:latin typeface="+mn-lt"/>
              </a:rPr>
              <a:t>Module 3: </a:t>
            </a:r>
            <a:r>
              <a:rPr lang="en-US" dirty="0"/>
              <a:t>Implementing a Machine Learning Pipeline with Amazon SageMaker</a:t>
            </a:r>
            <a:endParaRPr lang="en-US" b="1" dirty="0">
              <a:latin typeface="+mn-lt"/>
            </a:endParaRP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461692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Machine learning pipeline</a:t>
            </a:r>
          </a:p>
        </p:txBody>
      </p:sp>
      <p:sp>
        <p:nvSpPr>
          <p:cNvPr id="45" name="Rectangle 44">
            <a:extLst>
              <a:ext uri="{FF2B5EF4-FFF2-40B4-BE49-F238E27FC236}">
                <a16:creationId xmlns:a16="http://schemas.microsoft.com/office/drawing/2014/main" id="{88BBE806-60EE-4BFF-99AC-A2CCF793B633}"/>
              </a:ext>
              <a:ext uri="{C183D7F6-B498-43B3-948B-1728B52AA6E4}">
                <adec:decorative xmlns:adec="http://schemas.microsoft.com/office/drawing/2017/decorative" val="1"/>
              </a:ext>
            </a:extLst>
          </p:cNvPr>
          <p:cNvSpPr/>
          <p:nvPr/>
        </p:nvSpPr>
        <p:spPr>
          <a:xfrm>
            <a:off x="481553"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Collect and label data</a:t>
            </a:r>
          </a:p>
        </p:txBody>
      </p:sp>
      <p:sp>
        <p:nvSpPr>
          <p:cNvPr id="46" name="Rectangle 45">
            <a:extLst>
              <a:ext uri="{FF2B5EF4-FFF2-40B4-BE49-F238E27FC236}">
                <a16:creationId xmlns:a16="http://schemas.microsoft.com/office/drawing/2014/main" id="{E50C8A26-3D6A-45D8-8299-EB35B8B41D30}"/>
              </a:ext>
              <a:ext uri="{C183D7F6-B498-43B3-948B-1728B52AA6E4}">
                <adec:decorative xmlns:adec="http://schemas.microsoft.com/office/drawing/2017/decorative" val="1"/>
              </a:ext>
            </a:extLst>
          </p:cNvPr>
          <p:cNvSpPr/>
          <p:nvPr/>
        </p:nvSpPr>
        <p:spPr>
          <a:xfrm>
            <a:off x="2455414"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data</a:t>
            </a:r>
          </a:p>
        </p:txBody>
      </p:sp>
      <p:sp>
        <p:nvSpPr>
          <p:cNvPr id="48" name="Rectangle 47">
            <a:extLst>
              <a:ext uri="{FF2B5EF4-FFF2-40B4-BE49-F238E27FC236}">
                <a16:creationId xmlns:a16="http://schemas.microsoft.com/office/drawing/2014/main" id="{D7CA774C-90B4-4FB0-B728-04286A6BFC4B}"/>
              </a:ex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Feature engineering</a:t>
            </a:r>
          </a:p>
        </p:txBody>
      </p:sp>
      <p:sp>
        <p:nvSpPr>
          <p:cNvPr id="49" name="Rectangle 48">
            <a:extLst>
              <a:ext uri="{FF2B5EF4-FFF2-40B4-BE49-F238E27FC236}">
                <a16:creationId xmlns:a16="http://schemas.microsoft.com/office/drawing/2014/main" id="{B33B971B-30B1-4C7C-BD76-4BB64822D93D}"/>
              </a:ex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Select and train model</a:t>
            </a:r>
          </a:p>
        </p:txBody>
      </p:sp>
      <p:sp>
        <p:nvSpPr>
          <p:cNvPr id="50" name="Rectangle 49">
            <a:extLst>
              <a:ext uri="{FF2B5EF4-FFF2-40B4-BE49-F238E27FC236}">
                <a16:creationId xmlns:a16="http://schemas.microsoft.com/office/drawing/2014/main" id="{50AC9782-649E-4688-AEF6-D30DA16E1B3A}"/>
              </a:ex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model</a:t>
            </a:r>
          </a:p>
        </p:txBody>
      </p:sp>
      <p:sp>
        <p:nvSpPr>
          <p:cNvPr id="51" name="Rectangle 50">
            <a:extLst>
              <a:ext uri="{FF2B5EF4-FFF2-40B4-BE49-F238E27FC236}">
                <a16:creationId xmlns:a16="http://schemas.microsoft.com/office/drawing/2014/main" id="{04F7F6C4-D6BB-40B0-BE9B-542781E380DA}"/>
              </a:ext>
              <a:ext uri="{C183D7F6-B498-43B3-948B-1728B52AA6E4}">
                <adec:decorative xmlns:adec="http://schemas.microsoft.com/office/drawing/2017/decorative" val="1"/>
              </a:ext>
            </a:extLst>
          </p:cNvPr>
          <p:cNvSpPr/>
          <p:nvPr/>
        </p:nvSpPr>
        <p:spPr>
          <a:xfrm>
            <a:off x="10401940" y="1519087"/>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Deploy model</a:t>
            </a:r>
          </a:p>
        </p:txBody>
      </p:sp>
      <p:sp>
        <p:nvSpPr>
          <p:cNvPr id="52" name="Rectangle 51">
            <a:extLst>
              <a:ext uri="{FF2B5EF4-FFF2-40B4-BE49-F238E27FC236}">
                <a16:creationId xmlns:a16="http://schemas.microsoft.com/office/drawing/2014/main" id="{6267ADA6-8879-4096-A7F0-A31A33A54868}"/>
              </a:ex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Tune model</a:t>
            </a:r>
          </a:p>
        </p:txBody>
      </p:sp>
      <p:cxnSp>
        <p:nvCxnSpPr>
          <p:cNvPr id="53" name="Elbow Connector 6">
            <a:extLst>
              <a:ext uri="{FF2B5EF4-FFF2-40B4-BE49-F238E27FC236}">
                <a16:creationId xmlns:a16="http://schemas.microsoft.com/office/drawing/2014/main" id="{048F4A67-32A9-438B-B52A-DB7711F169E5}"/>
              </a:ext>
              <a:ext uri="{C183D7F6-B498-43B3-948B-1728B52AA6E4}">
                <adec:decorative xmlns:adec="http://schemas.microsoft.com/office/drawing/2017/decorative" val="1"/>
              </a:ext>
            </a:extLst>
          </p:cNvPr>
          <p:cNvCxnSpPr>
            <a:stCxn id="50" idx="0"/>
            <a:endCxn id="52"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Elbow Connector 40">
            <a:extLst>
              <a:ext uri="{FF2B5EF4-FFF2-40B4-BE49-F238E27FC236}">
                <a16:creationId xmlns:a16="http://schemas.microsoft.com/office/drawing/2014/main" id="{D74D3CED-3285-4882-9105-59D9220C15C4}"/>
              </a:ext>
              <a:ext uri="{C183D7F6-B498-43B3-948B-1728B52AA6E4}">
                <adec:decorative xmlns:adec="http://schemas.microsoft.com/office/drawing/2017/decorative" val="1"/>
              </a:ext>
            </a:extLst>
          </p:cNvPr>
          <p:cNvCxnSpPr>
            <a:stCxn id="52" idx="1"/>
            <a:endCxn id="48"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578B1CC-6626-4858-8D2D-277A29D38973}"/>
              </a:ext>
              <a:ext uri="{C183D7F6-B498-43B3-948B-1728B52AA6E4}">
                <adec:decorative xmlns:adec="http://schemas.microsoft.com/office/drawing/2017/decorative" val="1"/>
              </a:ext>
            </a:extLst>
          </p:cNvPr>
          <p:cNvCxnSpPr>
            <a:stCxn id="45" idx="3"/>
            <a:endCxn id="46"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3C54CEB-19E4-4093-8A59-CE46C02E280D}"/>
              </a:ext>
              <a:ext uri="{C183D7F6-B498-43B3-948B-1728B52AA6E4}">
                <adec:decorative xmlns:adec="http://schemas.microsoft.com/office/drawing/2017/decorative" val="1"/>
              </a:ext>
            </a:extLst>
          </p:cNvPr>
          <p:cNvCxnSpPr>
            <a:stCxn id="46" idx="3"/>
            <a:endCxn id="48"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C5E013A-C44D-4686-A3A2-F2966617CC9D}"/>
              </a:ext>
              <a:ext uri="{C183D7F6-B498-43B3-948B-1728B52AA6E4}">
                <adec:decorative xmlns:adec="http://schemas.microsoft.com/office/drawing/2017/decorative" val="1"/>
              </a:ext>
            </a:extLst>
          </p:cNvPr>
          <p:cNvCxnSpPr>
            <a:stCxn id="48" idx="3"/>
            <a:endCxn id="49"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E5219D7-97B8-41D2-8BC5-884855AC40DB}"/>
              </a:ext>
              <a:ext uri="{C183D7F6-B498-43B3-948B-1728B52AA6E4}">
                <adec:decorative xmlns:adec="http://schemas.microsoft.com/office/drawing/2017/decorative" val="1"/>
              </a:ext>
            </a:extLst>
          </p:cNvPr>
          <p:cNvCxnSpPr>
            <a:stCxn id="49" idx="3"/>
            <a:endCxn id="50"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DA9F877-8D9D-486B-8A2F-1CDDCE8301FF}"/>
              </a:ext>
              <a:ext uri="{C183D7F6-B498-43B3-948B-1728B52AA6E4}">
                <adec:decorative xmlns:adec="http://schemas.microsoft.com/office/drawing/2017/decorative" val="1"/>
              </a:ext>
            </a:extLst>
          </p:cNvPr>
          <p:cNvCxnSpPr>
            <a:cxnSpLocks/>
            <a:stCxn id="50" idx="3"/>
            <a:endCxn id="71" idx="1"/>
          </p:cNvCxnSpPr>
          <p:nvPr/>
        </p:nvCxnSpPr>
        <p:spPr>
          <a:xfrm>
            <a:off x="9875785" y="4438883"/>
            <a:ext cx="28664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Elbow Connector 67">
            <a:extLst>
              <a:ext uri="{FF2B5EF4-FFF2-40B4-BE49-F238E27FC236}">
                <a16:creationId xmlns:a16="http://schemas.microsoft.com/office/drawing/2014/main" id="{F19CBD42-0D16-4B02-912E-95C6B6A04378}"/>
              </a:ext>
              <a:ext uri="{C183D7F6-B498-43B3-948B-1728B52AA6E4}">
                <adec:decorative xmlns:adec="http://schemas.microsoft.com/office/drawing/2017/decorative" val="1"/>
              </a:ext>
            </a:extLst>
          </p:cNvPr>
          <p:cNvCxnSpPr>
            <a:stCxn id="51" idx="1"/>
            <a:endCxn id="46" idx="0"/>
          </p:cNvCxnSpPr>
          <p:nvPr/>
        </p:nvCxnSpPr>
        <p:spPr>
          <a:xfrm rot="10800000" flipV="1">
            <a:off x="3204808" y="1984549"/>
            <a:ext cx="7197132" cy="198887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9684AC6-4A85-4385-B81E-F97C96308391}"/>
              </a:ext>
            </a:extLst>
          </p:cNvPr>
          <p:cNvSpPr txBox="1"/>
          <p:nvPr/>
        </p:nvSpPr>
        <p:spPr>
          <a:xfrm>
            <a:off x="3204809" y="1567733"/>
            <a:ext cx="7060400"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New data and retraining</a:t>
            </a:r>
          </a:p>
        </p:txBody>
      </p:sp>
      <p:cxnSp>
        <p:nvCxnSpPr>
          <p:cNvPr id="62" name="Straight Arrow Connector 61">
            <a:extLst>
              <a:ext uri="{FF2B5EF4-FFF2-40B4-BE49-F238E27FC236}">
                <a16:creationId xmlns:a16="http://schemas.microsoft.com/office/drawing/2014/main" id="{1C8B050C-0B77-4EAE-A97E-07C7C4AEB51F}"/>
              </a:ext>
              <a:ext uri="{C183D7F6-B498-43B3-948B-1728B52AA6E4}">
                <adec:decorative xmlns:adec="http://schemas.microsoft.com/office/drawing/2017/decorative" val="1"/>
              </a:ext>
            </a:extLst>
          </p:cNvPr>
          <p:cNvCxnSpPr>
            <a:stCxn id="52" idx="2"/>
            <a:endCxn id="49"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B0A6635-27EC-4BDC-B7F6-D61284BB3E9F}"/>
              </a:ext>
              <a:ext uri="{C183D7F6-B498-43B3-948B-1728B52AA6E4}">
                <adec:decorative xmlns:adec="http://schemas.microsoft.com/office/drawing/2017/decorative" val="1"/>
              </a:ext>
            </a:extLst>
          </p:cNvPr>
          <p:cNvSpPr/>
          <p:nvPr/>
        </p:nvSpPr>
        <p:spPr>
          <a:xfrm>
            <a:off x="481553" y="256043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Problem formulation</a:t>
            </a:r>
          </a:p>
        </p:txBody>
      </p:sp>
      <p:sp>
        <p:nvSpPr>
          <p:cNvPr id="64" name="TextBox 63">
            <a:extLst>
              <a:ext uri="{FF2B5EF4-FFF2-40B4-BE49-F238E27FC236}">
                <a16:creationId xmlns:a16="http://schemas.microsoft.com/office/drawing/2014/main" id="{E1F55598-B1BE-4F03-9BFE-A9B5C7E2E086}"/>
              </a:ext>
            </a:extLst>
          </p:cNvPr>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Business problem</a:t>
            </a:r>
          </a:p>
        </p:txBody>
      </p:sp>
      <p:cxnSp>
        <p:nvCxnSpPr>
          <p:cNvPr id="65" name="Straight Arrow Connector 64">
            <a:extLst>
              <a:ext uri="{FF2B5EF4-FFF2-40B4-BE49-F238E27FC236}">
                <a16:creationId xmlns:a16="http://schemas.microsoft.com/office/drawing/2014/main" id="{04A539C7-7938-4C5F-9716-D25100A02D83}"/>
              </a:ext>
              <a:ext uri="{C183D7F6-B498-43B3-948B-1728B52AA6E4}">
                <adec:decorative xmlns:adec="http://schemas.microsoft.com/office/drawing/2017/decorative" val="1"/>
              </a:ext>
            </a:extLst>
          </p:cNvPr>
          <p:cNvCxnSpPr>
            <a:stCxn id="63" idx="2"/>
            <a:endCxn id="45"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8A1840D-A750-4BC9-AC8C-54820CA35239}"/>
              </a:ext>
              <a:ext uri="{C183D7F6-B498-43B3-948B-1728B52AA6E4}">
                <adec:decorative xmlns:adec="http://schemas.microsoft.com/office/drawing/2017/decorative" val="1"/>
              </a:ext>
            </a:extLst>
          </p:cNvPr>
          <p:cNvCxnSpPr>
            <a:stCxn id="64" idx="2"/>
            <a:endCxn id="63"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1CBF9F5-69EB-4454-BCCF-E6C2E848E5AA}"/>
              </a:ext>
              <a:ext uri="{C183D7F6-B498-43B3-948B-1728B52AA6E4}">
                <adec:decorative xmlns:adec="http://schemas.microsoft.com/office/drawing/2017/decorative" val="1"/>
              </a:ext>
            </a:extLst>
          </p:cNvPr>
          <p:cNvCxnSpPr>
            <a:cxnSpLocks/>
            <a:stCxn id="71" idx="0"/>
            <a:endCxn id="51" idx="2"/>
          </p:cNvCxnSpPr>
          <p:nvPr/>
        </p:nvCxnSpPr>
        <p:spPr>
          <a:xfrm flipV="1">
            <a:off x="11151334" y="2450011"/>
            <a:ext cx="0" cy="134984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A3369D2-D454-48B7-8D43-512E140EFA5C}"/>
              </a:ext>
            </a:extLst>
          </p:cNvPr>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Yes</a:t>
            </a:r>
          </a:p>
        </p:txBody>
      </p:sp>
      <p:cxnSp>
        <p:nvCxnSpPr>
          <p:cNvPr id="70" name="Elbow Connector 145">
            <a:extLst>
              <a:ext uri="{FF2B5EF4-FFF2-40B4-BE49-F238E27FC236}">
                <a16:creationId xmlns:a16="http://schemas.microsoft.com/office/drawing/2014/main" id="{F121B98D-741F-4B71-B5E8-3DB653068C48}"/>
              </a:ext>
              <a:ext uri="{C183D7F6-B498-43B3-948B-1728B52AA6E4}">
                <adec:decorative xmlns:adec="http://schemas.microsoft.com/office/drawing/2017/decorative" val="1"/>
              </a:ext>
            </a:extLst>
          </p:cNvPr>
          <p:cNvCxnSpPr>
            <a:cxnSpLocks/>
            <a:stCxn id="71" idx="2"/>
            <a:endCxn id="45" idx="2"/>
          </p:cNvCxnSpPr>
          <p:nvPr/>
        </p:nvCxnSpPr>
        <p:spPr>
          <a:xfrm rot="5400000" flipH="1">
            <a:off x="6104358" y="30935"/>
            <a:ext cx="173566" cy="9920387"/>
          </a:xfrm>
          <a:prstGeom prst="bentConnector3">
            <a:avLst>
              <a:gd name="adj1" fmla="val -405255"/>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Flowchart: Decision 70">
            <a:extLst>
              <a:ext uri="{FF2B5EF4-FFF2-40B4-BE49-F238E27FC236}">
                <a16:creationId xmlns:a16="http://schemas.microsoft.com/office/drawing/2014/main" id="{90BA9A12-97C0-40DB-A948-52A949519AD8}"/>
              </a:ext>
              <a:ext uri="{C183D7F6-B498-43B3-948B-1728B52AA6E4}">
                <adec:decorative xmlns:adec="http://schemas.microsoft.com/office/drawing/2017/decorative" val="1"/>
              </a:ext>
            </a:extLst>
          </p:cNvPr>
          <p:cNvSpPr/>
          <p:nvPr/>
        </p:nvSpPr>
        <p:spPr>
          <a:xfrm>
            <a:off x="10162428" y="3799857"/>
            <a:ext cx="1977812" cy="1278054"/>
          </a:xfrm>
          <a:prstGeom prst="flowChartDecision">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Meets business goal?</a:t>
            </a:r>
          </a:p>
        </p:txBody>
      </p:sp>
      <p:cxnSp>
        <p:nvCxnSpPr>
          <p:cNvPr id="72" name="Elbow Connector 158">
            <a:extLst>
              <a:ext uri="{FF2B5EF4-FFF2-40B4-BE49-F238E27FC236}">
                <a16:creationId xmlns:a16="http://schemas.microsoft.com/office/drawing/2014/main" id="{41F7A997-5D53-4475-913A-0C0B23CF81B9}"/>
              </a:ext>
              <a:ext uri="{C183D7F6-B498-43B3-948B-1728B52AA6E4}">
                <adec:decorative xmlns:adec="http://schemas.microsoft.com/office/drawing/2017/decorative" val="1"/>
              </a:ext>
            </a:extLst>
          </p:cNvPr>
          <p:cNvCxnSpPr>
            <a:cxnSpLocks/>
            <a:stCxn id="71" idx="2"/>
            <a:endCxn id="48" idx="2"/>
          </p:cNvCxnSpPr>
          <p:nvPr/>
        </p:nvCxnSpPr>
        <p:spPr>
          <a:xfrm rot="5400000" flipH="1">
            <a:off x="8078219" y="2004796"/>
            <a:ext cx="173566" cy="5972665"/>
          </a:xfrm>
          <a:prstGeom prst="bentConnector3">
            <a:avLst>
              <a:gd name="adj1" fmla="val -202628"/>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F3720C2-942F-42BD-B5CA-B228B3410160}"/>
              </a:ext>
            </a:extLst>
          </p:cNvPr>
          <p:cNvSpPr txBox="1"/>
          <p:nvPr/>
        </p:nvSpPr>
        <p:spPr>
          <a:xfrm>
            <a:off x="10560316" y="5133957"/>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No</a:t>
            </a:r>
          </a:p>
        </p:txBody>
      </p:sp>
      <p:sp>
        <p:nvSpPr>
          <p:cNvPr id="74" name="TextBox 73">
            <a:extLst>
              <a:ext uri="{FF2B5EF4-FFF2-40B4-BE49-F238E27FC236}">
                <a16:creationId xmlns:a16="http://schemas.microsoft.com/office/drawing/2014/main" id="{D4E7D7FA-86D6-47F8-8A08-BD1231BBF1D9}"/>
              </a:ext>
            </a:extLst>
          </p:cNvPr>
          <p:cNvSpPr txBox="1"/>
          <p:nvPr/>
        </p:nvSpPr>
        <p:spPr>
          <a:xfrm>
            <a:off x="5170694" y="5406753"/>
            <a:ext cx="5937531"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Feature augmentation</a:t>
            </a:r>
          </a:p>
        </p:txBody>
      </p:sp>
      <p:sp>
        <p:nvSpPr>
          <p:cNvPr id="76" name="TextBox 75">
            <a:extLst>
              <a:ext uri="{FF2B5EF4-FFF2-40B4-BE49-F238E27FC236}">
                <a16:creationId xmlns:a16="http://schemas.microsoft.com/office/drawing/2014/main" id="{807C780D-AED7-459D-A59C-5034D4BF2F7B}"/>
              </a:ext>
            </a:extLst>
          </p:cNvPr>
          <p:cNvSpPr txBox="1"/>
          <p:nvPr/>
        </p:nvSpPr>
        <p:spPr>
          <a:xfrm>
            <a:off x="1230947" y="5770080"/>
            <a:ext cx="9885254"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Data augmentation</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latin typeface="Amazon Ember"/>
              </a:rPr>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latin typeface="Amazon Ember"/>
              </a:rPr>
              <a:t>7</a:t>
            </a:fld>
            <a:endParaRPr lang="en-US" dirty="0">
              <a:latin typeface="Amazon Ember"/>
            </a:endParaRPr>
          </a:p>
        </p:txBody>
      </p:sp>
    </p:spTree>
    <p:custDataLst>
      <p:tags r:id="rId1"/>
    </p:custDataLst>
    <p:extLst>
      <p:ext uri="{BB962C8B-B14F-4D97-AF65-F5344CB8AC3E}">
        <p14:creationId xmlns:p14="http://schemas.microsoft.com/office/powerpoint/2010/main" val="1192493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Machine learning pipeline</a:t>
            </a:r>
          </a:p>
        </p:txBody>
      </p:sp>
      <p:sp>
        <p:nvSpPr>
          <p:cNvPr id="34" name="Rectangle 33">
            <a:extLst>
              <a:ext uri="{FF2B5EF4-FFF2-40B4-BE49-F238E27FC236}">
                <a16:creationId xmlns:a16="http://schemas.microsoft.com/office/drawing/2014/main" id="{F0B6E0A7-EC85-41EF-B097-3C443B84FC4F}"/>
              </a:ext>
              <a:ext uri="{C183D7F6-B498-43B3-948B-1728B52AA6E4}">
                <adec:decorative xmlns:adec="http://schemas.microsoft.com/office/drawing/2017/decorative" val="1"/>
              </a:ext>
            </a:extLst>
          </p:cNvPr>
          <p:cNvSpPr/>
          <p:nvPr/>
        </p:nvSpPr>
        <p:spPr>
          <a:xfrm>
            <a:off x="481553"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Collect and label data</a:t>
            </a:r>
          </a:p>
        </p:txBody>
      </p:sp>
      <p:sp>
        <p:nvSpPr>
          <p:cNvPr id="35" name="Rectangle 34">
            <a:extLst>
              <a:ext uri="{FF2B5EF4-FFF2-40B4-BE49-F238E27FC236}">
                <a16:creationId xmlns:a16="http://schemas.microsoft.com/office/drawing/2014/main" id="{B155D412-1FDE-4CE4-9D44-8D4EFC961621}"/>
              </a:ext>
              <a:ext uri="{C183D7F6-B498-43B3-948B-1728B52AA6E4}">
                <adec:decorative xmlns:adec="http://schemas.microsoft.com/office/drawing/2017/decorative" val="1"/>
              </a:ext>
            </a:extLst>
          </p:cNvPr>
          <p:cNvSpPr/>
          <p:nvPr/>
        </p:nvSpPr>
        <p:spPr>
          <a:xfrm>
            <a:off x="2455414"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data</a:t>
            </a:r>
          </a:p>
        </p:txBody>
      </p:sp>
      <p:sp>
        <p:nvSpPr>
          <p:cNvPr id="36" name="Rectangle 35">
            <a:extLst>
              <a:ext uri="{FF2B5EF4-FFF2-40B4-BE49-F238E27FC236}">
                <a16:creationId xmlns:a16="http://schemas.microsoft.com/office/drawing/2014/main" id="{32E59D1B-8A60-4346-A348-8BC9B7B27C95}"/>
              </a:ex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Feature engineering</a:t>
            </a:r>
          </a:p>
        </p:txBody>
      </p:sp>
      <p:sp>
        <p:nvSpPr>
          <p:cNvPr id="37" name="Rectangle 36">
            <a:extLst>
              <a:ext uri="{FF2B5EF4-FFF2-40B4-BE49-F238E27FC236}">
                <a16:creationId xmlns:a16="http://schemas.microsoft.com/office/drawing/2014/main" id="{C53969C0-7AC5-4273-B0A7-C0F153C1E7B6}"/>
              </a:ex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Select and train model</a:t>
            </a:r>
          </a:p>
        </p:txBody>
      </p:sp>
      <p:sp>
        <p:nvSpPr>
          <p:cNvPr id="38" name="Rectangle 37">
            <a:extLst>
              <a:ext uri="{FF2B5EF4-FFF2-40B4-BE49-F238E27FC236}">
                <a16:creationId xmlns:a16="http://schemas.microsoft.com/office/drawing/2014/main" id="{A592A3DF-26F8-4D8A-8555-4F111A1D225B}"/>
              </a:ex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model</a:t>
            </a:r>
          </a:p>
        </p:txBody>
      </p:sp>
      <p:sp>
        <p:nvSpPr>
          <p:cNvPr id="39" name="Rectangle 38">
            <a:extLst>
              <a:ext uri="{FF2B5EF4-FFF2-40B4-BE49-F238E27FC236}">
                <a16:creationId xmlns:a16="http://schemas.microsoft.com/office/drawing/2014/main" id="{3848FA40-8B61-4837-89FC-D5FC7F3451C2}"/>
              </a:ext>
              <a:ext uri="{C183D7F6-B498-43B3-948B-1728B52AA6E4}">
                <adec:decorative xmlns:adec="http://schemas.microsoft.com/office/drawing/2017/decorative" val="1"/>
              </a:ext>
            </a:extLst>
          </p:cNvPr>
          <p:cNvSpPr/>
          <p:nvPr/>
        </p:nvSpPr>
        <p:spPr>
          <a:xfrm>
            <a:off x="10401940" y="1519087"/>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Deploy model</a:t>
            </a:r>
          </a:p>
        </p:txBody>
      </p:sp>
      <p:sp>
        <p:nvSpPr>
          <p:cNvPr id="45" name="Rectangle 44">
            <a:extLst>
              <a:ext uri="{FF2B5EF4-FFF2-40B4-BE49-F238E27FC236}">
                <a16:creationId xmlns:a16="http://schemas.microsoft.com/office/drawing/2014/main" id="{E6F4B4EA-270D-4914-8E79-B8F36EC83DEB}"/>
              </a:ex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Tune model</a:t>
            </a:r>
          </a:p>
        </p:txBody>
      </p:sp>
      <p:cxnSp>
        <p:nvCxnSpPr>
          <p:cNvPr id="46" name="Elbow Connector 6">
            <a:extLst>
              <a:ext uri="{FF2B5EF4-FFF2-40B4-BE49-F238E27FC236}">
                <a16:creationId xmlns:a16="http://schemas.microsoft.com/office/drawing/2014/main" id="{CAAC32DB-64AE-43C2-BCD8-40DE5C4FC98C}"/>
              </a:ext>
              <a:ext uri="{C183D7F6-B498-43B3-948B-1728B52AA6E4}">
                <adec:decorative xmlns:adec="http://schemas.microsoft.com/office/drawing/2017/decorative" val="1"/>
              </a:ext>
            </a:extLst>
          </p:cNvPr>
          <p:cNvCxnSpPr>
            <a:stCxn id="38" idx="0"/>
            <a:endCxn id="45"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Elbow Connector 40">
            <a:extLst>
              <a:ext uri="{FF2B5EF4-FFF2-40B4-BE49-F238E27FC236}">
                <a16:creationId xmlns:a16="http://schemas.microsoft.com/office/drawing/2014/main" id="{3A5C135C-CEBD-49C0-BE7D-637BB03DB829}"/>
              </a:ext>
              <a:ext uri="{C183D7F6-B498-43B3-948B-1728B52AA6E4}">
                <adec:decorative xmlns:adec="http://schemas.microsoft.com/office/drawing/2017/decorative" val="1"/>
              </a:ext>
            </a:extLst>
          </p:cNvPr>
          <p:cNvCxnSpPr>
            <a:stCxn id="45" idx="1"/>
            <a:endCxn id="36"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32AFD53-CDD0-4CCB-9F4A-0E6451172DB6}"/>
              </a:ext>
              <a:ext uri="{C183D7F6-B498-43B3-948B-1728B52AA6E4}">
                <adec:decorative xmlns:adec="http://schemas.microsoft.com/office/drawing/2017/decorative" val="1"/>
              </a:ext>
            </a:extLst>
          </p:cNvPr>
          <p:cNvCxnSpPr>
            <a:stCxn id="34" idx="3"/>
            <a:endCxn id="35"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1308569-1A07-452D-AA89-412C91220CF7}"/>
              </a:ext>
              <a:ext uri="{C183D7F6-B498-43B3-948B-1728B52AA6E4}">
                <adec:decorative xmlns:adec="http://schemas.microsoft.com/office/drawing/2017/decorative" val="1"/>
              </a:ext>
            </a:extLst>
          </p:cNvPr>
          <p:cNvCxnSpPr>
            <a:stCxn id="35" idx="3"/>
            <a:endCxn id="36"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2F9BFE6-4A65-4C22-AB69-3DA1AD8B033D}"/>
              </a:ext>
              <a:ext uri="{C183D7F6-B498-43B3-948B-1728B52AA6E4}">
                <adec:decorative xmlns:adec="http://schemas.microsoft.com/office/drawing/2017/decorative" val="1"/>
              </a:ext>
            </a:extLst>
          </p:cNvPr>
          <p:cNvCxnSpPr>
            <a:stCxn id="36" idx="3"/>
            <a:endCxn id="37"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52B96A0-141B-4FB4-BCE2-A80F0ADFCB3F}"/>
              </a:ext>
              <a:ext uri="{C183D7F6-B498-43B3-948B-1728B52AA6E4}">
                <adec:decorative xmlns:adec="http://schemas.microsoft.com/office/drawing/2017/decorative" val="1"/>
              </a:ext>
            </a:extLst>
          </p:cNvPr>
          <p:cNvCxnSpPr>
            <a:stCxn id="37" idx="3"/>
            <a:endCxn id="38"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B87DC63-8608-40BF-96B8-580F251B378F}"/>
              </a:ext>
              <a:ext uri="{C183D7F6-B498-43B3-948B-1728B52AA6E4}">
                <adec:decorative xmlns:adec="http://schemas.microsoft.com/office/drawing/2017/decorative" val="1"/>
              </a:ext>
            </a:extLst>
          </p:cNvPr>
          <p:cNvCxnSpPr>
            <a:cxnSpLocks/>
            <a:stCxn id="38" idx="3"/>
            <a:endCxn id="64" idx="1"/>
          </p:cNvCxnSpPr>
          <p:nvPr/>
        </p:nvCxnSpPr>
        <p:spPr>
          <a:xfrm>
            <a:off x="9875785" y="4438883"/>
            <a:ext cx="28664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Elbow Connector 67">
            <a:extLst>
              <a:ext uri="{FF2B5EF4-FFF2-40B4-BE49-F238E27FC236}">
                <a16:creationId xmlns:a16="http://schemas.microsoft.com/office/drawing/2014/main" id="{03FE4255-3DD2-42C6-AD79-000815954C55}"/>
              </a:ext>
              <a:ext uri="{C183D7F6-B498-43B3-948B-1728B52AA6E4}">
                <adec:decorative xmlns:adec="http://schemas.microsoft.com/office/drawing/2017/decorative" val="1"/>
              </a:ext>
            </a:extLst>
          </p:cNvPr>
          <p:cNvCxnSpPr>
            <a:stCxn id="39" idx="1"/>
            <a:endCxn id="35" idx="0"/>
          </p:cNvCxnSpPr>
          <p:nvPr/>
        </p:nvCxnSpPr>
        <p:spPr>
          <a:xfrm rot="10800000" flipV="1">
            <a:off x="3204808" y="1984549"/>
            <a:ext cx="7197132" cy="198887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012DBB2-D067-431D-902D-6F9BBD4A72DA}"/>
              </a:ext>
            </a:extLst>
          </p:cNvPr>
          <p:cNvSpPr txBox="1"/>
          <p:nvPr/>
        </p:nvSpPr>
        <p:spPr>
          <a:xfrm>
            <a:off x="3204809" y="1567733"/>
            <a:ext cx="7060400"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New data and retraining</a:t>
            </a:r>
          </a:p>
        </p:txBody>
      </p:sp>
      <p:cxnSp>
        <p:nvCxnSpPr>
          <p:cNvPr id="56" name="Straight Arrow Connector 55">
            <a:extLst>
              <a:ext uri="{FF2B5EF4-FFF2-40B4-BE49-F238E27FC236}">
                <a16:creationId xmlns:a16="http://schemas.microsoft.com/office/drawing/2014/main" id="{0B58DCA6-3089-4879-91A6-2C30CF3101FD}"/>
              </a:ext>
              <a:ext uri="{C183D7F6-B498-43B3-948B-1728B52AA6E4}">
                <adec:decorative xmlns:adec="http://schemas.microsoft.com/office/drawing/2017/decorative" val="1"/>
              </a:ext>
            </a:extLst>
          </p:cNvPr>
          <p:cNvCxnSpPr>
            <a:stCxn id="45" idx="2"/>
            <a:endCxn id="37"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32B8E01-A82D-46A8-A539-772D5E81D4C6}"/>
              </a:ext>
              <a:ext uri="{C183D7F6-B498-43B3-948B-1728B52AA6E4}">
                <adec:decorative xmlns:adec="http://schemas.microsoft.com/office/drawing/2017/decorative" val="1"/>
              </a:ext>
            </a:extLst>
          </p:cNvPr>
          <p:cNvSpPr/>
          <p:nvPr/>
        </p:nvSpPr>
        <p:spPr>
          <a:xfrm>
            <a:off x="481553" y="256043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Problem formulation</a:t>
            </a:r>
          </a:p>
        </p:txBody>
      </p:sp>
      <p:sp>
        <p:nvSpPr>
          <p:cNvPr id="58" name="TextBox 57">
            <a:extLst>
              <a:ext uri="{FF2B5EF4-FFF2-40B4-BE49-F238E27FC236}">
                <a16:creationId xmlns:a16="http://schemas.microsoft.com/office/drawing/2014/main" id="{4CB6CB0B-B928-42E3-8892-AF7B1EA0CC09}"/>
              </a:ext>
            </a:extLst>
          </p:cNvPr>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Business problem</a:t>
            </a:r>
          </a:p>
        </p:txBody>
      </p:sp>
      <p:cxnSp>
        <p:nvCxnSpPr>
          <p:cNvPr id="59" name="Straight Arrow Connector 58">
            <a:extLst>
              <a:ext uri="{FF2B5EF4-FFF2-40B4-BE49-F238E27FC236}">
                <a16:creationId xmlns:a16="http://schemas.microsoft.com/office/drawing/2014/main" id="{B0D13930-5E8E-40B6-A108-DCFC1AD36167}"/>
              </a:ext>
              <a:ext uri="{C183D7F6-B498-43B3-948B-1728B52AA6E4}">
                <adec:decorative xmlns:adec="http://schemas.microsoft.com/office/drawing/2017/decorative" val="1"/>
              </a:ext>
            </a:extLst>
          </p:cNvPr>
          <p:cNvCxnSpPr>
            <a:stCxn id="57" idx="2"/>
            <a:endCxn id="34"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675D834-886A-4D34-9C0D-1CE679239587}"/>
              </a:ext>
              <a:ext uri="{C183D7F6-B498-43B3-948B-1728B52AA6E4}">
                <adec:decorative xmlns:adec="http://schemas.microsoft.com/office/drawing/2017/decorative" val="1"/>
              </a:ext>
            </a:extLst>
          </p:cNvPr>
          <p:cNvCxnSpPr>
            <a:stCxn id="58" idx="2"/>
            <a:endCxn id="57"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CE50A3F-CB0C-47DA-B73A-C3060F4CD32D}"/>
              </a:ext>
              <a:ext uri="{C183D7F6-B498-43B3-948B-1728B52AA6E4}">
                <adec:decorative xmlns:adec="http://schemas.microsoft.com/office/drawing/2017/decorative" val="1"/>
              </a:ext>
            </a:extLst>
          </p:cNvPr>
          <p:cNvCxnSpPr>
            <a:cxnSpLocks/>
            <a:stCxn id="64" idx="0"/>
            <a:endCxn id="39" idx="2"/>
          </p:cNvCxnSpPr>
          <p:nvPr/>
        </p:nvCxnSpPr>
        <p:spPr>
          <a:xfrm flipV="1">
            <a:off x="11151334" y="2450011"/>
            <a:ext cx="0" cy="134984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0B59DE5-C8CD-41EF-B38D-AC45377FD12F}"/>
              </a:ext>
            </a:extLst>
          </p:cNvPr>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Yes</a:t>
            </a:r>
          </a:p>
        </p:txBody>
      </p:sp>
      <p:cxnSp>
        <p:nvCxnSpPr>
          <p:cNvPr id="63" name="Elbow Connector 145">
            <a:extLst>
              <a:ext uri="{FF2B5EF4-FFF2-40B4-BE49-F238E27FC236}">
                <a16:creationId xmlns:a16="http://schemas.microsoft.com/office/drawing/2014/main" id="{DEFF3CD1-0CD3-4681-92A9-19DDB0F27724}"/>
              </a:ext>
              <a:ext uri="{C183D7F6-B498-43B3-948B-1728B52AA6E4}">
                <adec:decorative xmlns:adec="http://schemas.microsoft.com/office/drawing/2017/decorative" val="1"/>
              </a:ext>
            </a:extLst>
          </p:cNvPr>
          <p:cNvCxnSpPr>
            <a:cxnSpLocks/>
            <a:stCxn id="64" idx="2"/>
            <a:endCxn id="34" idx="2"/>
          </p:cNvCxnSpPr>
          <p:nvPr/>
        </p:nvCxnSpPr>
        <p:spPr>
          <a:xfrm rot="5400000" flipH="1">
            <a:off x="6104358" y="30935"/>
            <a:ext cx="173566" cy="9920387"/>
          </a:xfrm>
          <a:prstGeom prst="bentConnector3">
            <a:avLst>
              <a:gd name="adj1" fmla="val -405255"/>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Flowchart: Decision 63">
            <a:extLst>
              <a:ext uri="{FF2B5EF4-FFF2-40B4-BE49-F238E27FC236}">
                <a16:creationId xmlns:a16="http://schemas.microsoft.com/office/drawing/2014/main" id="{8689D72B-1332-42FE-B535-C6941C40C2D9}"/>
              </a:ext>
              <a:ext uri="{C183D7F6-B498-43B3-948B-1728B52AA6E4}">
                <adec:decorative xmlns:adec="http://schemas.microsoft.com/office/drawing/2017/decorative" val="1"/>
              </a:ext>
            </a:extLst>
          </p:cNvPr>
          <p:cNvSpPr/>
          <p:nvPr/>
        </p:nvSpPr>
        <p:spPr>
          <a:xfrm>
            <a:off x="10162428" y="3799857"/>
            <a:ext cx="1977812" cy="1278054"/>
          </a:xfrm>
          <a:prstGeom prst="flowChartDecision">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Meets business goal?</a:t>
            </a:r>
          </a:p>
        </p:txBody>
      </p:sp>
      <p:cxnSp>
        <p:nvCxnSpPr>
          <p:cNvPr id="65" name="Elbow Connector 158">
            <a:extLst>
              <a:ext uri="{FF2B5EF4-FFF2-40B4-BE49-F238E27FC236}">
                <a16:creationId xmlns:a16="http://schemas.microsoft.com/office/drawing/2014/main" id="{0E6022BD-43B2-4299-9953-0C2957BD79F6}"/>
              </a:ext>
              <a:ext uri="{C183D7F6-B498-43B3-948B-1728B52AA6E4}">
                <adec:decorative xmlns:adec="http://schemas.microsoft.com/office/drawing/2017/decorative" val="1"/>
              </a:ext>
            </a:extLst>
          </p:cNvPr>
          <p:cNvCxnSpPr>
            <a:cxnSpLocks/>
            <a:stCxn id="64" idx="2"/>
            <a:endCxn id="36" idx="2"/>
          </p:cNvCxnSpPr>
          <p:nvPr/>
        </p:nvCxnSpPr>
        <p:spPr>
          <a:xfrm rot="5400000" flipH="1">
            <a:off x="8078219" y="2004796"/>
            <a:ext cx="173566" cy="5972665"/>
          </a:xfrm>
          <a:prstGeom prst="bentConnector3">
            <a:avLst>
              <a:gd name="adj1" fmla="val -202628"/>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F475FF6-3D83-4449-83D0-9F2ECBDBBFA5}"/>
              </a:ext>
            </a:extLst>
          </p:cNvPr>
          <p:cNvSpPr txBox="1"/>
          <p:nvPr/>
        </p:nvSpPr>
        <p:spPr>
          <a:xfrm>
            <a:off x="10560316" y="5133957"/>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No</a:t>
            </a:r>
          </a:p>
        </p:txBody>
      </p:sp>
      <p:sp>
        <p:nvSpPr>
          <p:cNvPr id="67" name="TextBox 66">
            <a:extLst>
              <a:ext uri="{FF2B5EF4-FFF2-40B4-BE49-F238E27FC236}">
                <a16:creationId xmlns:a16="http://schemas.microsoft.com/office/drawing/2014/main" id="{05EDCB83-DDD7-4239-978C-20BB33FE7B4E}"/>
              </a:ext>
            </a:extLst>
          </p:cNvPr>
          <p:cNvSpPr txBox="1"/>
          <p:nvPr/>
        </p:nvSpPr>
        <p:spPr>
          <a:xfrm>
            <a:off x="5170694" y="5406753"/>
            <a:ext cx="5937531"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Feature augmentation</a:t>
            </a:r>
          </a:p>
        </p:txBody>
      </p:sp>
      <p:sp>
        <p:nvSpPr>
          <p:cNvPr id="69" name="TextBox 68">
            <a:extLst>
              <a:ext uri="{FF2B5EF4-FFF2-40B4-BE49-F238E27FC236}">
                <a16:creationId xmlns:a16="http://schemas.microsoft.com/office/drawing/2014/main" id="{E4625BDD-5D99-4732-BF4E-3A24244F38DE}"/>
              </a:ext>
            </a:extLst>
          </p:cNvPr>
          <p:cNvSpPr txBox="1"/>
          <p:nvPr/>
        </p:nvSpPr>
        <p:spPr>
          <a:xfrm>
            <a:off x="1230947" y="5770080"/>
            <a:ext cx="9885254"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Data augmentation</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t>70</a:t>
            </a:fld>
            <a:endParaRPr lang="en-US" dirty="0"/>
          </a:p>
        </p:txBody>
      </p:sp>
    </p:spTree>
    <p:custDataLst>
      <p:tags r:id="rId1"/>
    </p:custDataLst>
    <p:extLst>
      <p:ext uri="{BB962C8B-B14F-4D97-AF65-F5344CB8AC3E}">
        <p14:creationId xmlns:p14="http://schemas.microsoft.com/office/powerpoint/2010/main" val="23755950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formats for machine learning</a:t>
            </a:r>
          </a:p>
        </p:txBody>
      </p:sp>
      <p:grpSp>
        <p:nvGrpSpPr>
          <p:cNvPr id="4" name="Group 3" descr="File formats for machine learning.">
            <a:extLst>
              <a:ext uri="{FF2B5EF4-FFF2-40B4-BE49-F238E27FC236}">
                <a16:creationId xmlns:a16="http://schemas.microsoft.com/office/drawing/2014/main" id="{6F714962-BEC3-42CA-8CB6-EAAA52FB3CC6}"/>
              </a:ext>
            </a:extLst>
          </p:cNvPr>
          <p:cNvGrpSpPr/>
          <p:nvPr/>
        </p:nvGrpSpPr>
        <p:grpSpPr>
          <a:xfrm>
            <a:off x="907075" y="2876750"/>
            <a:ext cx="10548326" cy="1758663"/>
            <a:chOff x="907075" y="2876750"/>
            <a:chExt cx="10548326" cy="1758663"/>
          </a:xfrm>
        </p:grpSpPr>
        <p:sp>
          <p:nvSpPr>
            <p:cNvPr id="7" name="Folded Corner 6">
              <a:extLst>
                <a:ext uri="{C183D7F6-B498-43B3-948B-1728B52AA6E4}">
                  <adec:decorative xmlns:adec="http://schemas.microsoft.com/office/drawing/2017/decorative" val="1"/>
                </a:ext>
              </a:extLst>
            </p:cNvPr>
            <p:cNvSpPr/>
            <p:nvPr/>
          </p:nvSpPr>
          <p:spPr>
            <a:xfrm rot="16200000">
              <a:off x="855888" y="2951021"/>
              <a:ext cx="1735579" cy="1633205"/>
            </a:xfrm>
            <a:prstGeom prst="foldedCorner">
              <a:avLst>
                <a:gd name="adj" fmla="val 24103"/>
              </a:avLst>
            </a:prstGeom>
            <a:solidFill>
              <a:srgbClr val="D5DBDB"/>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a:ea typeface="+mn-ea"/>
                  <a:cs typeface="+mn-cs"/>
                </a:rPr>
                <a:t>  *.csv</a:t>
              </a:r>
            </a:p>
          </p:txBody>
        </p:sp>
        <p:sp>
          <p:nvSpPr>
            <p:cNvPr id="9" name="Folded Corner 8">
              <a:extLst>
                <a:ext uri="{C183D7F6-B498-43B3-948B-1728B52AA6E4}">
                  <adec:decorative xmlns:adec="http://schemas.microsoft.com/office/drawing/2017/decorative" val="1"/>
                </a:ext>
              </a:extLst>
            </p:cNvPr>
            <p:cNvSpPr/>
            <p:nvPr/>
          </p:nvSpPr>
          <p:spPr>
            <a:xfrm rot="16200000">
              <a:off x="3089346" y="2932616"/>
              <a:ext cx="1735579" cy="1623847"/>
            </a:xfrm>
            <a:prstGeom prst="foldedCorner">
              <a:avLst>
                <a:gd name="adj" fmla="val 25118"/>
              </a:avLst>
            </a:prstGeom>
            <a:solidFill>
              <a:srgbClr val="36C2B3"/>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a:ea typeface="+mn-ea"/>
                  <a:cs typeface="+mn-cs"/>
                </a:rPr>
                <a:t>  *.rec</a:t>
              </a:r>
            </a:p>
          </p:txBody>
        </p:sp>
        <p:grpSp>
          <p:nvGrpSpPr>
            <p:cNvPr id="18" name="Group 17">
              <a:extLst>
                <a:ext uri="{C183D7F6-B498-43B3-948B-1728B52AA6E4}">
                  <adec:decorative xmlns:adec="http://schemas.microsoft.com/office/drawing/2017/decorative" val="1"/>
                </a:ext>
              </a:extLst>
            </p:cNvPr>
            <p:cNvGrpSpPr/>
            <p:nvPr/>
          </p:nvGrpSpPr>
          <p:grpSpPr>
            <a:xfrm>
              <a:off x="9831553" y="2876750"/>
              <a:ext cx="1623848" cy="1735579"/>
              <a:chOff x="9990251" y="3200400"/>
              <a:chExt cx="1623848" cy="1735579"/>
            </a:xfrm>
            <a:effectLst>
              <a:outerShdw blurRad="50800" dist="38100" dir="2700000" algn="tl" rotWithShape="0">
                <a:prstClr val="black">
                  <a:alpha val="40000"/>
                </a:prstClr>
              </a:outerShdw>
            </a:effectLst>
          </p:grpSpPr>
          <p:sp>
            <p:nvSpPr>
              <p:cNvPr id="14" name="Folded Corner 13">
                <a:extLst>
                  <a:ext uri="{C183D7F6-B498-43B3-948B-1728B52AA6E4}">
                    <adec:decorative xmlns:adec="http://schemas.microsoft.com/office/drawing/2017/decorative" val="1"/>
                  </a:ext>
                </a:extLst>
              </p:cNvPr>
              <p:cNvSpPr/>
              <p:nvPr/>
            </p:nvSpPr>
            <p:spPr>
              <a:xfrm rot="16200000">
                <a:off x="9934385" y="3256266"/>
                <a:ext cx="1735579" cy="1623847"/>
              </a:xfrm>
              <a:prstGeom prst="foldedCorner">
                <a:avLst>
                  <a:gd name="adj" fmla="val 25118"/>
                </a:avLst>
              </a:prstGeom>
              <a:solidFill>
                <a:srgbClr val="AD11A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5" name="TextBox 14"/>
              <p:cNvSpPr txBox="1"/>
              <p:nvPr/>
            </p:nvSpPr>
            <p:spPr>
              <a:xfrm>
                <a:off x="9990251" y="3806579"/>
                <a:ext cx="162384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Protobuf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recordIO</a:t>
                </a:r>
              </a:p>
            </p:txBody>
          </p:sp>
        </p:grpSp>
        <p:grpSp>
          <p:nvGrpSpPr>
            <p:cNvPr id="19" name="Group 18">
              <a:extLst>
                <a:ext uri="{C183D7F6-B498-43B3-948B-1728B52AA6E4}">
                  <adec:decorative xmlns:adec="http://schemas.microsoft.com/office/drawing/2017/decorative" val="1"/>
                </a:ext>
              </a:extLst>
            </p:cNvPr>
            <p:cNvGrpSpPr/>
            <p:nvPr/>
          </p:nvGrpSpPr>
          <p:grpSpPr>
            <a:xfrm>
              <a:off x="7602771" y="2876750"/>
              <a:ext cx="1623848" cy="1735579"/>
              <a:chOff x="7932851" y="3200400"/>
              <a:chExt cx="1623848" cy="1735579"/>
            </a:xfrm>
            <a:solidFill>
              <a:srgbClr val="4D27AA"/>
            </a:solidFill>
            <a:effectLst>
              <a:outerShdw blurRad="50800" dist="38100" dir="2700000" algn="tl" rotWithShape="0">
                <a:prstClr val="black">
                  <a:alpha val="40000"/>
                </a:prstClr>
              </a:outerShdw>
            </a:effectLst>
          </p:grpSpPr>
          <p:sp>
            <p:nvSpPr>
              <p:cNvPr id="13" name="Folded Corner 12">
                <a:extLst>
                  <a:ext uri="{C183D7F6-B498-43B3-948B-1728B52AA6E4}">
                    <adec:decorative xmlns:adec="http://schemas.microsoft.com/office/drawing/2017/decorative" val="1"/>
                  </a:ext>
                </a:extLst>
              </p:cNvPr>
              <p:cNvSpPr/>
              <p:nvPr/>
            </p:nvSpPr>
            <p:spPr>
              <a:xfrm rot="16200000">
                <a:off x="7876985" y="3256266"/>
                <a:ext cx="1735579" cy="1623847"/>
              </a:xfrm>
              <a:prstGeom prst="foldedCorner">
                <a:avLst>
                  <a:gd name="adj" fmla="val 25118"/>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6" name="TextBox 15"/>
              <p:cNvSpPr txBox="1"/>
              <p:nvPr/>
            </p:nvSpPr>
            <p:spPr>
              <a:xfrm>
                <a:off x="7932851" y="3614221"/>
                <a:ext cx="1623848" cy="95410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JSON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lines</a:t>
                </a:r>
              </a:p>
            </p:txBody>
          </p:sp>
        </p:grpSp>
        <p:grpSp>
          <p:nvGrpSpPr>
            <p:cNvPr id="20" name="Group 19">
              <a:extLst>
                <a:ext uri="{C183D7F6-B498-43B3-948B-1728B52AA6E4}">
                  <adec:decorative xmlns:adec="http://schemas.microsoft.com/office/drawing/2017/decorative" val="1"/>
                </a:ext>
              </a:extLst>
            </p:cNvPr>
            <p:cNvGrpSpPr/>
            <p:nvPr/>
          </p:nvGrpSpPr>
          <p:grpSpPr>
            <a:xfrm>
              <a:off x="5373991" y="2876750"/>
              <a:ext cx="1623847" cy="1735579"/>
              <a:chOff x="5875451" y="3200400"/>
              <a:chExt cx="1623847" cy="1735579"/>
            </a:xfrm>
            <a:solidFill>
              <a:srgbClr val="1CC9F7"/>
            </a:solidFill>
            <a:effectLst>
              <a:outerShdw blurRad="50800" dist="38100" dir="2700000" algn="tl" rotWithShape="0">
                <a:prstClr val="black">
                  <a:alpha val="40000"/>
                </a:prstClr>
              </a:outerShdw>
            </a:effectLst>
          </p:grpSpPr>
          <p:sp>
            <p:nvSpPr>
              <p:cNvPr id="12" name="Folded Corner 11">
                <a:extLst>
                  <a:ext uri="{C183D7F6-B498-43B3-948B-1728B52AA6E4}">
                    <adec:decorative xmlns:adec="http://schemas.microsoft.com/office/drawing/2017/decorative" val="1"/>
                  </a:ext>
                </a:extLst>
              </p:cNvPr>
              <p:cNvSpPr/>
              <p:nvPr/>
            </p:nvSpPr>
            <p:spPr>
              <a:xfrm rot="16200000">
                <a:off x="5819585" y="3256266"/>
                <a:ext cx="1735579" cy="1623847"/>
              </a:xfrm>
              <a:prstGeom prst="foldedCorner">
                <a:avLst>
                  <a:gd name="adj" fmla="val 25118"/>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7" name="TextBox 16"/>
              <p:cNvSpPr txBox="1"/>
              <p:nvPr/>
            </p:nvSpPr>
            <p:spPr>
              <a:xfrm>
                <a:off x="5920321" y="3829664"/>
                <a:ext cx="1534110" cy="523220"/>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text</a:t>
                </a:r>
              </a:p>
            </p:txBody>
          </p:sp>
        </p:grpSp>
      </p:grpSp>
      <p:sp>
        <p:nvSpPr>
          <p:cNvPr id="6" name="Footer Placeholder 5"/>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p:cNvSpPr>
            <a:spLocks noGrp="1"/>
          </p:cNvSpPr>
          <p:nvPr>
            <p:ph type="sldNum" sz="quarter" idx="12"/>
          </p:nvPr>
        </p:nvSpPr>
        <p:spPr/>
        <p:txBody>
          <a:bodyPr/>
          <a:lstStyle/>
          <a:p>
            <a:fld id="{B6A95138-A96E-2F42-A959-2EFD44FE4AB7}" type="slidenum">
              <a:rPr lang="en-US" smtClean="0"/>
              <a:t>71</a:t>
            </a:fld>
            <a:endParaRPr lang="en-US" dirty="0"/>
          </a:p>
        </p:txBody>
      </p:sp>
    </p:spTree>
    <p:custDataLst>
      <p:tags r:id="rId1"/>
    </p:custDataLst>
    <p:extLst>
      <p:ext uri="{BB962C8B-B14F-4D97-AF65-F5344CB8AC3E}">
        <p14:creationId xmlns:p14="http://schemas.microsoft.com/office/powerpoint/2010/main" val="3038229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the data for an algorithm</a:t>
            </a:r>
          </a:p>
        </p:txBody>
      </p:sp>
      <p:sp>
        <p:nvSpPr>
          <p:cNvPr id="11" name="Content Placeholder 2"/>
          <p:cNvSpPr>
            <a:spLocks noGrp="1"/>
          </p:cNvSpPr>
          <p:nvPr>
            <p:ph idx="1"/>
          </p:nvPr>
        </p:nvSpPr>
        <p:spPr>
          <a:xfrm>
            <a:off x="419100" y="1528175"/>
            <a:ext cx="11353800" cy="4648788"/>
          </a:xfrm>
        </p:spPr>
        <p:txBody>
          <a:bodyPr/>
          <a:lstStyle/>
          <a:p>
            <a:pPr marL="0" indent="0">
              <a:buNone/>
            </a:pPr>
            <a:r>
              <a:rPr lang="en-US" dirty="0"/>
              <a:t>When you use CSV format, use the first column as the target variable.</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8CDEC590-73F8-4734-B452-3E4079C96F2E}"/>
                  </a:ext>
                  <a:ext uri="{C183D7F6-B498-43B3-948B-1728B52AA6E4}">
                    <adec:decorative xmlns:adec="http://schemas.microsoft.com/office/drawing/2017/decorative" val="1"/>
                  </a:ext>
                </a:extLst>
              </p:cNvPr>
              <p:cNvGraphicFramePr>
                <a:graphicFrameLocks/>
              </p:cNvGraphicFramePr>
              <p:nvPr>
                <p:extLst/>
              </p:nvPr>
            </p:nvGraphicFramePr>
            <p:xfrm>
              <a:off x="3205406" y="2981293"/>
              <a:ext cx="8485449" cy="2219960"/>
            </p:xfrm>
            <a:graphic>
              <a:graphicData uri="http://schemas.openxmlformats.org/drawingml/2006/table">
                <a:tbl>
                  <a:tblPr firstRow="1" bandRow="1">
                    <a:tableStyleId>{5C22544A-7EE6-4342-B048-85BDC9FD1C3A}</a:tableStyleId>
                  </a:tblPr>
                  <a:tblGrid>
                    <a:gridCol w="1212207">
                      <a:extLst>
                        <a:ext uri="{9D8B030D-6E8A-4147-A177-3AD203B41FA5}">
                          <a16:colId xmlns:a16="http://schemas.microsoft.com/office/drawing/2014/main" val="1255193164"/>
                        </a:ext>
                      </a:extLst>
                    </a:gridCol>
                    <a:gridCol w="1212207">
                      <a:extLst>
                        <a:ext uri="{9D8B030D-6E8A-4147-A177-3AD203B41FA5}">
                          <a16:colId xmlns:a16="http://schemas.microsoft.com/office/drawing/2014/main" val="2576424008"/>
                        </a:ext>
                      </a:extLst>
                    </a:gridCol>
                    <a:gridCol w="1212207">
                      <a:extLst>
                        <a:ext uri="{9D8B030D-6E8A-4147-A177-3AD203B41FA5}">
                          <a16:colId xmlns:a16="http://schemas.microsoft.com/office/drawing/2014/main" val="823489172"/>
                        </a:ext>
                      </a:extLst>
                    </a:gridCol>
                    <a:gridCol w="1212207">
                      <a:extLst>
                        <a:ext uri="{9D8B030D-6E8A-4147-A177-3AD203B41FA5}">
                          <a16:colId xmlns:a16="http://schemas.microsoft.com/office/drawing/2014/main" val="1253172003"/>
                        </a:ext>
                      </a:extLst>
                    </a:gridCol>
                    <a:gridCol w="1212207">
                      <a:extLst>
                        <a:ext uri="{9D8B030D-6E8A-4147-A177-3AD203B41FA5}">
                          <a16:colId xmlns:a16="http://schemas.microsoft.com/office/drawing/2014/main" val="113676761"/>
                        </a:ext>
                      </a:extLst>
                    </a:gridCol>
                    <a:gridCol w="1212207">
                      <a:extLst>
                        <a:ext uri="{9D8B030D-6E8A-4147-A177-3AD203B41FA5}">
                          <a16:colId xmlns:a16="http://schemas.microsoft.com/office/drawing/2014/main" val="603689811"/>
                        </a:ext>
                      </a:extLst>
                    </a:gridCol>
                    <a:gridCol w="1212207">
                      <a:extLst>
                        <a:ext uri="{9D8B030D-6E8A-4147-A177-3AD203B41FA5}">
                          <a16:colId xmlns:a16="http://schemas.microsoft.com/office/drawing/2014/main" val="1992021330"/>
                        </a:ext>
                      </a:extLst>
                    </a:gridCol>
                  </a:tblGrid>
                  <a:tr h="364541">
                    <a:tc>
                      <a:txBody>
                        <a:bodyPr/>
                        <a:lstStyle/>
                        <a:p>
                          <a:r>
                            <a:rPr lang="en-US" dirty="0">
                              <a:solidFill>
                                <a:schemeClr val="tx1"/>
                              </a:solidFill>
                              <a:latin typeface="+mn-lt"/>
                            </a:rPr>
                            <a:t>Target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lang="en-US" dirty="0">
                              <a:solidFill>
                                <a:schemeClr val="tx1"/>
                              </a:solidFill>
                              <a:latin typeface="+mn-lt"/>
                            </a:rPr>
                            <a:t>Feature1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lang="en-US" dirty="0">
                              <a:solidFill>
                                <a:schemeClr val="tx1"/>
                              </a:solidFill>
                              <a:latin typeface="+mn-lt"/>
                            </a:rPr>
                            <a:t>Feature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lang="en-US" dirty="0">
                              <a:solidFill>
                                <a:schemeClr val="tx1"/>
                              </a:solidFill>
                              <a:latin typeface="+mn-lt"/>
                            </a:rPr>
                            <a:t>Feature 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lang="en-US" dirty="0">
                              <a:solidFill>
                                <a:schemeClr val="tx1"/>
                              </a:solidFill>
                              <a:latin typeface="+mn-lt"/>
                            </a:rPr>
                            <a:t>Feature 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lang="en-US" dirty="0">
                              <a:solidFill>
                                <a:schemeClr val="tx1"/>
                              </a:solidFill>
                              <a:latin typeface="+mn-lt"/>
                            </a:rPr>
                            <a:t>Feature 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r>
                                  <m:rPr>
                                    <m:lit/>
                                  </m:rP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m:t>
                                </m:r>
                              </m:oMath>
                            </m:oMathPara>
                          </a14:m>
                          <a:endParaRPr lang="en-US"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02297601"/>
                      </a:ext>
                    </a:extLst>
                  </a:tr>
                  <a:tr h="370840">
                    <a:tc>
                      <a:txBody>
                        <a:bodyPr/>
                        <a:lstStyle/>
                        <a:p>
                          <a:r>
                            <a:rPr lang="en-US" dirty="0">
                              <a:latin typeface="+mn-lt"/>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8.39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92.3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solidFill>
                                <a:schemeClr val="tx1"/>
                              </a:solidFill>
                              <a:latin typeface="+mn-lt"/>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oMath>
                            </m:oMathPara>
                          </a14:m>
                          <a:endParaRPr lang="en-US"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781076890"/>
                      </a:ext>
                    </a:extLst>
                  </a:tr>
                  <a:tr h="370840">
                    <a:tc>
                      <a:txBody>
                        <a:bodyPr/>
                        <a:lstStyle/>
                        <a:p>
                          <a:r>
                            <a:rPr lang="en-US" dirty="0">
                              <a:latin typeface="+mn-lt"/>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7.82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201.39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415564602"/>
                      </a:ext>
                    </a:extLst>
                  </a:tr>
                  <a:tr h="370840">
                    <a:tc>
                      <a:txBody>
                        <a:bodyPr/>
                        <a:lstStyle/>
                        <a:p>
                          <a:r>
                            <a:rPr lang="en-US" dirty="0">
                              <a:latin typeface="+mn-lt"/>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2.39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245.21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389400448"/>
                      </a:ext>
                    </a:extLst>
                  </a:tr>
                  <a:tr h="370840">
                    <a:tc>
                      <a:txBody>
                        <a:bodyPr/>
                        <a:lstStyle/>
                        <a:p>
                          <a:r>
                            <a:rPr lang="en-US" dirty="0">
                              <a:latin typeface="+mn-lt"/>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8.48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183.92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68327090"/>
                      </a:ext>
                    </a:extLst>
                  </a:tr>
                  <a:tr h="370840">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5.80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28.2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834341760"/>
                      </a:ext>
                    </a:extLst>
                  </a:tr>
                </a:tbl>
              </a:graphicData>
            </a:graphic>
          </p:graphicFrame>
        </mc:Choice>
        <mc:Fallback xmlns="">
          <p:graphicFrame>
            <p:nvGraphicFramePr>
              <p:cNvPr id="7" name="Content Placeholder 6">
                <a:extLst>
                  <a:ext uri="{FF2B5EF4-FFF2-40B4-BE49-F238E27FC236}">
                    <a16:creationId xmlns:a16="http://schemas.microsoft.com/office/drawing/2014/main" id="{8CDEC590-73F8-4734-B452-3E4079C96F2E}"/>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575509328"/>
                  </p:ext>
                </p:extLst>
              </p:nvPr>
            </p:nvGraphicFramePr>
            <p:xfrm>
              <a:off x="3205406" y="2981293"/>
              <a:ext cx="8485449" cy="2219960"/>
            </p:xfrm>
            <a:graphic>
              <a:graphicData uri="http://schemas.openxmlformats.org/drawingml/2006/table">
                <a:tbl>
                  <a:tblPr firstRow="1" bandRow="1">
                    <a:tableStyleId>{5C22544A-7EE6-4342-B048-85BDC9FD1C3A}</a:tableStyleId>
                  </a:tblPr>
                  <a:tblGrid>
                    <a:gridCol w="1212207">
                      <a:extLst>
                        <a:ext uri="{9D8B030D-6E8A-4147-A177-3AD203B41FA5}">
                          <a16:colId xmlns:a16="http://schemas.microsoft.com/office/drawing/2014/main" val="1255193164"/>
                        </a:ext>
                      </a:extLst>
                    </a:gridCol>
                    <a:gridCol w="1212207">
                      <a:extLst>
                        <a:ext uri="{9D8B030D-6E8A-4147-A177-3AD203B41FA5}">
                          <a16:colId xmlns:a16="http://schemas.microsoft.com/office/drawing/2014/main" val="2576424008"/>
                        </a:ext>
                      </a:extLst>
                    </a:gridCol>
                    <a:gridCol w="1212207">
                      <a:extLst>
                        <a:ext uri="{9D8B030D-6E8A-4147-A177-3AD203B41FA5}">
                          <a16:colId xmlns:a16="http://schemas.microsoft.com/office/drawing/2014/main" val="823489172"/>
                        </a:ext>
                      </a:extLst>
                    </a:gridCol>
                    <a:gridCol w="1212207">
                      <a:extLst>
                        <a:ext uri="{9D8B030D-6E8A-4147-A177-3AD203B41FA5}">
                          <a16:colId xmlns:a16="http://schemas.microsoft.com/office/drawing/2014/main" val="1253172003"/>
                        </a:ext>
                      </a:extLst>
                    </a:gridCol>
                    <a:gridCol w="1212207">
                      <a:extLst>
                        <a:ext uri="{9D8B030D-6E8A-4147-A177-3AD203B41FA5}">
                          <a16:colId xmlns:a16="http://schemas.microsoft.com/office/drawing/2014/main" val="113676761"/>
                        </a:ext>
                      </a:extLst>
                    </a:gridCol>
                    <a:gridCol w="1212207">
                      <a:extLst>
                        <a:ext uri="{9D8B030D-6E8A-4147-A177-3AD203B41FA5}">
                          <a16:colId xmlns:a16="http://schemas.microsoft.com/office/drawing/2014/main" val="603689811"/>
                        </a:ext>
                      </a:extLst>
                    </a:gridCol>
                    <a:gridCol w="1212207">
                      <a:extLst>
                        <a:ext uri="{9D8B030D-6E8A-4147-A177-3AD203B41FA5}">
                          <a16:colId xmlns:a16="http://schemas.microsoft.com/office/drawing/2014/main" val="1992021330"/>
                        </a:ext>
                      </a:extLst>
                    </a:gridCol>
                  </a:tblGrid>
                  <a:tr h="365760">
                    <a:tc>
                      <a:txBody>
                        <a:bodyPr/>
                        <a:lstStyle/>
                        <a:p>
                          <a:r>
                            <a:rPr lang="en-US" dirty="0">
                              <a:solidFill>
                                <a:schemeClr val="tx1"/>
                              </a:solidFill>
                              <a:latin typeface="+mn-lt"/>
                            </a:rPr>
                            <a:t>Target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lang="en-US" dirty="0">
                              <a:solidFill>
                                <a:schemeClr val="tx1"/>
                              </a:solidFill>
                              <a:latin typeface="+mn-lt"/>
                            </a:rPr>
                            <a:t>Feature1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lang="en-US" dirty="0">
                              <a:solidFill>
                                <a:schemeClr val="tx1"/>
                              </a:solidFill>
                              <a:latin typeface="+mn-lt"/>
                            </a:rPr>
                            <a:t>Feature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lang="en-US" dirty="0">
                              <a:solidFill>
                                <a:schemeClr val="tx1"/>
                              </a:solidFill>
                              <a:latin typeface="+mn-lt"/>
                            </a:rPr>
                            <a:t>Feature 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lang="en-US" dirty="0">
                              <a:solidFill>
                                <a:schemeClr val="tx1"/>
                              </a:solidFill>
                              <a:latin typeface="+mn-lt"/>
                            </a:rPr>
                            <a:t>Feature 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lang="en-US" dirty="0">
                              <a:solidFill>
                                <a:schemeClr val="tx1"/>
                              </a:solidFill>
                              <a:latin typeface="+mn-lt"/>
                            </a:rPr>
                            <a:t>Feature 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00000" t="-6667" b="-533333"/>
                          </a:stretch>
                        </a:blipFill>
                      </a:tcPr>
                    </a:tc>
                    <a:extLst>
                      <a:ext uri="{0D108BD9-81ED-4DB2-BD59-A6C34878D82A}">
                        <a16:rowId xmlns:a16="http://schemas.microsoft.com/office/drawing/2014/main" val="2502297601"/>
                      </a:ext>
                    </a:extLst>
                  </a:tr>
                  <a:tr h="370840">
                    <a:tc>
                      <a:txBody>
                        <a:bodyPr/>
                        <a:lstStyle/>
                        <a:p>
                          <a:r>
                            <a:rPr lang="en-US" dirty="0">
                              <a:latin typeface="+mn-lt"/>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8.39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92.3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solidFill>
                                <a:schemeClr val="tx1"/>
                              </a:solidFill>
                              <a:latin typeface="+mn-lt"/>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00000" t="-104918" b="-424590"/>
                          </a:stretch>
                        </a:blipFill>
                      </a:tcPr>
                    </a:tc>
                    <a:extLst>
                      <a:ext uri="{0D108BD9-81ED-4DB2-BD59-A6C34878D82A}">
                        <a16:rowId xmlns:a16="http://schemas.microsoft.com/office/drawing/2014/main" val="3781076890"/>
                      </a:ext>
                    </a:extLst>
                  </a:tr>
                  <a:tr h="370840">
                    <a:tc>
                      <a:txBody>
                        <a:bodyPr/>
                        <a:lstStyle/>
                        <a:p>
                          <a:r>
                            <a:rPr lang="en-US" dirty="0">
                              <a:latin typeface="+mn-lt"/>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7.82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201.39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00000" t="-204918" b="-324590"/>
                          </a:stretch>
                        </a:blipFill>
                      </a:tcPr>
                    </a:tc>
                    <a:extLst>
                      <a:ext uri="{0D108BD9-81ED-4DB2-BD59-A6C34878D82A}">
                        <a16:rowId xmlns:a16="http://schemas.microsoft.com/office/drawing/2014/main" val="1415564602"/>
                      </a:ext>
                    </a:extLst>
                  </a:tr>
                  <a:tr h="370840">
                    <a:tc>
                      <a:txBody>
                        <a:bodyPr/>
                        <a:lstStyle/>
                        <a:p>
                          <a:r>
                            <a:rPr lang="en-US" dirty="0">
                              <a:latin typeface="+mn-lt"/>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2.39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245.21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00000" t="-304918" b="-224590"/>
                          </a:stretch>
                        </a:blipFill>
                      </a:tcPr>
                    </a:tc>
                    <a:extLst>
                      <a:ext uri="{0D108BD9-81ED-4DB2-BD59-A6C34878D82A}">
                        <a16:rowId xmlns:a16="http://schemas.microsoft.com/office/drawing/2014/main" val="2389400448"/>
                      </a:ext>
                    </a:extLst>
                  </a:tr>
                  <a:tr h="370840">
                    <a:tc>
                      <a:txBody>
                        <a:bodyPr/>
                        <a:lstStyle/>
                        <a:p>
                          <a:r>
                            <a:rPr lang="en-US" dirty="0">
                              <a:latin typeface="+mn-lt"/>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8.48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183.92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00000" t="-404918" b="-124590"/>
                          </a:stretch>
                        </a:blipFill>
                      </a:tcPr>
                    </a:tc>
                    <a:extLst>
                      <a:ext uri="{0D108BD9-81ED-4DB2-BD59-A6C34878D82A}">
                        <a16:rowId xmlns:a16="http://schemas.microsoft.com/office/drawing/2014/main" val="68327090"/>
                      </a:ext>
                    </a:extLst>
                  </a:tr>
                  <a:tr h="370840">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5.80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28.2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latin typeface="+mn-lt"/>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00000" t="-504918" b="-24590"/>
                          </a:stretch>
                        </a:blipFill>
                      </a:tcPr>
                    </a:tc>
                    <a:extLst>
                      <a:ext uri="{0D108BD9-81ED-4DB2-BD59-A6C34878D82A}">
                        <a16:rowId xmlns:a16="http://schemas.microsoft.com/office/drawing/2014/main" val="834341760"/>
                      </a:ext>
                    </a:extLst>
                  </a:tr>
                </a:tbl>
              </a:graphicData>
            </a:graphic>
          </p:graphicFrame>
        </mc:Fallback>
      </mc:AlternateContent>
      <p:sp>
        <p:nvSpPr>
          <p:cNvPr id="8" name="Folded Corner 7">
            <a:extLst>
              <a:ext uri="{C183D7F6-B498-43B3-948B-1728B52AA6E4}">
                <adec:decorative xmlns:adec="http://schemas.microsoft.com/office/drawing/2017/decorative" val="1"/>
              </a:ext>
            </a:extLst>
          </p:cNvPr>
          <p:cNvSpPr/>
          <p:nvPr/>
        </p:nvSpPr>
        <p:spPr>
          <a:xfrm rot="16200000">
            <a:off x="1032350" y="3274670"/>
            <a:ext cx="1735579" cy="1633205"/>
          </a:xfrm>
          <a:prstGeom prst="foldedCorner">
            <a:avLst>
              <a:gd name="adj" fmla="val 24103"/>
            </a:avLst>
          </a:prstGeom>
          <a:solidFill>
            <a:srgbClr val="D5DBD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a:ea typeface="+mn-ea"/>
                <a:cs typeface="+mn-cs"/>
              </a:rPr>
              <a:t>  *.csv</a:t>
            </a:r>
          </a:p>
        </p:txBody>
      </p:sp>
      <p:sp>
        <p:nvSpPr>
          <p:cNvPr id="6" name="Footer Placeholder 5"/>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p:cNvSpPr>
            <a:spLocks noGrp="1"/>
          </p:cNvSpPr>
          <p:nvPr>
            <p:ph type="sldNum" sz="quarter" idx="12"/>
          </p:nvPr>
        </p:nvSpPr>
        <p:spPr/>
        <p:txBody>
          <a:bodyPr/>
          <a:lstStyle/>
          <a:p>
            <a:fld id="{B6A95138-A96E-2F42-A959-2EFD44FE4AB7}" type="slidenum">
              <a:rPr lang="en-US" smtClean="0"/>
              <a:t>72</a:t>
            </a:fld>
            <a:endParaRPr lang="en-US" dirty="0"/>
          </a:p>
        </p:txBody>
      </p:sp>
    </p:spTree>
    <p:custDataLst>
      <p:tags r:id="rId1"/>
    </p:custDataLst>
    <p:extLst>
      <p:ext uri="{BB962C8B-B14F-4D97-AF65-F5344CB8AC3E}">
        <p14:creationId xmlns:p14="http://schemas.microsoft.com/office/powerpoint/2010/main" val="41611067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split the data?</a:t>
            </a:r>
          </a:p>
        </p:txBody>
      </p:sp>
      <p:sp>
        <p:nvSpPr>
          <p:cNvPr id="14" name="AutoShape 2" descr="Image result for algorithm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TextBox 11"/>
          <p:cNvSpPr txBox="1"/>
          <p:nvPr/>
        </p:nvSpPr>
        <p:spPr>
          <a:xfrm>
            <a:off x="509534" y="2700409"/>
            <a:ext cx="1972708" cy="1815882"/>
          </a:xfrm>
          <a:prstGeom prst="rect">
            <a:avLst/>
          </a:prstGeom>
          <a:noFill/>
        </p:spPr>
        <p:txBody>
          <a:bodyPr wrap="square" rtlCol="0">
            <a:spAutoFit/>
          </a:bodyPr>
          <a:lstStyle/>
          <a:p>
            <a:pPr algn="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All data that is used for training and evaluation</a:t>
            </a:r>
          </a:p>
        </p:txBody>
      </p:sp>
      <p:grpSp>
        <p:nvGrpSpPr>
          <p:cNvPr id="3" name="Group 2">
            <a:extLst>
              <a:ext uri="{C183D7F6-B498-43B3-948B-1728B52AA6E4}">
                <adec:decorative xmlns:adec="http://schemas.microsoft.com/office/drawing/2017/decorative" val="1"/>
              </a:ext>
            </a:extLst>
          </p:cNvPr>
          <p:cNvGrpSpPr/>
          <p:nvPr/>
        </p:nvGrpSpPr>
        <p:grpSpPr>
          <a:xfrm>
            <a:off x="6252277" y="1470160"/>
            <a:ext cx="4778790" cy="5047192"/>
            <a:chOff x="6916128" y="2171413"/>
            <a:chExt cx="2836446" cy="2995756"/>
          </a:xfrm>
        </p:grpSpPr>
        <p:sp>
          <p:nvSpPr>
            <p:cNvPr id="11" name="Freeform 10">
              <a:extLst>
                <a:ext uri="{C183D7F6-B498-43B3-948B-1728B52AA6E4}">
                  <adec:decorative xmlns:adec="http://schemas.microsoft.com/office/drawing/2017/decorative" val="1"/>
                </a:ext>
              </a:extLst>
            </p:cNvPr>
            <p:cNvSpPr/>
            <p:nvPr/>
          </p:nvSpPr>
          <p:spPr>
            <a:xfrm>
              <a:off x="7181643" y="3091756"/>
              <a:ext cx="1973347" cy="948862"/>
            </a:xfrm>
            <a:custGeom>
              <a:avLst/>
              <a:gdLst>
                <a:gd name="connsiteX0" fmla="*/ 28522 w 1989402"/>
                <a:gd name="connsiteY0" fmla="*/ 254793 h 1038462"/>
                <a:gd name="connsiteX1" fmla="*/ 38682 w 1989402"/>
                <a:gd name="connsiteY1" fmla="*/ 681513 h 1038462"/>
                <a:gd name="connsiteX2" fmla="*/ 404442 w 1989402"/>
                <a:gd name="connsiteY2" fmla="*/ 488473 h 1038462"/>
                <a:gd name="connsiteX3" fmla="*/ 577162 w 1989402"/>
                <a:gd name="connsiteY3" fmla="*/ 1037113 h 1038462"/>
                <a:gd name="connsiteX4" fmla="*/ 861642 w 1989402"/>
                <a:gd name="connsiteY4" fmla="*/ 651033 h 1038462"/>
                <a:gd name="connsiteX5" fmla="*/ 1014042 w 1989402"/>
                <a:gd name="connsiteY5" fmla="*/ 894873 h 1038462"/>
                <a:gd name="connsiteX6" fmla="*/ 1247722 w 1989402"/>
                <a:gd name="connsiteY6" fmla="*/ 427513 h 1038462"/>
                <a:gd name="connsiteX7" fmla="*/ 1349322 w 1989402"/>
                <a:gd name="connsiteY7" fmla="*/ 874553 h 1038462"/>
                <a:gd name="connsiteX8" fmla="*/ 1572842 w 1989402"/>
                <a:gd name="connsiteY8" fmla="*/ 793 h 1038462"/>
                <a:gd name="connsiteX9" fmla="*/ 1654122 w 1989402"/>
                <a:gd name="connsiteY9" fmla="*/ 711993 h 1038462"/>
                <a:gd name="connsiteX10" fmla="*/ 1989402 w 1989402"/>
                <a:gd name="connsiteY10" fmla="*/ 376713 h 1038462"/>
                <a:gd name="connsiteX0" fmla="*/ 8838 w 1969718"/>
                <a:gd name="connsiteY0" fmla="*/ 254793 h 1038462"/>
                <a:gd name="connsiteX1" fmla="*/ 79958 w 1969718"/>
                <a:gd name="connsiteY1" fmla="*/ 701833 h 1038462"/>
                <a:gd name="connsiteX2" fmla="*/ 384758 w 1969718"/>
                <a:gd name="connsiteY2" fmla="*/ 488473 h 1038462"/>
                <a:gd name="connsiteX3" fmla="*/ 557478 w 1969718"/>
                <a:gd name="connsiteY3" fmla="*/ 1037113 h 1038462"/>
                <a:gd name="connsiteX4" fmla="*/ 841958 w 1969718"/>
                <a:gd name="connsiteY4" fmla="*/ 651033 h 1038462"/>
                <a:gd name="connsiteX5" fmla="*/ 994358 w 1969718"/>
                <a:gd name="connsiteY5" fmla="*/ 894873 h 1038462"/>
                <a:gd name="connsiteX6" fmla="*/ 1228038 w 1969718"/>
                <a:gd name="connsiteY6" fmla="*/ 427513 h 1038462"/>
                <a:gd name="connsiteX7" fmla="*/ 1329638 w 1969718"/>
                <a:gd name="connsiteY7" fmla="*/ 874553 h 1038462"/>
                <a:gd name="connsiteX8" fmla="*/ 1553158 w 1969718"/>
                <a:gd name="connsiteY8" fmla="*/ 793 h 1038462"/>
                <a:gd name="connsiteX9" fmla="*/ 1634438 w 1969718"/>
                <a:gd name="connsiteY9" fmla="*/ 711993 h 1038462"/>
                <a:gd name="connsiteX10" fmla="*/ 1969718 w 1969718"/>
                <a:gd name="connsiteY10" fmla="*/ 376713 h 1038462"/>
                <a:gd name="connsiteX0" fmla="*/ 8838 w 1969718"/>
                <a:gd name="connsiteY0" fmla="*/ 153304 h 936973"/>
                <a:gd name="connsiteX1" fmla="*/ 79958 w 1969718"/>
                <a:gd name="connsiteY1" fmla="*/ 600344 h 936973"/>
                <a:gd name="connsiteX2" fmla="*/ 384758 w 1969718"/>
                <a:gd name="connsiteY2" fmla="*/ 386984 h 936973"/>
                <a:gd name="connsiteX3" fmla="*/ 557478 w 1969718"/>
                <a:gd name="connsiteY3" fmla="*/ 935624 h 936973"/>
                <a:gd name="connsiteX4" fmla="*/ 841958 w 1969718"/>
                <a:gd name="connsiteY4" fmla="*/ 549544 h 936973"/>
                <a:gd name="connsiteX5" fmla="*/ 994358 w 1969718"/>
                <a:gd name="connsiteY5" fmla="*/ 793384 h 936973"/>
                <a:gd name="connsiteX6" fmla="*/ 1228038 w 1969718"/>
                <a:gd name="connsiteY6" fmla="*/ 326024 h 936973"/>
                <a:gd name="connsiteX7" fmla="*/ 1329638 w 1969718"/>
                <a:gd name="connsiteY7" fmla="*/ 773064 h 936973"/>
                <a:gd name="connsiteX8" fmla="*/ 1614118 w 1969718"/>
                <a:gd name="connsiteY8" fmla="*/ 904 h 936973"/>
                <a:gd name="connsiteX9" fmla="*/ 1634438 w 1969718"/>
                <a:gd name="connsiteY9" fmla="*/ 610504 h 936973"/>
                <a:gd name="connsiteX10" fmla="*/ 1969718 w 1969718"/>
                <a:gd name="connsiteY10" fmla="*/ 275224 h 936973"/>
                <a:gd name="connsiteX0" fmla="*/ 8838 w 1969718"/>
                <a:gd name="connsiteY0" fmla="*/ 155110 h 938779"/>
                <a:gd name="connsiteX1" fmla="*/ 79958 w 1969718"/>
                <a:gd name="connsiteY1" fmla="*/ 602150 h 938779"/>
                <a:gd name="connsiteX2" fmla="*/ 384758 w 1969718"/>
                <a:gd name="connsiteY2" fmla="*/ 388790 h 938779"/>
                <a:gd name="connsiteX3" fmla="*/ 557478 w 1969718"/>
                <a:gd name="connsiteY3" fmla="*/ 937430 h 938779"/>
                <a:gd name="connsiteX4" fmla="*/ 841958 w 1969718"/>
                <a:gd name="connsiteY4" fmla="*/ 551350 h 938779"/>
                <a:gd name="connsiteX5" fmla="*/ 994358 w 1969718"/>
                <a:gd name="connsiteY5" fmla="*/ 795190 h 938779"/>
                <a:gd name="connsiteX6" fmla="*/ 1228038 w 1969718"/>
                <a:gd name="connsiteY6" fmla="*/ 327830 h 938779"/>
                <a:gd name="connsiteX7" fmla="*/ 1329638 w 1969718"/>
                <a:gd name="connsiteY7" fmla="*/ 774870 h 938779"/>
                <a:gd name="connsiteX8" fmla="*/ 1614118 w 1969718"/>
                <a:gd name="connsiteY8" fmla="*/ 2710 h 938779"/>
                <a:gd name="connsiteX9" fmla="*/ 1715718 w 1969718"/>
                <a:gd name="connsiteY9" fmla="*/ 510710 h 938779"/>
                <a:gd name="connsiteX10" fmla="*/ 1969718 w 1969718"/>
                <a:gd name="connsiteY10" fmla="*/ 277030 h 938779"/>
                <a:gd name="connsiteX0" fmla="*/ 8838 w 1969718"/>
                <a:gd name="connsiteY0" fmla="*/ 155110 h 938779"/>
                <a:gd name="connsiteX1" fmla="*/ 79958 w 1969718"/>
                <a:gd name="connsiteY1" fmla="*/ 602150 h 938779"/>
                <a:gd name="connsiteX2" fmla="*/ 384758 w 1969718"/>
                <a:gd name="connsiteY2" fmla="*/ 388790 h 938779"/>
                <a:gd name="connsiteX3" fmla="*/ 557478 w 1969718"/>
                <a:gd name="connsiteY3" fmla="*/ 937430 h 938779"/>
                <a:gd name="connsiteX4" fmla="*/ 841958 w 1969718"/>
                <a:gd name="connsiteY4" fmla="*/ 551350 h 938779"/>
                <a:gd name="connsiteX5" fmla="*/ 994358 w 1969718"/>
                <a:gd name="connsiteY5" fmla="*/ 795190 h 938779"/>
                <a:gd name="connsiteX6" fmla="*/ 1228038 w 1969718"/>
                <a:gd name="connsiteY6" fmla="*/ 327830 h 938779"/>
                <a:gd name="connsiteX7" fmla="*/ 1329638 w 1969718"/>
                <a:gd name="connsiteY7" fmla="*/ 774870 h 938779"/>
                <a:gd name="connsiteX8" fmla="*/ 1614118 w 1969718"/>
                <a:gd name="connsiteY8" fmla="*/ 2710 h 938779"/>
                <a:gd name="connsiteX9" fmla="*/ 1796998 w 1969718"/>
                <a:gd name="connsiteY9" fmla="*/ 510710 h 938779"/>
                <a:gd name="connsiteX10" fmla="*/ 1969718 w 1969718"/>
                <a:gd name="connsiteY10" fmla="*/ 277030 h 938779"/>
                <a:gd name="connsiteX0" fmla="*/ 8838 w 1969718"/>
                <a:gd name="connsiteY0" fmla="*/ 225960 h 1009629"/>
                <a:gd name="connsiteX1" fmla="*/ 79958 w 1969718"/>
                <a:gd name="connsiteY1" fmla="*/ 673000 h 1009629"/>
                <a:gd name="connsiteX2" fmla="*/ 384758 w 1969718"/>
                <a:gd name="connsiteY2" fmla="*/ 459640 h 1009629"/>
                <a:gd name="connsiteX3" fmla="*/ 557478 w 1969718"/>
                <a:gd name="connsiteY3" fmla="*/ 1008280 h 1009629"/>
                <a:gd name="connsiteX4" fmla="*/ 841958 w 1969718"/>
                <a:gd name="connsiteY4" fmla="*/ 622200 h 1009629"/>
                <a:gd name="connsiteX5" fmla="*/ 994358 w 1969718"/>
                <a:gd name="connsiteY5" fmla="*/ 866040 h 1009629"/>
                <a:gd name="connsiteX6" fmla="*/ 1228038 w 1969718"/>
                <a:gd name="connsiteY6" fmla="*/ 398680 h 1009629"/>
                <a:gd name="connsiteX7" fmla="*/ 1329638 w 1969718"/>
                <a:gd name="connsiteY7" fmla="*/ 845720 h 1009629"/>
                <a:gd name="connsiteX8" fmla="*/ 1593798 w 1969718"/>
                <a:gd name="connsiteY8" fmla="*/ 2440 h 1009629"/>
                <a:gd name="connsiteX9" fmla="*/ 1796998 w 1969718"/>
                <a:gd name="connsiteY9" fmla="*/ 581560 h 1009629"/>
                <a:gd name="connsiteX10" fmla="*/ 1969718 w 1969718"/>
                <a:gd name="connsiteY10" fmla="*/ 347880 h 1009629"/>
                <a:gd name="connsiteX0" fmla="*/ 12467 w 1973347"/>
                <a:gd name="connsiteY0" fmla="*/ 225960 h 1009629"/>
                <a:gd name="connsiteX1" fmla="*/ 63267 w 1973347"/>
                <a:gd name="connsiteY1" fmla="*/ 754280 h 1009629"/>
                <a:gd name="connsiteX2" fmla="*/ 388387 w 1973347"/>
                <a:gd name="connsiteY2" fmla="*/ 459640 h 1009629"/>
                <a:gd name="connsiteX3" fmla="*/ 561107 w 1973347"/>
                <a:gd name="connsiteY3" fmla="*/ 1008280 h 1009629"/>
                <a:gd name="connsiteX4" fmla="*/ 845587 w 1973347"/>
                <a:gd name="connsiteY4" fmla="*/ 622200 h 1009629"/>
                <a:gd name="connsiteX5" fmla="*/ 997987 w 1973347"/>
                <a:gd name="connsiteY5" fmla="*/ 866040 h 1009629"/>
                <a:gd name="connsiteX6" fmla="*/ 1231667 w 1973347"/>
                <a:gd name="connsiteY6" fmla="*/ 398680 h 1009629"/>
                <a:gd name="connsiteX7" fmla="*/ 1333267 w 1973347"/>
                <a:gd name="connsiteY7" fmla="*/ 845720 h 1009629"/>
                <a:gd name="connsiteX8" fmla="*/ 1597427 w 1973347"/>
                <a:gd name="connsiteY8" fmla="*/ 2440 h 1009629"/>
                <a:gd name="connsiteX9" fmla="*/ 1800627 w 1973347"/>
                <a:gd name="connsiteY9" fmla="*/ 581560 h 1009629"/>
                <a:gd name="connsiteX10" fmla="*/ 1973347 w 1973347"/>
                <a:gd name="connsiteY10" fmla="*/ 347880 h 1009629"/>
                <a:gd name="connsiteX0" fmla="*/ 12467 w 1973347"/>
                <a:gd name="connsiteY0" fmla="*/ 225960 h 948862"/>
                <a:gd name="connsiteX1" fmla="*/ 63267 w 1973347"/>
                <a:gd name="connsiteY1" fmla="*/ 754280 h 948862"/>
                <a:gd name="connsiteX2" fmla="*/ 388387 w 1973347"/>
                <a:gd name="connsiteY2" fmla="*/ 459640 h 948862"/>
                <a:gd name="connsiteX3" fmla="*/ 561107 w 1973347"/>
                <a:gd name="connsiteY3" fmla="*/ 947320 h 948862"/>
                <a:gd name="connsiteX4" fmla="*/ 845587 w 1973347"/>
                <a:gd name="connsiteY4" fmla="*/ 622200 h 948862"/>
                <a:gd name="connsiteX5" fmla="*/ 997987 w 1973347"/>
                <a:gd name="connsiteY5" fmla="*/ 866040 h 948862"/>
                <a:gd name="connsiteX6" fmla="*/ 1231667 w 1973347"/>
                <a:gd name="connsiteY6" fmla="*/ 398680 h 948862"/>
                <a:gd name="connsiteX7" fmla="*/ 1333267 w 1973347"/>
                <a:gd name="connsiteY7" fmla="*/ 845720 h 948862"/>
                <a:gd name="connsiteX8" fmla="*/ 1597427 w 1973347"/>
                <a:gd name="connsiteY8" fmla="*/ 2440 h 948862"/>
                <a:gd name="connsiteX9" fmla="*/ 1800627 w 1973347"/>
                <a:gd name="connsiteY9" fmla="*/ 581560 h 948862"/>
                <a:gd name="connsiteX10" fmla="*/ 1973347 w 1973347"/>
                <a:gd name="connsiteY10" fmla="*/ 347880 h 948862"/>
                <a:gd name="connsiteX0" fmla="*/ 12467 w 1973347"/>
                <a:gd name="connsiteY0" fmla="*/ 225960 h 948862"/>
                <a:gd name="connsiteX1" fmla="*/ 63267 w 1973347"/>
                <a:gd name="connsiteY1" fmla="*/ 754280 h 948862"/>
                <a:gd name="connsiteX2" fmla="*/ 388387 w 1973347"/>
                <a:gd name="connsiteY2" fmla="*/ 459640 h 948862"/>
                <a:gd name="connsiteX3" fmla="*/ 561107 w 1973347"/>
                <a:gd name="connsiteY3" fmla="*/ 947320 h 948862"/>
                <a:gd name="connsiteX4" fmla="*/ 845587 w 1973347"/>
                <a:gd name="connsiteY4" fmla="*/ 622200 h 948862"/>
                <a:gd name="connsiteX5" fmla="*/ 997987 w 1973347"/>
                <a:gd name="connsiteY5" fmla="*/ 866040 h 948862"/>
                <a:gd name="connsiteX6" fmla="*/ 1231667 w 1973347"/>
                <a:gd name="connsiteY6" fmla="*/ 398680 h 948862"/>
                <a:gd name="connsiteX7" fmla="*/ 1333267 w 1973347"/>
                <a:gd name="connsiteY7" fmla="*/ 845720 h 948862"/>
                <a:gd name="connsiteX8" fmla="*/ 1566947 w 1973347"/>
                <a:gd name="connsiteY8" fmla="*/ 2440 h 948862"/>
                <a:gd name="connsiteX9" fmla="*/ 1800627 w 1973347"/>
                <a:gd name="connsiteY9" fmla="*/ 581560 h 948862"/>
                <a:gd name="connsiteX10" fmla="*/ 1973347 w 1973347"/>
                <a:gd name="connsiteY10" fmla="*/ 347880 h 948862"/>
                <a:gd name="connsiteX0" fmla="*/ 12467 w 1973347"/>
                <a:gd name="connsiteY0" fmla="*/ 225960 h 948862"/>
                <a:gd name="connsiteX1" fmla="*/ 63267 w 1973347"/>
                <a:gd name="connsiteY1" fmla="*/ 754280 h 948862"/>
                <a:gd name="connsiteX2" fmla="*/ 388387 w 1973347"/>
                <a:gd name="connsiteY2" fmla="*/ 459640 h 948862"/>
                <a:gd name="connsiteX3" fmla="*/ 561107 w 1973347"/>
                <a:gd name="connsiteY3" fmla="*/ 947320 h 948862"/>
                <a:gd name="connsiteX4" fmla="*/ 845587 w 1973347"/>
                <a:gd name="connsiteY4" fmla="*/ 622200 h 948862"/>
                <a:gd name="connsiteX5" fmla="*/ 997987 w 1973347"/>
                <a:gd name="connsiteY5" fmla="*/ 866040 h 948862"/>
                <a:gd name="connsiteX6" fmla="*/ 1262147 w 1973347"/>
                <a:gd name="connsiteY6" fmla="*/ 398680 h 948862"/>
                <a:gd name="connsiteX7" fmla="*/ 1333267 w 1973347"/>
                <a:gd name="connsiteY7" fmla="*/ 845720 h 948862"/>
                <a:gd name="connsiteX8" fmla="*/ 1566947 w 1973347"/>
                <a:gd name="connsiteY8" fmla="*/ 2440 h 948862"/>
                <a:gd name="connsiteX9" fmla="*/ 1800627 w 1973347"/>
                <a:gd name="connsiteY9" fmla="*/ 581560 h 948862"/>
                <a:gd name="connsiteX10" fmla="*/ 1973347 w 1973347"/>
                <a:gd name="connsiteY10" fmla="*/ 347880 h 948862"/>
                <a:gd name="connsiteX0" fmla="*/ 12467 w 1973347"/>
                <a:gd name="connsiteY0" fmla="*/ 225960 h 948862"/>
                <a:gd name="connsiteX1" fmla="*/ 63267 w 1973347"/>
                <a:gd name="connsiteY1" fmla="*/ 754280 h 948862"/>
                <a:gd name="connsiteX2" fmla="*/ 388387 w 1973347"/>
                <a:gd name="connsiteY2" fmla="*/ 459640 h 948862"/>
                <a:gd name="connsiteX3" fmla="*/ 561107 w 1973347"/>
                <a:gd name="connsiteY3" fmla="*/ 947320 h 948862"/>
                <a:gd name="connsiteX4" fmla="*/ 845587 w 1973347"/>
                <a:gd name="connsiteY4" fmla="*/ 622200 h 948862"/>
                <a:gd name="connsiteX5" fmla="*/ 997987 w 1973347"/>
                <a:gd name="connsiteY5" fmla="*/ 866040 h 948862"/>
                <a:gd name="connsiteX6" fmla="*/ 1262147 w 1973347"/>
                <a:gd name="connsiteY6" fmla="*/ 398680 h 948862"/>
                <a:gd name="connsiteX7" fmla="*/ 1373907 w 1973347"/>
                <a:gd name="connsiteY7" fmla="*/ 845720 h 948862"/>
                <a:gd name="connsiteX8" fmla="*/ 1566947 w 1973347"/>
                <a:gd name="connsiteY8" fmla="*/ 2440 h 948862"/>
                <a:gd name="connsiteX9" fmla="*/ 1800627 w 1973347"/>
                <a:gd name="connsiteY9" fmla="*/ 581560 h 948862"/>
                <a:gd name="connsiteX10" fmla="*/ 1973347 w 1973347"/>
                <a:gd name="connsiteY10" fmla="*/ 347880 h 94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3347" h="948862">
                  <a:moveTo>
                    <a:pt x="12467" y="225960"/>
                  </a:moveTo>
                  <a:cubicBezTo>
                    <a:pt x="-13780" y="419846"/>
                    <a:pt x="614" y="715333"/>
                    <a:pt x="63267" y="754280"/>
                  </a:cubicBezTo>
                  <a:cubicBezTo>
                    <a:pt x="125920" y="793227"/>
                    <a:pt x="305414" y="427467"/>
                    <a:pt x="388387" y="459640"/>
                  </a:cubicBezTo>
                  <a:cubicBezTo>
                    <a:pt x="471360" y="491813"/>
                    <a:pt x="484907" y="920227"/>
                    <a:pt x="561107" y="947320"/>
                  </a:cubicBezTo>
                  <a:cubicBezTo>
                    <a:pt x="637307" y="974413"/>
                    <a:pt x="772774" y="635747"/>
                    <a:pt x="845587" y="622200"/>
                  </a:cubicBezTo>
                  <a:cubicBezTo>
                    <a:pt x="918400" y="608653"/>
                    <a:pt x="928560" y="903293"/>
                    <a:pt x="997987" y="866040"/>
                  </a:cubicBezTo>
                  <a:cubicBezTo>
                    <a:pt x="1067414" y="828787"/>
                    <a:pt x="1199494" y="402067"/>
                    <a:pt x="1262147" y="398680"/>
                  </a:cubicBezTo>
                  <a:cubicBezTo>
                    <a:pt x="1324800" y="395293"/>
                    <a:pt x="1323107" y="911760"/>
                    <a:pt x="1373907" y="845720"/>
                  </a:cubicBezTo>
                  <a:cubicBezTo>
                    <a:pt x="1424707" y="779680"/>
                    <a:pt x="1495827" y="46467"/>
                    <a:pt x="1566947" y="2440"/>
                  </a:cubicBezTo>
                  <a:cubicBezTo>
                    <a:pt x="1638067" y="-41587"/>
                    <a:pt x="1732894" y="523987"/>
                    <a:pt x="1800627" y="581560"/>
                  </a:cubicBezTo>
                  <a:cubicBezTo>
                    <a:pt x="1868360" y="639133"/>
                    <a:pt x="1880214" y="452867"/>
                    <a:pt x="1973347" y="34788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C183D7F6-B498-43B3-948B-1728B52AA6E4}">
                  <adec:decorative xmlns:adec="http://schemas.microsoft.com/office/drawing/2017/decorative" val="1"/>
                </a:ext>
              </a:extLst>
            </p:cNvPr>
            <p:cNvCxnSpPr/>
            <p:nvPr/>
          </p:nvCxnSpPr>
          <p:spPr>
            <a:xfrm flipV="1">
              <a:off x="7047667" y="2374763"/>
              <a:ext cx="0" cy="236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C183D7F6-B498-43B3-948B-1728B52AA6E4}">
                  <adec:decorative xmlns:adec="http://schemas.microsoft.com/office/drawing/2017/decorative" val="1"/>
                </a:ext>
              </a:extLst>
            </p:cNvPr>
            <p:cNvCxnSpPr/>
            <p:nvPr/>
          </p:nvCxnSpPr>
          <p:spPr>
            <a:xfrm rot="5400000" flipV="1">
              <a:off x="8228993" y="3556089"/>
              <a:ext cx="0" cy="236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C183D7F6-B498-43B3-948B-1728B52AA6E4}">
                  <adec:decorative xmlns:adec="http://schemas.microsoft.com/office/drawing/2017/decorative" val="1"/>
                </a:ext>
              </a:extLst>
            </p:cNvPr>
            <p:cNvSpPr/>
            <p:nvPr/>
          </p:nvSpPr>
          <p:spPr>
            <a:xfrm>
              <a:off x="8695164" y="3021559"/>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Rectangle 25">
              <a:extLst>
                <a:ext uri="{C183D7F6-B498-43B3-948B-1728B52AA6E4}">
                  <adec:decorative xmlns:adec="http://schemas.microsoft.com/office/drawing/2017/decorative" val="1"/>
                </a:ext>
              </a:extLst>
            </p:cNvPr>
            <p:cNvSpPr/>
            <p:nvPr/>
          </p:nvSpPr>
          <p:spPr>
            <a:xfrm>
              <a:off x="7253613" y="3476760"/>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7" name="Rectangle 26">
              <a:extLst>
                <a:ext uri="{C183D7F6-B498-43B3-948B-1728B52AA6E4}">
                  <adec:decorative xmlns:adec="http://schemas.microsoft.com/office/drawing/2017/decorative" val="1"/>
                </a:ext>
              </a:extLst>
            </p:cNvPr>
            <p:cNvSpPr/>
            <p:nvPr/>
          </p:nvSpPr>
          <p:spPr>
            <a:xfrm>
              <a:off x="8841653" y="3245896"/>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8" name="Rectangle 27">
              <a:extLst>
                <a:ext uri="{C183D7F6-B498-43B3-948B-1728B52AA6E4}">
                  <adec:decorative xmlns:adec="http://schemas.microsoft.com/office/drawing/2017/decorative" val="1"/>
                </a:ext>
              </a:extLst>
            </p:cNvPr>
            <p:cNvSpPr/>
            <p:nvPr/>
          </p:nvSpPr>
          <p:spPr>
            <a:xfrm>
              <a:off x="7470686" y="3748671"/>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9" name="Rectangle 28">
              <a:extLst>
                <a:ext uri="{C183D7F6-B498-43B3-948B-1728B52AA6E4}">
                  <adec:decorative xmlns:adec="http://schemas.microsoft.com/office/drawing/2017/decorative" val="1"/>
                </a:ext>
              </a:extLst>
            </p:cNvPr>
            <p:cNvSpPr/>
            <p:nvPr/>
          </p:nvSpPr>
          <p:spPr>
            <a:xfrm>
              <a:off x="8400102" y="3437875"/>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0" name="Rectangle 29">
              <a:extLst>
                <a:ext uri="{C183D7F6-B498-43B3-948B-1728B52AA6E4}">
                  <adec:decorative xmlns:adec="http://schemas.microsoft.com/office/drawing/2017/decorative" val="1"/>
                </a:ext>
              </a:extLst>
            </p:cNvPr>
            <p:cNvSpPr/>
            <p:nvPr/>
          </p:nvSpPr>
          <p:spPr>
            <a:xfrm>
              <a:off x="7149493" y="3284557"/>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1" name="Rectangle 30">
              <a:extLst>
                <a:ext uri="{C183D7F6-B498-43B3-948B-1728B52AA6E4}">
                  <adec:decorative xmlns:adec="http://schemas.microsoft.com/office/drawing/2017/decorative" val="1"/>
                </a:ext>
              </a:extLst>
            </p:cNvPr>
            <p:cNvSpPr/>
            <p:nvPr/>
          </p:nvSpPr>
          <p:spPr>
            <a:xfrm>
              <a:off x="7859819" y="3933073"/>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2" name="Rectangle 31">
              <a:extLst>
                <a:ext uri="{C183D7F6-B498-43B3-948B-1728B52AA6E4}">
                  <adec:decorative xmlns:adec="http://schemas.microsoft.com/office/drawing/2017/decorative" val="1"/>
                </a:ext>
              </a:extLst>
            </p:cNvPr>
            <p:cNvSpPr/>
            <p:nvPr/>
          </p:nvSpPr>
          <p:spPr>
            <a:xfrm>
              <a:off x="7199414" y="3802351"/>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3" name="Rectangle 32">
              <a:extLst>
                <a:ext uri="{C183D7F6-B498-43B3-948B-1728B52AA6E4}">
                  <adec:decorative xmlns:adec="http://schemas.microsoft.com/office/drawing/2017/decorative" val="1"/>
                </a:ext>
              </a:extLst>
            </p:cNvPr>
            <p:cNvSpPr/>
            <p:nvPr/>
          </p:nvSpPr>
          <p:spPr>
            <a:xfrm>
              <a:off x="7698270" y="4029975"/>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4" name="Rectangle 33">
              <a:extLst>
                <a:ext uri="{C183D7F6-B498-43B3-948B-1728B52AA6E4}">
                  <adec:decorative xmlns:adec="http://schemas.microsoft.com/office/drawing/2017/decorative" val="1"/>
                </a:ext>
              </a:extLst>
            </p:cNvPr>
            <p:cNvSpPr/>
            <p:nvPr/>
          </p:nvSpPr>
          <p:spPr>
            <a:xfrm>
              <a:off x="7484504" y="3514257"/>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5" name="Rectangle 34">
              <a:extLst>
                <a:ext uri="{C183D7F6-B498-43B3-948B-1728B52AA6E4}">
                  <adec:decorative xmlns:adec="http://schemas.microsoft.com/office/drawing/2017/decorative" val="1"/>
                </a:ext>
              </a:extLst>
            </p:cNvPr>
            <p:cNvSpPr/>
            <p:nvPr/>
          </p:nvSpPr>
          <p:spPr>
            <a:xfrm>
              <a:off x="9090836" y="3389728"/>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6" name="Rectangle 35">
              <a:extLst>
                <a:ext uri="{C183D7F6-B498-43B3-948B-1728B52AA6E4}">
                  <adec:decorative xmlns:adec="http://schemas.microsoft.com/office/drawing/2017/decorative" val="1"/>
                </a:ext>
              </a:extLst>
            </p:cNvPr>
            <p:cNvSpPr/>
            <p:nvPr/>
          </p:nvSpPr>
          <p:spPr>
            <a:xfrm>
              <a:off x="8581422" y="3437875"/>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7" name="Rectangle 36">
              <a:extLst>
                <a:ext uri="{C183D7F6-B498-43B3-948B-1728B52AA6E4}">
                  <adec:decorative xmlns:adec="http://schemas.microsoft.com/office/drawing/2017/decorative" val="1"/>
                </a:ext>
              </a:extLst>
            </p:cNvPr>
            <p:cNvSpPr/>
            <p:nvPr/>
          </p:nvSpPr>
          <p:spPr>
            <a:xfrm>
              <a:off x="7964471" y="3690012"/>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9" name="Rectangle 38">
              <a:extLst>
                <a:ext uri="{C183D7F6-B498-43B3-948B-1728B52AA6E4}">
                  <adec:decorative xmlns:adec="http://schemas.microsoft.com/office/drawing/2017/decorative" val="1"/>
                </a:ext>
              </a:extLst>
            </p:cNvPr>
            <p:cNvSpPr/>
            <p:nvPr/>
          </p:nvSpPr>
          <p:spPr>
            <a:xfrm>
              <a:off x="8483917" y="3879486"/>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Rectangle 39">
              <a:extLst>
                <a:ext uri="{C183D7F6-B498-43B3-948B-1728B52AA6E4}">
                  <adec:decorative xmlns:adec="http://schemas.microsoft.com/office/drawing/2017/decorative" val="1"/>
                </a:ext>
              </a:extLst>
            </p:cNvPr>
            <p:cNvSpPr/>
            <p:nvPr/>
          </p:nvSpPr>
          <p:spPr>
            <a:xfrm>
              <a:off x="8146290" y="3609416"/>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1" name="Rectangle 40">
              <a:extLst>
                <a:ext uri="{C183D7F6-B498-43B3-948B-1728B52AA6E4}">
                  <adec:decorative xmlns:adec="http://schemas.microsoft.com/office/drawing/2017/decorative" val="1"/>
                </a:ext>
              </a:extLst>
            </p:cNvPr>
            <p:cNvSpPr/>
            <p:nvPr/>
          </p:nvSpPr>
          <p:spPr>
            <a:xfrm>
              <a:off x="8932692" y="3597180"/>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4" name="Rectangle 43">
              <a:extLst>
                <a:ext uri="{C183D7F6-B498-43B3-948B-1728B52AA6E4}">
                  <adec:decorative xmlns:adec="http://schemas.microsoft.com/office/drawing/2017/decorative" val="1"/>
                </a:ext>
              </a:extLst>
            </p:cNvPr>
            <p:cNvSpPr/>
            <p:nvPr/>
          </p:nvSpPr>
          <p:spPr>
            <a:xfrm>
              <a:off x="7699631" y="3791715"/>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5" name="Rectangle 44">
              <a:extLst>
                <a:ext uri="{C183D7F6-B498-43B3-948B-1728B52AA6E4}">
                  <adec:decorative xmlns:adec="http://schemas.microsoft.com/office/drawing/2017/decorative" val="1"/>
                </a:ext>
              </a:extLst>
            </p:cNvPr>
            <p:cNvSpPr/>
            <p:nvPr/>
          </p:nvSpPr>
          <p:spPr>
            <a:xfrm>
              <a:off x="8131298" y="3923215"/>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6" name="TextBox 45"/>
            <p:cNvSpPr txBox="1"/>
            <p:nvPr/>
          </p:nvSpPr>
          <p:spPr>
            <a:xfrm>
              <a:off x="7300250" y="4767059"/>
              <a:ext cx="1972708" cy="400110"/>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Overfitting</a:t>
              </a:r>
            </a:p>
          </p:txBody>
        </p:sp>
        <p:sp>
          <p:nvSpPr>
            <p:cNvPr id="42" name="Rectangle 41">
              <a:extLst>
                <a:ext uri="{C183D7F6-B498-43B3-948B-1728B52AA6E4}">
                  <adec:decorative xmlns:adec="http://schemas.microsoft.com/office/drawing/2017/decorative" val="1"/>
                </a:ext>
              </a:extLst>
            </p:cNvPr>
            <p:cNvSpPr/>
            <p:nvPr/>
          </p:nvSpPr>
          <p:spPr>
            <a:xfrm>
              <a:off x="8528615" y="3254002"/>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3" name="Rectangle 42">
              <a:extLst>
                <a:ext uri="{C183D7F6-B498-43B3-948B-1728B52AA6E4}">
                  <adec:decorative xmlns:adec="http://schemas.microsoft.com/office/drawing/2017/decorative" val="1"/>
                </a:ext>
              </a:extLst>
            </p:cNvPr>
            <p:cNvSpPr/>
            <p:nvPr/>
          </p:nvSpPr>
          <p:spPr>
            <a:xfrm>
              <a:off x="8781840" y="3399031"/>
              <a:ext cx="93275" cy="87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TextBox 12"/>
            <p:cNvSpPr txBox="1"/>
            <p:nvPr/>
          </p:nvSpPr>
          <p:spPr>
            <a:xfrm>
              <a:off x="6916128" y="2171413"/>
              <a:ext cx="386080" cy="369332"/>
            </a:xfrm>
            <a:prstGeom prst="rect">
              <a:avLst/>
            </a:prstGeom>
            <a:noFill/>
          </p:spPr>
          <p:txBody>
            <a:bodyPr wrap="square" rtlCol="0">
              <a:sp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Y</a:t>
              </a:r>
            </a:p>
          </p:txBody>
        </p:sp>
        <p:sp>
          <p:nvSpPr>
            <p:cNvPr id="47" name="TextBox 46"/>
            <p:cNvSpPr txBox="1"/>
            <p:nvPr/>
          </p:nvSpPr>
          <p:spPr>
            <a:xfrm>
              <a:off x="9366494" y="4553157"/>
              <a:ext cx="386080" cy="369332"/>
            </a:xfrm>
            <a:prstGeom prst="rect">
              <a:avLst/>
            </a:prstGeom>
            <a:noFill/>
          </p:spPr>
          <p:txBody>
            <a:bodyPr wrap="square" rtlCol="0">
              <a:sp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X</a:t>
              </a:r>
            </a:p>
          </p:txBody>
        </p:sp>
      </p:grpSp>
      <p:sp>
        <p:nvSpPr>
          <p:cNvPr id="49" name="Right Arrow 48">
            <a:extLst>
              <a:ext uri="{C183D7F6-B498-43B3-948B-1728B52AA6E4}">
                <adec:decorative xmlns:adec="http://schemas.microsoft.com/office/drawing/2017/decorative" val="1"/>
              </a:ext>
            </a:extLst>
          </p:cNvPr>
          <p:cNvSpPr/>
          <p:nvPr/>
        </p:nvSpPr>
        <p:spPr>
          <a:xfrm>
            <a:off x="5171795" y="3392810"/>
            <a:ext cx="542923" cy="474120"/>
          </a:xfrm>
          <a:prstGeom prst="rightArrow">
            <a:avLst/>
          </a:prstGeom>
          <a:solidFill>
            <a:schemeClr val="accent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1" name="Can 50">
            <a:extLst>
              <a:ext uri="{C183D7F6-B498-43B3-948B-1728B52AA6E4}">
                <adec:decorative xmlns:adec="http://schemas.microsoft.com/office/drawing/2017/decorative" val="1"/>
              </a:ext>
            </a:extLst>
          </p:cNvPr>
          <p:cNvSpPr/>
          <p:nvPr/>
        </p:nvSpPr>
        <p:spPr>
          <a:xfrm>
            <a:off x="2722311" y="1483985"/>
            <a:ext cx="1650328" cy="4572000"/>
          </a:xfrm>
          <a:prstGeom prst="can">
            <a:avLst>
              <a:gd name="adj" fmla="val 14226"/>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73</a:t>
            </a:fld>
            <a:endParaRPr lang="en-US" dirty="0"/>
          </a:p>
        </p:txBody>
      </p:sp>
    </p:spTree>
    <p:custDataLst>
      <p:tags r:id="rId1"/>
    </p:custDataLst>
    <p:extLst>
      <p:ext uri="{BB962C8B-B14F-4D97-AF65-F5344CB8AC3E}">
        <p14:creationId xmlns:p14="http://schemas.microsoft.com/office/powerpoint/2010/main" val="2951013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26F5-CA23-AA49-8DC2-EE7762014B7D}"/>
              </a:ext>
            </a:extLst>
          </p:cNvPr>
          <p:cNvSpPr>
            <a:spLocks noGrp="1"/>
          </p:cNvSpPr>
          <p:nvPr>
            <p:ph type="title"/>
          </p:nvPr>
        </p:nvSpPr>
        <p:spPr/>
        <p:txBody>
          <a:bodyPr/>
          <a:lstStyle/>
          <a:p>
            <a:r>
              <a:rPr lang="en-US" dirty="0"/>
              <a:t>Holdout method</a:t>
            </a:r>
          </a:p>
        </p:txBody>
      </p:sp>
      <p:sp>
        <p:nvSpPr>
          <p:cNvPr id="7" name="Can 6">
            <a:extLst>
              <a:ext uri="{C183D7F6-B498-43B3-948B-1728B52AA6E4}">
                <adec:decorative xmlns:adec="http://schemas.microsoft.com/office/drawing/2017/decorative" val="1"/>
              </a:ext>
            </a:extLst>
          </p:cNvPr>
          <p:cNvSpPr/>
          <p:nvPr/>
        </p:nvSpPr>
        <p:spPr>
          <a:xfrm>
            <a:off x="2722311" y="2398385"/>
            <a:ext cx="1650328" cy="3657600"/>
          </a:xfrm>
          <a:prstGeom prst="can">
            <a:avLst>
              <a:gd name="adj" fmla="val 14226"/>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Can 7">
            <a:extLst>
              <a:ext uri="{C183D7F6-B498-43B3-948B-1728B52AA6E4}">
                <adec:decorative xmlns:adec="http://schemas.microsoft.com/office/drawing/2017/decorative" val="1"/>
              </a:ext>
            </a:extLst>
          </p:cNvPr>
          <p:cNvSpPr/>
          <p:nvPr/>
        </p:nvSpPr>
        <p:spPr>
          <a:xfrm>
            <a:off x="2722311" y="2036435"/>
            <a:ext cx="1650328" cy="457200"/>
          </a:xfrm>
          <a:prstGeom prst="can">
            <a:avLst>
              <a:gd name="adj" fmla="val 50000"/>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Can 9">
            <a:extLst>
              <a:ext uri="{C183D7F6-B498-43B3-948B-1728B52AA6E4}">
                <adec:decorative xmlns:adec="http://schemas.microsoft.com/office/drawing/2017/decorative" val="1"/>
              </a:ext>
            </a:extLst>
          </p:cNvPr>
          <p:cNvSpPr/>
          <p:nvPr/>
        </p:nvSpPr>
        <p:spPr>
          <a:xfrm>
            <a:off x="2722311" y="1680835"/>
            <a:ext cx="1650328" cy="457200"/>
          </a:xfrm>
          <a:prstGeom prst="can">
            <a:avLst>
              <a:gd name="adj" fmla="val 50000"/>
            </a:avLst>
          </a:prstGeom>
          <a:solidFill>
            <a:schemeClr val="tx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 name="TextBox 2"/>
          <p:cNvSpPr txBox="1"/>
          <p:nvPr/>
        </p:nvSpPr>
        <p:spPr>
          <a:xfrm>
            <a:off x="5092700" y="3956050"/>
            <a:ext cx="295901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80% - Training data</a:t>
            </a:r>
          </a:p>
        </p:txBody>
      </p:sp>
      <p:sp>
        <p:nvSpPr>
          <p:cNvPr id="12" name="TextBox 11"/>
          <p:cNvSpPr txBox="1"/>
          <p:nvPr/>
        </p:nvSpPr>
        <p:spPr>
          <a:xfrm>
            <a:off x="5092700" y="2183529"/>
            <a:ext cx="3263457"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10% - Validation data</a:t>
            </a:r>
          </a:p>
        </p:txBody>
      </p:sp>
      <p:sp>
        <p:nvSpPr>
          <p:cNvPr id="13" name="TextBox 12"/>
          <p:cNvSpPr txBox="1"/>
          <p:nvPr/>
        </p:nvSpPr>
        <p:spPr>
          <a:xfrm>
            <a:off x="5092700" y="1513215"/>
            <a:ext cx="272863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10% - Test data</a:t>
            </a:r>
          </a:p>
        </p:txBody>
      </p:sp>
      <p:cxnSp>
        <p:nvCxnSpPr>
          <p:cNvPr id="6" name="Straight Connector 5">
            <a:extLst>
              <a:ext uri="{C183D7F6-B498-43B3-948B-1728B52AA6E4}">
                <adec:decorative xmlns:adec="http://schemas.microsoft.com/office/drawing/2017/decorative" val="1"/>
              </a:ext>
            </a:extLst>
          </p:cNvPr>
          <p:cNvCxnSpPr>
            <a:stCxn id="13" idx="1"/>
            <a:endCxn id="10" idx="4"/>
          </p:cNvCxnSpPr>
          <p:nvPr/>
        </p:nvCxnSpPr>
        <p:spPr>
          <a:xfrm flipH="1">
            <a:off x="4372639" y="1774825"/>
            <a:ext cx="720061" cy="134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stCxn id="12" idx="1"/>
            <a:endCxn id="8" idx="4"/>
          </p:cNvCxnSpPr>
          <p:nvPr/>
        </p:nvCxnSpPr>
        <p:spPr>
          <a:xfrm flipH="1" flipV="1">
            <a:off x="4372639" y="2265035"/>
            <a:ext cx="720061" cy="180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C183D7F6-B498-43B3-948B-1728B52AA6E4}">
                <adec:decorative xmlns:adec="http://schemas.microsoft.com/office/drawing/2017/decorative" val="1"/>
              </a:ext>
            </a:extLst>
          </p:cNvPr>
          <p:cNvCxnSpPr>
            <a:stCxn id="3" idx="1"/>
            <a:endCxn id="7" idx="4"/>
          </p:cNvCxnSpPr>
          <p:nvPr/>
        </p:nvCxnSpPr>
        <p:spPr>
          <a:xfrm flipH="1">
            <a:off x="4372639" y="4217660"/>
            <a:ext cx="720061" cy="9525"/>
          </a:xfrm>
          <a:prstGeom prst="line">
            <a:avLst/>
          </a:prstGeom>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3099279-A91C-634C-98E4-CB8E2693B828}"/>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74</a:t>
            </a:fld>
            <a:endParaRPr lang="en-US" dirty="0"/>
          </a:p>
        </p:txBody>
      </p:sp>
    </p:spTree>
    <p:custDataLst>
      <p:tags r:id="rId1"/>
    </p:custDataLst>
    <p:extLst>
      <p:ext uri="{BB962C8B-B14F-4D97-AF65-F5344CB8AC3E}">
        <p14:creationId xmlns:p14="http://schemas.microsoft.com/office/powerpoint/2010/main" val="3016409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26F5-CA23-AA49-8DC2-EE7762014B7D}"/>
              </a:ext>
            </a:extLst>
          </p:cNvPr>
          <p:cNvSpPr>
            <a:spLocks noGrp="1"/>
          </p:cNvSpPr>
          <p:nvPr>
            <p:ph type="title"/>
          </p:nvPr>
        </p:nvSpPr>
        <p:spPr/>
        <p:txBody>
          <a:bodyPr/>
          <a:lstStyle/>
          <a:p>
            <a:r>
              <a:rPr lang="en-US" dirty="0"/>
              <a:t>K-fold cross validation</a:t>
            </a:r>
          </a:p>
        </p:txBody>
      </p:sp>
      <p:sp>
        <p:nvSpPr>
          <p:cNvPr id="7" name="Can 6">
            <a:extLst>
              <a:ext uri="{C183D7F6-B498-43B3-948B-1728B52AA6E4}">
                <adec:decorative xmlns:adec="http://schemas.microsoft.com/office/drawing/2017/decorative" val="1"/>
              </a:ext>
            </a:extLst>
          </p:cNvPr>
          <p:cNvSpPr/>
          <p:nvPr/>
        </p:nvSpPr>
        <p:spPr>
          <a:xfrm>
            <a:off x="1462157" y="5133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15" name="Can 14">
            <a:extLst>
              <a:ext uri="{C183D7F6-B498-43B3-948B-1728B52AA6E4}">
                <adec:decorative xmlns:adec="http://schemas.microsoft.com/office/drawing/2017/decorative" val="1"/>
              </a:ext>
            </a:extLst>
          </p:cNvPr>
          <p:cNvSpPr/>
          <p:nvPr/>
        </p:nvSpPr>
        <p:spPr>
          <a:xfrm>
            <a:off x="1462157" y="4371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16" name="Can 15">
            <a:extLst>
              <a:ext uri="{C183D7F6-B498-43B3-948B-1728B52AA6E4}">
                <adec:decorative xmlns:adec="http://schemas.microsoft.com/office/drawing/2017/decorative" val="1"/>
              </a:ext>
            </a:extLst>
          </p:cNvPr>
          <p:cNvSpPr/>
          <p:nvPr/>
        </p:nvSpPr>
        <p:spPr>
          <a:xfrm>
            <a:off x="1462157" y="3609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17" name="Can 16">
            <a:extLst>
              <a:ext uri="{C183D7F6-B498-43B3-948B-1728B52AA6E4}">
                <adec:decorative xmlns:adec="http://schemas.microsoft.com/office/drawing/2017/decorative" val="1"/>
              </a:ext>
            </a:extLst>
          </p:cNvPr>
          <p:cNvSpPr/>
          <p:nvPr/>
        </p:nvSpPr>
        <p:spPr>
          <a:xfrm>
            <a:off x="1462157" y="2847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18" name="Can 17">
            <a:extLst>
              <a:ext uri="{C183D7F6-B498-43B3-948B-1728B52AA6E4}">
                <adec:decorative xmlns:adec="http://schemas.microsoft.com/office/drawing/2017/decorative" val="1"/>
              </a:ext>
            </a:extLst>
          </p:cNvPr>
          <p:cNvSpPr/>
          <p:nvPr/>
        </p:nvSpPr>
        <p:spPr>
          <a:xfrm>
            <a:off x="1462157" y="2085759"/>
            <a:ext cx="1650328" cy="914400"/>
          </a:xfrm>
          <a:prstGeom prst="can">
            <a:avLst>
              <a:gd name="adj" fmla="val 33670"/>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Test</a:t>
            </a:r>
          </a:p>
        </p:txBody>
      </p:sp>
      <p:sp>
        <p:nvSpPr>
          <p:cNvPr id="20" name="Can 19">
            <a:extLst>
              <a:ext uri="{C183D7F6-B498-43B3-948B-1728B52AA6E4}">
                <adec:decorative xmlns:adec="http://schemas.microsoft.com/office/drawing/2017/decorative" val="1"/>
              </a:ext>
            </a:extLst>
          </p:cNvPr>
          <p:cNvSpPr/>
          <p:nvPr/>
        </p:nvSpPr>
        <p:spPr>
          <a:xfrm>
            <a:off x="3379857" y="5133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21" name="Can 20">
            <a:extLst>
              <a:ext uri="{C183D7F6-B498-43B3-948B-1728B52AA6E4}">
                <adec:decorative xmlns:adec="http://schemas.microsoft.com/office/drawing/2017/decorative" val="1"/>
              </a:ext>
            </a:extLst>
          </p:cNvPr>
          <p:cNvSpPr/>
          <p:nvPr/>
        </p:nvSpPr>
        <p:spPr>
          <a:xfrm>
            <a:off x="3379857" y="4371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22" name="Can 21">
            <a:extLst>
              <a:ext uri="{C183D7F6-B498-43B3-948B-1728B52AA6E4}">
                <adec:decorative xmlns:adec="http://schemas.microsoft.com/office/drawing/2017/decorative" val="1"/>
              </a:ext>
            </a:extLst>
          </p:cNvPr>
          <p:cNvSpPr/>
          <p:nvPr/>
        </p:nvSpPr>
        <p:spPr>
          <a:xfrm>
            <a:off x="3379857" y="3609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23" name="Can 22">
            <a:extLst>
              <a:ext uri="{C183D7F6-B498-43B3-948B-1728B52AA6E4}">
                <adec:decorative xmlns:adec="http://schemas.microsoft.com/office/drawing/2017/decorative" val="1"/>
              </a:ext>
            </a:extLst>
          </p:cNvPr>
          <p:cNvSpPr/>
          <p:nvPr/>
        </p:nvSpPr>
        <p:spPr>
          <a:xfrm>
            <a:off x="3379857" y="2847759"/>
            <a:ext cx="1650328" cy="914400"/>
          </a:xfrm>
          <a:prstGeom prst="can">
            <a:avLst>
              <a:gd name="adj" fmla="val 33670"/>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Test</a:t>
            </a:r>
          </a:p>
        </p:txBody>
      </p:sp>
      <p:sp>
        <p:nvSpPr>
          <p:cNvPr id="24" name="Can 23">
            <a:extLst>
              <a:ext uri="{C183D7F6-B498-43B3-948B-1728B52AA6E4}">
                <adec:decorative xmlns:adec="http://schemas.microsoft.com/office/drawing/2017/decorative" val="1"/>
              </a:ext>
            </a:extLst>
          </p:cNvPr>
          <p:cNvSpPr/>
          <p:nvPr/>
        </p:nvSpPr>
        <p:spPr>
          <a:xfrm>
            <a:off x="3379857" y="2085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25" name="Can 24">
            <a:extLst>
              <a:ext uri="{C183D7F6-B498-43B3-948B-1728B52AA6E4}">
                <adec:decorative xmlns:adec="http://schemas.microsoft.com/office/drawing/2017/decorative" val="1"/>
              </a:ext>
            </a:extLst>
          </p:cNvPr>
          <p:cNvSpPr/>
          <p:nvPr/>
        </p:nvSpPr>
        <p:spPr>
          <a:xfrm>
            <a:off x="5297557" y="5133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26" name="Can 25">
            <a:extLst>
              <a:ext uri="{C183D7F6-B498-43B3-948B-1728B52AA6E4}">
                <adec:decorative xmlns:adec="http://schemas.microsoft.com/office/drawing/2017/decorative" val="1"/>
              </a:ext>
            </a:extLst>
          </p:cNvPr>
          <p:cNvSpPr/>
          <p:nvPr/>
        </p:nvSpPr>
        <p:spPr>
          <a:xfrm>
            <a:off x="5297557" y="4371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27" name="Can 26">
            <a:extLst>
              <a:ext uri="{C183D7F6-B498-43B3-948B-1728B52AA6E4}">
                <adec:decorative xmlns:adec="http://schemas.microsoft.com/office/drawing/2017/decorative" val="1"/>
              </a:ext>
            </a:extLst>
          </p:cNvPr>
          <p:cNvSpPr/>
          <p:nvPr/>
        </p:nvSpPr>
        <p:spPr>
          <a:xfrm>
            <a:off x="5297557" y="3609759"/>
            <a:ext cx="1650328" cy="914400"/>
          </a:xfrm>
          <a:prstGeom prst="can">
            <a:avLst>
              <a:gd name="adj" fmla="val 33670"/>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Test</a:t>
            </a:r>
          </a:p>
        </p:txBody>
      </p:sp>
      <p:sp>
        <p:nvSpPr>
          <p:cNvPr id="28" name="Can 27">
            <a:extLst>
              <a:ext uri="{C183D7F6-B498-43B3-948B-1728B52AA6E4}">
                <adec:decorative xmlns:adec="http://schemas.microsoft.com/office/drawing/2017/decorative" val="1"/>
              </a:ext>
            </a:extLst>
          </p:cNvPr>
          <p:cNvSpPr/>
          <p:nvPr/>
        </p:nvSpPr>
        <p:spPr>
          <a:xfrm>
            <a:off x="5297557" y="2847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29" name="Can 28">
            <a:extLst>
              <a:ext uri="{C183D7F6-B498-43B3-948B-1728B52AA6E4}">
                <adec:decorative xmlns:adec="http://schemas.microsoft.com/office/drawing/2017/decorative" val="1"/>
              </a:ext>
            </a:extLst>
          </p:cNvPr>
          <p:cNvSpPr/>
          <p:nvPr/>
        </p:nvSpPr>
        <p:spPr>
          <a:xfrm>
            <a:off x="5297557" y="2085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30" name="Can 29">
            <a:extLst>
              <a:ext uri="{C183D7F6-B498-43B3-948B-1728B52AA6E4}">
                <adec:decorative xmlns:adec="http://schemas.microsoft.com/office/drawing/2017/decorative" val="1"/>
              </a:ext>
            </a:extLst>
          </p:cNvPr>
          <p:cNvSpPr/>
          <p:nvPr/>
        </p:nvSpPr>
        <p:spPr>
          <a:xfrm>
            <a:off x="7215257" y="5133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31" name="Can 30">
            <a:extLst>
              <a:ext uri="{C183D7F6-B498-43B3-948B-1728B52AA6E4}">
                <adec:decorative xmlns:adec="http://schemas.microsoft.com/office/drawing/2017/decorative" val="1"/>
              </a:ext>
            </a:extLst>
          </p:cNvPr>
          <p:cNvSpPr/>
          <p:nvPr/>
        </p:nvSpPr>
        <p:spPr>
          <a:xfrm>
            <a:off x="7215257" y="4371759"/>
            <a:ext cx="1650328" cy="914400"/>
          </a:xfrm>
          <a:prstGeom prst="can">
            <a:avLst>
              <a:gd name="adj" fmla="val 33670"/>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Test</a:t>
            </a:r>
          </a:p>
        </p:txBody>
      </p:sp>
      <p:sp>
        <p:nvSpPr>
          <p:cNvPr id="32" name="Can 31">
            <a:extLst>
              <a:ext uri="{C183D7F6-B498-43B3-948B-1728B52AA6E4}">
                <adec:decorative xmlns:adec="http://schemas.microsoft.com/office/drawing/2017/decorative" val="1"/>
              </a:ext>
            </a:extLst>
          </p:cNvPr>
          <p:cNvSpPr/>
          <p:nvPr/>
        </p:nvSpPr>
        <p:spPr>
          <a:xfrm>
            <a:off x="7215257" y="3609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33" name="Can 32">
            <a:extLst>
              <a:ext uri="{C183D7F6-B498-43B3-948B-1728B52AA6E4}">
                <adec:decorative xmlns:adec="http://schemas.microsoft.com/office/drawing/2017/decorative" val="1"/>
              </a:ext>
            </a:extLst>
          </p:cNvPr>
          <p:cNvSpPr/>
          <p:nvPr/>
        </p:nvSpPr>
        <p:spPr>
          <a:xfrm>
            <a:off x="7215257" y="2847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34" name="Can 33">
            <a:extLst>
              <a:ext uri="{C183D7F6-B498-43B3-948B-1728B52AA6E4}">
                <adec:decorative xmlns:adec="http://schemas.microsoft.com/office/drawing/2017/decorative" val="1"/>
              </a:ext>
            </a:extLst>
          </p:cNvPr>
          <p:cNvSpPr/>
          <p:nvPr/>
        </p:nvSpPr>
        <p:spPr>
          <a:xfrm>
            <a:off x="7215257" y="2085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35" name="Can 34">
            <a:extLst>
              <a:ext uri="{C183D7F6-B498-43B3-948B-1728B52AA6E4}">
                <adec:decorative xmlns:adec="http://schemas.microsoft.com/office/drawing/2017/decorative" val="1"/>
              </a:ext>
            </a:extLst>
          </p:cNvPr>
          <p:cNvSpPr/>
          <p:nvPr/>
        </p:nvSpPr>
        <p:spPr>
          <a:xfrm>
            <a:off x="9132957" y="5133759"/>
            <a:ext cx="1650328" cy="914400"/>
          </a:xfrm>
          <a:prstGeom prst="can">
            <a:avLst>
              <a:gd name="adj" fmla="val 33670"/>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Test</a:t>
            </a:r>
          </a:p>
        </p:txBody>
      </p:sp>
      <p:sp>
        <p:nvSpPr>
          <p:cNvPr id="36" name="Can 35">
            <a:extLst>
              <a:ext uri="{C183D7F6-B498-43B3-948B-1728B52AA6E4}">
                <adec:decorative xmlns:adec="http://schemas.microsoft.com/office/drawing/2017/decorative" val="1"/>
              </a:ext>
            </a:extLst>
          </p:cNvPr>
          <p:cNvSpPr/>
          <p:nvPr/>
        </p:nvSpPr>
        <p:spPr>
          <a:xfrm>
            <a:off x="9132957" y="4371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37" name="Can 36">
            <a:extLst>
              <a:ext uri="{C183D7F6-B498-43B3-948B-1728B52AA6E4}">
                <adec:decorative xmlns:adec="http://schemas.microsoft.com/office/drawing/2017/decorative" val="1"/>
              </a:ext>
            </a:extLst>
          </p:cNvPr>
          <p:cNvSpPr/>
          <p:nvPr/>
        </p:nvSpPr>
        <p:spPr>
          <a:xfrm>
            <a:off x="9132957" y="3609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38" name="Can 37">
            <a:extLst>
              <a:ext uri="{C183D7F6-B498-43B3-948B-1728B52AA6E4}">
                <adec:decorative xmlns:adec="http://schemas.microsoft.com/office/drawing/2017/decorative" val="1"/>
              </a:ext>
            </a:extLst>
          </p:cNvPr>
          <p:cNvSpPr/>
          <p:nvPr/>
        </p:nvSpPr>
        <p:spPr>
          <a:xfrm>
            <a:off x="9132957" y="2847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39" name="Can 38">
            <a:extLst>
              <a:ext uri="{C183D7F6-B498-43B3-948B-1728B52AA6E4}">
                <adec:decorative xmlns:adec="http://schemas.microsoft.com/office/drawing/2017/decorative" val="1"/>
              </a:ext>
            </a:extLst>
          </p:cNvPr>
          <p:cNvSpPr/>
          <p:nvPr/>
        </p:nvSpPr>
        <p:spPr>
          <a:xfrm>
            <a:off x="9132957" y="2085759"/>
            <a:ext cx="1650328" cy="914400"/>
          </a:xfrm>
          <a:prstGeom prst="can">
            <a:avLst>
              <a:gd name="adj" fmla="val 33670"/>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a:t>
            </a:r>
          </a:p>
        </p:txBody>
      </p:sp>
      <p:sp>
        <p:nvSpPr>
          <p:cNvPr id="4" name="TextBox 3"/>
          <p:cNvSpPr txBox="1"/>
          <p:nvPr/>
        </p:nvSpPr>
        <p:spPr>
          <a:xfrm>
            <a:off x="1552492" y="1542834"/>
            <a:ext cx="146867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1</a:t>
            </a:r>
          </a:p>
        </p:txBody>
      </p:sp>
      <p:sp>
        <p:nvSpPr>
          <p:cNvPr id="40" name="TextBox 39"/>
          <p:cNvSpPr txBox="1"/>
          <p:nvPr/>
        </p:nvSpPr>
        <p:spPr>
          <a:xfrm>
            <a:off x="3470192" y="1542834"/>
            <a:ext cx="146867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2</a:t>
            </a:r>
          </a:p>
        </p:txBody>
      </p:sp>
      <p:sp>
        <p:nvSpPr>
          <p:cNvPr id="41" name="TextBox 40"/>
          <p:cNvSpPr txBox="1"/>
          <p:nvPr/>
        </p:nvSpPr>
        <p:spPr>
          <a:xfrm>
            <a:off x="5388138" y="1542834"/>
            <a:ext cx="146867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3</a:t>
            </a:r>
          </a:p>
        </p:txBody>
      </p:sp>
      <p:sp>
        <p:nvSpPr>
          <p:cNvPr id="42" name="TextBox 41"/>
          <p:cNvSpPr txBox="1"/>
          <p:nvPr/>
        </p:nvSpPr>
        <p:spPr>
          <a:xfrm>
            <a:off x="7306085" y="1542834"/>
            <a:ext cx="146867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4</a:t>
            </a:r>
          </a:p>
        </p:txBody>
      </p:sp>
      <p:sp>
        <p:nvSpPr>
          <p:cNvPr id="43" name="TextBox 42"/>
          <p:cNvSpPr txBox="1"/>
          <p:nvPr/>
        </p:nvSpPr>
        <p:spPr>
          <a:xfrm>
            <a:off x="9223785" y="1542834"/>
            <a:ext cx="146867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5</a:t>
            </a:r>
          </a:p>
        </p:txBody>
      </p:sp>
      <p:sp>
        <p:nvSpPr>
          <p:cNvPr id="44" name="TextBox 43"/>
          <p:cNvSpPr txBox="1"/>
          <p:nvPr/>
        </p:nvSpPr>
        <p:spPr>
          <a:xfrm>
            <a:off x="248687" y="3805349"/>
            <a:ext cx="873957"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k = 5</a:t>
            </a:r>
          </a:p>
        </p:txBody>
      </p:sp>
      <p:sp>
        <p:nvSpPr>
          <p:cNvPr id="5" name="Footer Placeholder 4">
            <a:extLst>
              <a:ext uri="{FF2B5EF4-FFF2-40B4-BE49-F238E27FC236}">
                <a16:creationId xmlns:a16="http://schemas.microsoft.com/office/drawing/2014/main" id="{63099279-A91C-634C-98E4-CB8E2693B828}"/>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75</a:t>
            </a:fld>
            <a:endParaRPr lang="en-US" dirty="0"/>
          </a:p>
        </p:txBody>
      </p:sp>
    </p:spTree>
    <p:custDataLst>
      <p:tags r:id="rId1"/>
    </p:custDataLst>
    <p:extLst>
      <p:ext uri="{BB962C8B-B14F-4D97-AF65-F5344CB8AC3E}">
        <p14:creationId xmlns:p14="http://schemas.microsoft.com/office/powerpoint/2010/main" val="21057627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Shuffle your data</a:t>
            </a:r>
          </a:p>
        </p:txBody>
      </p:sp>
      <p:graphicFrame>
        <p:nvGraphicFramePr>
          <p:cNvPr id="6" name="Content Placeholder 6"/>
          <p:cNvGraphicFramePr>
            <a:graphicFrameLocks/>
          </p:cNvGraphicFramePr>
          <p:nvPr>
            <p:extLst/>
          </p:nvPr>
        </p:nvGraphicFramePr>
        <p:xfrm>
          <a:off x="419101" y="1612265"/>
          <a:ext cx="4813300" cy="4074160"/>
        </p:xfrm>
        <a:graphic>
          <a:graphicData uri="http://schemas.openxmlformats.org/drawingml/2006/table">
            <a:tbl>
              <a:tblPr firstRow="1" bandRow="1">
                <a:tableStyleId>{F5AB1C69-6EDB-4FF4-983F-18BD219EF322}</a:tableStyleId>
              </a:tblPr>
              <a:tblGrid>
                <a:gridCol w="1206499">
                  <a:extLst>
                    <a:ext uri="{9D8B030D-6E8A-4147-A177-3AD203B41FA5}">
                      <a16:colId xmlns:a16="http://schemas.microsoft.com/office/drawing/2014/main" val="1255193164"/>
                    </a:ext>
                  </a:extLst>
                </a:gridCol>
                <a:gridCol w="1714500">
                  <a:extLst>
                    <a:ext uri="{9D8B030D-6E8A-4147-A177-3AD203B41FA5}">
                      <a16:colId xmlns:a16="http://schemas.microsoft.com/office/drawing/2014/main" val="603689811"/>
                    </a:ext>
                  </a:extLst>
                </a:gridCol>
                <a:gridCol w="1892301">
                  <a:extLst>
                    <a:ext uri="{9D8B030D-6E8A-4147-A177-3AD203B41FA5}">
                      <a16:colId xmlns:a16="http://schemas.microsoft.com/office/drawing/2014/main" val="1992021330"/>
                    </a:ext>
                  </a:extLst>
                </a:gridCol>
              </a:tblGrid>
              <a:tr h="364541">
                <a:tc>
                  <a:txBody>
                    <a:bodyPr/>
                    <a:lstStyle/>
                    <a:p>
                      <a:pPr algn="ctr"/>
                      <a:r>
                        <a:rPr lang="en-US" b="0" dirty="0">
                          <a:latin typeface="Amazon Ember" panose="02000000000000000000" pitchFamily="2" charset="0"/>
                          <a:ea typeface="Amazon Ember" panose="02000000000000000000" pitchFamily="2" charset="0"/>
                        </a:rPr>
                        <a:t>quality</a:t>
                      </a:r>
                      <a:endParaRPr lang="en-US" b="0" dirty="0">
                        <a:solidFill>
                          <a:schemeClr val="bg1"/>
                        </a:solidFill>
                        <a:latin typeface="Amazon Ember" panose="02000000000000000000" pitchFamily="2" charset="0"/>
                        <a:ea typeface="Amazon Ember" panose="02000000000000000000" pitchFamily="2" charset="0"/>
                      </a:endParaRPr>
                    </a:p>
                  </a:txBody>
                  <a:tcPr marL="111552" marR="11155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Amazon Ember" panose="02000000000000000000" pitchFamily="2" charset="0"/>
                          <a:ea typeface="Amazon Ember" panose="02000000000000000000" pitchFamily="2" charset="0"/>
                        </a:rPr>
                        <a:t>Fixed acidity</a:t>
                      </a:r>
                      <a:endParaRPr lang="en-US" b="0" dirty="0">
                        <a:solidFill>
                          <a:schemeClr val="bg1"/>
                        </a:solidFill>
                        <a:latin typeface="Amazon Ember" panose="02000000000000000000" pitchFamily="2" charset="0"/>
                        <a:ea typeface="Amazon Ember" panose="02000000000000000000" pitchFamily="2" charset="0"/>
                      </a:endParaRPr>
                    </a:p>
                  </a:txBody>
                  <a:tcPr marL="111552" marR="11155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latin typeface="Amazon Ember" panose="02000000000000000000" pitchFamily="2" charset="0"/>
                          <a:ea typeface="Amazon Ember" panose="02000000000000000000" pitchFamily="2" charset="0"/>
                        </a:rPr>
                        <a:t>sulphates</a:t>
                      </a:r>
                      <a:endParaRPr lang="en-US" b="0" dirty="0">
                        <a:solidFill>
                          <a:schemeClr val="bg1"/>
                        </a:solidFill>
                        <a:latin typeface="Amazon Ember" panose="02000000000000000000" pitchFamily="2" charset="0"/>
                        <a:ea typeface="Amazon Ember" panose="02000000000000000000" pitchFamily="2" charset="0"/>
                      </a:endParaRPr>
                    </a:p>
                  </a:txBody>
                  <a:tcPr marL="111552" marR="111552"/>
                </a:tc>
                <a:extLst>
                  <a:ext uri="{0D108BD9-81ED-4DB2-BD59-A6C34878D82A}">
                    <a16:rowId xmlns:a16="http://schemas.microsoft.com/office/drawing/2014/main" val="2502297601"/>
                  </a:ext>
                </a:extLst>
              </a:tr>
              <a:tr h="370840">
                <a:tc>
                  <a:txBody>
                    <a:bodyPr/>
                    <a:lstStyle/>
                    <a:p>
                      <a:pPr algn="ctr"/>
                      <a:r>
                        <a:rPr lang="en-US" dirty="0"/>
                        <a:t>3</a:t>
                      </a:r>
                    </a:p>
                  </a:txBody>
                  <a:tcPr marL="111552" marR="111552"/>
                </a:tc>
                <a:tc>
                  <a:txBody>
                    <a:bodyPr/>
                    <a:lstStyle/>
                    <a:p>
                      <a:pPr algn="ctr"/>
                      <a:r>
                        <a:rPr lang="en-US" dirty="0"/>
                        <a:t>7.2</a:t>
                      </a:r>
                    </a:p>
                  </a:txBody>
                  <a:tcPr marL="111552" marR="111552"/>
                </a:tc>
                <a:tc>
                  <a:txBody>
                    <a:bodyPr/>
                    <a:lstStyle/>
                    <a:p>
                      <a:pPr algn="ctr"/>
                      <a:r>
                        <a:rPr lang="en-US" dirty="0"/>
                        <a:t>0.56</a:t>
                      </a:r>
                    </a:p>
                  </a:txBody>
                  <a:tcPr marL="111552" marR="111552"/>
                </a:tc>
                <a:extLst>
                  <a:ext uri="{0D108BD9-81ED-4DB2-BD59-A6C34878D82A}">
                    <a16:rowId xmlns:a16="http://schemas.microsoft.com/office/drawing/2014/main" val="3781076890"/>
                  </a:ext>
                </a:extLst>
              </a:tr>
              <a:tr h="370840">
                <a:tc>
                  <a:txBody>
                    <a:bodyPr/>
                    <a:lstStyle/>
                    <a:p>
                      <a:pPr algn="ctr"/>
                      <a:r>
                        <a:rPr lang="en-US" dirty="0"/>
                        <a:t>3</a:t>
                      </a:r>
                    </a:p>
                  </a:txBody>
                  <a:tcPr marL="111552" marR="111552"/>
                </a:tc>
                <a:tc>
                  <a:txBody>
                    <a:bodyPr/>
                    <a:lstStyle/>
                    <a:p>
                      <a:pPr algn="ctr"/>
                      <a:r>
                        <a:rPr lang="en-US" dirty="0"/>
                        <a:t>7.2</a:t>
                      </a:r>
                    </a:p>
                  </a:txBody>
                  <a:tcPr marL="111552" marR="111552"/>
                </a:tc>
                <a:tc>
                  <a:txBody>
                    <a:bodyPr/>
                    <a:lstStyle/>
                    <a:p>
                      <a:pPr algn="ctr"/>
                      <a:r>
                        <a:rPr lang="en-US" dirty="0"/>
                        <a:t>0.68</a:t>
                      </a:r>
                    </a:p>
                  </a:txBody>
                  <a:tcPr marL="111552" marR="111552"/>
                </a:tc>
                <a:extLst>
                  <a:ext uri="{0D108BD9-81ED-4DB2-BD59-A6C34878D82A}">
                    <a16:rowId xmlns:a16="http://schemas.microsoft.com/office/drawing/2014/main" val="1415564602"/>
                  </a:ext>
                </a:extLst>
              </a:tr>
              <a:tr h="370840">
                <a:tc>
                  <a:txBody>
                    <a:bodyPr/>
                    <a:lstStyle/>
                    <a:p>
                      <a:pPr algn="ctr"/>
                      <a:r>
                        <a:rPr lang="en-US" dirty="0"/>
                        <a:t>4</a:t>
                      </a:r>
                    </a:p>
                  </a:txBody>
                  <a:tcPr marL="111552" marR="111552"/>
                </a:tc>
                <a:tc>
                  <a:txBody>
                    <a:bodyPr/>
                    <a:lstStyle/>
                    <a:p>
                      <a:pPr algn="ctr"/>
                      <a:r>
                        <a:rPr lang="en-US" dirty="0"/>
                        <a:t>7.8</a:t>
                      </a:r>
                    </a:p>
                  </a:txBody>
                  <a:tcPr marL="111552" marR="111552"/>
                </a:tc>
                <a:tc>
                  <a:txBody>
                    <a:bodyPr/>
                    <a:lstStyle/>
                    <a:p>
                      <a:pPr algn="ctr"/>
                      <a:r>
                        <a:rPr lang="en-US" dirty="0"/>
                        <a:t>0.65</a:t>
                      </a:r>
                    </a:p>
                  </a:txBody>
                  <a:tcPr marL="111552" marR="111552"/>
                </a:tc>
                <a:extLst>
                  <a:ext uri="{0D108BD9-81ED-4DB2-BD59-A6C34878D82A}">
                    <a16:rowId xmlns:a16="http://schemas.microsoft.com/office/drawing/2014/main" val="2389400448"/>
                  </a:ext>
                </a:extLst>
              </a:tr>
              <a:tr h="370840">
                <a:tc>
                  <a:txBody>
                    <a:bodyPr/>
                    <a:lstStyle/>
                    <a:p>
                      <a:pPr algn="ctr"/>
                      <a:r>
                        <a:rPr lang="en-US" dirty="0"/>
                        <a:t>4</a:t>
                      </a:r>
                    </a:p>
                  </a:txBody>
                  <a:tcPr marL="111552" marR="111552"/>
                </a:tc>
                <a:tc>
                  <a:txBody>
                    <a:bodyPr/>
                    <a:lstStyle/>
                    <a:p>
                      <a:pPr algn="ctr"/>
                      <a:r>
                        <a:rPr lang="en-US" dirty="0"/>
                        <a:t>7.8</a:t>
                      </a:r>
                    </a:p>
                  </a:txBody>
                  <a:tcPr marL="111552" marR="111552"/>
                </a:tc>
                <a:tc>
                  <a:txBody>
                    <a:bodyPr/>
                    <a:lstStyle/>
                    <a:p>
                      <a:pPr algn="ctr"/>
                      <a:r>
                        <a:rPr lang="en-US" dirty="0"/>
                        <a:t>0.65</a:t>
                      </a:r>
                    </a:p>
                  </a:txBody>
                  <a:tcPr marL="111552" marR="111552"/>
                </a:tc>
                <a:extLst>
                  <a:ext uri="{0D108BD9-81ED-4DB2-BD59-A6C34878D82A}">
                    <a16:rowId xmlns:a16="http://schemas.microsoft.com/office/drawing/2014/main" val="68327090"/>
                  </a:ext>
                </a:extLst>
              </a:tr>
              <a:tr h="370840">
                <a:tc>
                  <a:txBody>
                    <a:bodyPr/>
                    <a:lstStyle/>
                    <a:p>
                      <a:pPr algn="ctr"/>
                      <a:r>
                        <a:rPr lang="en-US" dirty="0"/>
                        <a:t>4</a:t>
                      </a:r>
                      <a:endParaRPr lang="en-US" i="0" dirty="0"/>
                    </a:p>
                  </a:txBody>
                  <a:tcPr marL="111552" marR="111552"/>
                </a:tc>
                <a:tc>
                  <a:txBody>
                    <a:bodyPr/>
                    <a:lstStyle/>
                    <a:p>
                      <a:pPr algn="ctr"/>
                      <a:r>
                        <a:rPr lang="en-US" dirty="0"/>
                        <a:t>…</a:t>
                      </a:r>
                    </a:p>
                  </a:txBody>
                  <a:tcPr marL="111552" marR="111552"/>
                </a:tc>
                <a:tc>
                  <a:txBody>
                    <a:bodyPr/>
                    <a:lstStyle/>
                    <a:p>
                      <a:pPr algn="ctr"/>
                      <a:r>
                        <a:rPr lang="en-US" dirty="0"/>
                        <a:t>…</a:t>
                      </a:r>
                    </a:p>
                  </a:txBody>
                  <a:tcPr marL="111552" marR="111552"/>
                </a:tc>
                <a:extLst>
                  <a:ext uri="{0D108BD9-81ED-4DB2-BD59-A6C34878D82A}">
                    <a16:rowId xmlns:a16="http://schemas.microsoft.com/office/drawing/2014/main" val="834341760"/>
                  </a:ext>
                </a:extLst>
              </a:tr>
              <a:tr h="370840">
                <a:tc>
                  <a:txBody>
                    <a:bodyPr/>
                    <a:lstStyle/>
                    <a:p>
                      <a:pPr algn="ctr"/>
                      <a:r>
                        <a:rPr lang="en-US" i="0" dirty="0"/>
                        <a:t>5</a:t>
                      </a:r>
                    </a:p>
                  </a:txBody>
                  <a:tcPr marL="111552" marR="111552"/>
                </a:tc>
                <a:tc>
                  <a:txBody>
                    <a:bodyPr/>
                    <a:lstStyle/>
                    <a:p>
                      <a:pPr algn="ctr"/>
                      <a:r>
                        <a:rPr lang="en-US" dirty="0"/>
                        <a:t>…</a:t>
                      </a:r>
                    </a:p>
                  </a:txBody>
                  <a:tcPr marL="111552" marR="111552"/>
                </a:tc>
                <a:tc>
                  <a:txBody>
                    <a:bodyPr/>
                    <a:lstStyle/>
                    <a:p>
                      <a:pPr algn="ctr"/>
                      <a:r>
                        <a:rPr lang="en-US" dirty="0"/>
                        <a:t>…</a:t>
                      </a:r>
                    </a:p>
                  </a:txBody>
                  <a:tcPr marL="111552" marR="111552"/>
                </a:tc>
                <a:extLst>
                  <a:ext uri="{0D108BD9-81ED-4DB2-BD59-A6C34878D82A}">
                    <a16:rowId xmlns:a16="http://schemas.microsoft.com/office/drawing/2014/main" val="2168063719"/>
                  </a:ext>
                </a:extLst>
              </a:tr>
              <a:tr h="370840">
                <a:tc>
                  <a:txBody>
                    <a:bodyPr/>
                    <a:lstStyle/>
                    <a:p>
                      <a:pPr algn="ctr"/>
                      <a:r>
                        <a:rPr lang="en-US" i="0" dirty="0"/>
                        <a:t>5</a:t>
                      </a:r>
                    </a:p>
                  </a:txBody>
                  <a:tcPr marL="111552" marR="111552"/>
                </a:tc>
                <a:tc>
                  <a:txBody>
                    <a:bodyPr/>
                    <a:lstStyle/>
                    <a:p>
                      <a:pPr algn="ctr"/>
                      <a:r>
                        <a:rPr lang="en-US" dirty="0"/>
                        <a:t>…</a:t>
                      </a:r>
                    </a:p>
                  </a:txBody>
                  <a:tcPr marL="111552" marR="111552"/>
                </a:tc>
                <a:tc>
                  <a:txBody>
                    <a:bodyPr/>
                    <a:lstStyle/>
                    <a:p>
                      <a:pPr algn="ctr"/>
                      <a:r>
                        <a:rPr lang="en-US" dirty="0"/>
                        <a:t>…</a:t>
                      </a:r>
                    </a:p>
                  </a:txBody>
                  <a:tcPr marL="111552" marR="111552"/>
                </a:tc>
                <a:extLst>
                  <a:ext uri="{0D108BD9-81ED-4DB2-BD59-A6C34878D82A}">
                    <a16:rowId xmlns:a16="http://schemas.microsoft.com/office/drawing/2014/main" val="1201941143"/>
                  </a:ext>
                </a:extLst>
              </a:tr>
              <a:tr h="370840">
                <a:tc>
                  <a:txBody>
                    <a:bodyPr/>
                    <a:lstStyle/>
                    <a:p>
                      <a:pPr algn="ctr"/>
                      <a:r>
                        <a:rPr lang="en-US" i="0" dirty="0"/>
                        <a:t>5</a:t>
                      </a:r>
                    </a:p>
                  </a:txBody>
                  <a:tcPr marL="111552" marR="111552"/>
                </a:tc>
                <a:tc>
                  <a:txBody>
                    <a:bodyPr/>
                    <a:lstStyle/>
                    <a:p>
                      <a:pPr algn="ctr"/>
                      <a:r>
                        <a:rPr lang="en-US" dirty="0"/>
                        <a:t>…</a:t>
                      </a:r>
                    </a:p>
                  </a:txBody>
                  <a:tcPr marL="111552" marR="111552"/>
                </a:tc>
                <a:tc>
                  <a:txBody>
                    <a:bodyPr/>
                    <a:lstStyle/>
                    <a:p>
                      <a:pPr algn="ctr"/>
                      <a:r>
                        <a:rPr lang="en-US" dirty="0"/>
                        <a:t>…</a:t>
                      </a:r>
                    </a:p>
                  </a:txBody>
                  <a:tcPr marL="111552" marR="111552"/>
                </a:tc>
                <a:extLst>
                  <a:ext uri="{0D108BD9-81ED-4DB2-BD59-A6C34878D82A}">
                    <a16:rowId xmlns:a16="http://schemas.microsoft.com/office/drawing/2014/main" val="1570600186"/>
                  </a:ext>
                </a:extLst>
              </a:tr>
              <a:tr h="370840">
                <a:tc>
                  <a:txBody>
                    <a:bodyPr/>
                    <a:lstStyle/>
                    <a:p>
                      <a:pPr algn="ctr"/>
                      <a:r>
                        <a:rPr lang="en-US" i="0" dirty="0"/>
                        <a:t>6</a:t>
                      </a:r>
                    </a:p>
                  </a:txBody>
                  <a:tcPr marL="111552" marR="111552"/>
                </a:tc>
                <a:tc>
                  <a:txBody>
                    <a:bodyPr/>
                    <a:lstStyle/>
                    <a:p>
                      <a:pPr algn="ctr"/>
                      <a:r>
                        <a:rPr lang="en-US" dirty="0"/>
                        <a:t>…</a:t>
                      </a:r>
                    </a:p>
                  </a:txBody>
                  <a:tcPr marL="111552" marR="111552"/>
                </a:tc>
                <a:tc>
                  <a:txBody>
                    <a:bodyPr/>
                    <a:lstStyle/>
                    <a:p>
                      <a:pPr algn="ctr"/>
                      <a:r>
                        <a:rPr lang="en-US" dirty="0"/>
                        <a:t>…</a:t>
                      </a:r>
                    </a:p>
                  </a:txBody>
                  <a:tcPr marL="111552" marR="111552"/>
                </a:tc>
                <a:extLst>
                  <a:ext uri="{0D108BD9-81ED-4DB2-BD59-A6C34878D82A}">
                    <a16:rowId xmlns:a16="http://schemas.microsoft.com/office/drawing/2014/main" val="86305746"/>
                  </a:ext>
                </a:extLst>
              </a:tr>
              <a:tr h="370840">
                <a:tc>
                  <a:txBody>
                    <a:bodyPr/>
                    <a:lstStyle/>
                    <a:p>
                      <a:pPr algn="ctr"/>
                      <a:r>
                        <a:rPr lang="en-US" i="0" dirty="0"/>
                        <a:t>6</a:t>
                      </a:r>
                    </a:p>
                  </a:txBody>
                  <a:tcPr marL="111552" marR="111552"/>
                </a:tc>
                <a:tc>
                  <a:txBody>
                    <a:bodyPr/>
                    <a:lstStyle/>
                    <a:p>
                      <a:pPr algn="ctr"/>
                      <a:r>
                        <a:rPr lang="en-US" dirty="0"/>
                        <a:t>…</a:t>
                      </a:r>
                    </a:p>
                  </a:txBody>
                  <a:tcPr marL="111552" marR="111552"/>
                </a:tc>
                <a:tc>
                  <a:txBody>
                    <a:bodyPr/>
                    <a:lstStyle/>
                    <a:p>
                      <a:pPr algn="ctr"/>
                      <a:r>
                        <a:rPr lang="en-US" dirty="0"/>
                        <a:t>…</a:t>
                      </a:r>
                    </a:p>
                  </a:txBody>
                  <a:tcPr marL="111552" marR="111552"/>
                </a:tc>
                <a:extLst>
                  <a:ext uri="{0D108BD9-81ED-4DB2-BD59-A6C34878D82A}">
                    <a16:rowId xmlns:a16="http://schemas.microsoft.com/office/drawing/2014/main" val="333130269"/>
                  </a:ext>
                </a:extLst>
              </a:tr>
            </a:tbl>
          </a:graphicData>
        </a:graphic>
      </p:graphicFrame>
      <p:sp>
        <p:nvSpPr>
          <p:cNvPr id="9" name="Can 8">
            <a:extLst>
              <a:ext uri="{C183D7F6-B498-43B3-948B-1728B52AA6E4}">
                <adec:decorative xmlns:adec="http://schemas.microsoft.com/office/drawing/2017/decorative" val="1"/>
              </a:ext>
            </a:extLst>
          </p:cNvPr>
          <p:cNvSpPr/>
          <p:nvPr/>
        </p:nvSpPr>
        <p:spPr>
          <a:xfrm>
            <a:off x="7573711" y="2580323"/>
            <a:ext cx="1650328" cy="3657600"/>
          </a:xfrm>
          <a:prstGeom prst="can">
            <a:avLst>
              <a:gd name="adj" fmla="val 14226"/>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Can 9">
            <a:extLst>
              <a:ext uri="{C183D7F6-B498-43B3-948B-1728B52AA6E4}">
                <adec:decorative xmlns:adec="http://schemas.microsoft.com/office/drawing/2017/decorative" val="1"/>
              </a:ext>
            </a:extLst>
          </p:cNvPr>
          <p:cNvSpPr/>
          <p:nvPr/>
        </p:nvSpPr>
        <p:spPr>
          <a:xfrm>
            <a:off x="7573711" y="1477963"/>
            <a:ext cx="1650328" cy="914400"/>
          </a:xfrm>
          <a:prstGeom prst="can">
            <a:avLst>
              <a:gd name="adj" fmla="val 29504"/>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Rectangle 11">
            <a:extLst>
              <a:ext uri="{C183D7F6-B498-43B3-948B-1728B52AA6E4}">
                <adec:decorative xmlns:adec="http://schemas.microsoft.com/office/drawing/2017/decorative" val="1"/>
              </a:ext>
            </a:extLst>
          </p:cNvPr>
          <p:cNvSpPr/>
          <p:nvPr/>
        </p:nvSpPr>
        <p:spPr>
          <a:xfrm>
            <a:off x="419100" y="1935163"/>
            <a:ext cx="4813301" cy="732881"/>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C183D7F6-B498-43B3-948B-1728B52AA6E4}">
                <adec:decorative xmlns:adec="http://schemas.microsoft.com/office/drawing/2017/decorative" val="1"/>
              </a:ext>
            </a:extLst>
          </p:cNvPr>
          <p:cNvCxnSpPr>
            <a:endCxn id="10" idx="2"/>
          </p:cNvCxnSpPr>
          <p:nvPr/>
        </p:nvCxnSpPr>
        <p:spPr>
          <a:xfrm flipV="1">
            <a:off x="5232401" y="1935163"/>
            <a:ext cx="2341310" cy="32226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C183D7F6-B498-43B3-948B-1728B52AA6E4}">
                <adec:decorative xmlns:adec="http://schemas.microsoft.com/office/drawing/2017/decorative" val="1"/>
              </a:ext>
            </a:extLst>
          </p:cNvPr>
          <p:cNvSpPr/>
          <p:nvPr/>
        </p:nvSpPr>
        <p:spPr>
          <a:xfrm>
            <a:off x="419100" y="2714625"/>
            <a:ext cx="4813301" cy="2971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C183D7F6-B498-43B3-948B-1728B52AA6E4}">
                <adec:decorative xmlns:adec="http://schemas.microsoft.com/office/drawing/2017/decorative" val="1"/>
              </a:ext>
            </a:extLst>
          </p:cNvPr>
          <p:cNvCxnSpPr>
            <a:stCxn id="15" idx="3"/>
            <a:endCxn id="9" idx="2"/>
          </p:cNvCxnSpPr>
          <p:nvPr/>
        </p:nvCxnSpPr>
        <p:spPr>
          <a:xfrm>
            <a:off x="5232401" y="4200525"/>
            <a:ext cx="2341310" cy="2085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453372" y="4043214"/>
            <a:ext cx="2062937"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Training data</a:t>
            </a:r>
          </a:p>
        </p:txBody>
      </p:sp>
      <p:sp>
        <p:nvSpPr>
          <p:cNvPr id="21" name="TextBox 20"/>
          <p:cNvSpPr txBox="1"/>
          <p:nvPr/>
        </p:nvSpPr>
        <p:spPr>
          <a:xfrm>
            <a:off x="9453372" y="1673553"/>
            <a:ext cx="1489126"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Test data</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76</a:t>
            </a:fld>
            <a:endParaRPr lang="en-US" dirty="0"/>
          </a:p>
        </p:txBody>
      </p:sp>
    </p:spTree>
    <p:custDataLst>
      <p:tags r:id="rId1"/>
    </p:custDataLst>
    <p:extLst>
      <p:ext uri="{BB962C8B-B14F-4D97-AF65-F5344CB8AC3E}">
        <p14:creationId xmlns:p14="http://schemas.microsoft.com/office/powerpoint/2010/main" val="1060415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Training models with Amazon SageMaker</a:t>
            </a:r>
          </a:p>
        </p:txBody>
      </p:sp>
      <p:sp>
        <p:nvSpPr>
          <p:cNvPr id="6" name="Rectangle 5">
            <a:extLst>
              <a:ext uri="{C183D7F6-B498-43B3-948B-1728B52AA6E4}">
                <adec:decorative xmlns:adec="http://schemas.microsoft.com/office/drawing/2017/decorative" val="1"/>
              </a:ext>
            </a:extLst>
          </p:cNvPr>
          <p:cNvSpPr/>
          <p:nvPr/>
        </p:nvSpPr>
        <p:spPr>
          <a:xfrm>
            <a:off x="1681309" y="1568510"/>
            <a:ext cx="8277472" cy="954107"/>
          </a:xfrm>
          <a:prstGeom prst="rect">
            <a:avLst/>
          </a:prstGeom>
        </p:spPr>
        <p:txBody>
          <a:bodyPr wrap="square">
            <a:spAutoFit/>
          </a:bodyPr>
          <a:lstStyle/>
          <a:p>
            <a:r>
              <a:rPr lang="en-US" sz="2800" dirty="0">
                <a:solidFill>
                  <a:schemeClr val="accent4"/>
                </a:solidFill>
                <a:latin typeface="Amazon Ember Medium" panose="020B0603020204030204" pitchFamily="34" charset="0"/>
                <a:ea typeface="Amazon Ember Medium" panose="020B0603020204030204" pitchFamily="34" charset="0"/>
                <a:cs typeface="Amazon Ember Medium" panose="020B0603020204030204" pitchFamily="34" charset="0"/>
              </a:rPr>
              <a:t>Amazon SageMaker </a:t>
            </a:r>
            <a:r>
              <a:rPr lang="en-US" sz="2800" dirty="0">
                <a:ea typeface="Amazon Ember Medium" panose="020B0603020204030204" pitchFamily="34" charset="0"/>
                <a:cs typeface="Amazon Ember Medium" panose="020B0603020204030204" pitchFamily="34" charset="0"/>
              </a:rPr>
              <a:t>provides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 algorithms that are optimized for speed, scale, and accuracy.</a:t>
            </a:r>
          </a:p>
        </p:txBody>
      </p:sp>
      <p:pic>
        <p:nvPicPr>
          <p:cNvPr id="7" name="Graphic 37">
            <a:extLst>
              <a:ext uri="{FF2B5EF4-FFF2-40B4-BE49-F238E27FC236}">
                <a16:creationId xmlns:a16="http://schemas.microsoft.com/office/drawing/2014/main" id="{361F2200-B741-3B45-9FA6-37A862F6155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481" y="1608217"/>
            <a:ext cx="914400" cy="914400"/>
          </a:xfrm>
          <a:prstGeom prst="rect">
            <a:avLst/>
          </a:prstGeom>
        </p:spPr>
      </p:pic>
      <p:sp>
        <p:nvSpPr>
          <p:cNvPr id="48" name="Rectangle 47">
            <a:extLst>
              <a:ext uri="{C183D7F6-B498-43B3-948B-1728B52AA6E4}">
                <adec:decorative xmlns:adec="http://schemas.microsoft.com/office/drawing/2017/decorative" val="1"/>
              </a:ext>
            </a:extLst>
          </p:cNvPr>
          <p:cNvSpPr/>
          <p:nvPr/>
        </p:nvSpPr>
        <p:spPr>
          <a:xfrm>
            <a:off x="573481" y="3627000"/>
            <a:ext cx="2616200" cy="162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 SageMaker </a:t>
            </a:r>
            <a:br>
              <a:rPr lang="en-US" dirty="0"/>
            </a:br>
            <a:r>
              <a:rPr lang="en-US" dirty="0"/>
              <a:t>built-in algorithms</a:t>
            </a:r>
          </a:p>
        </p:txBody>
      </p:sp>
      <p:sp>
        <p:nvSpPr>
          <p:cNvPr id="49" name="Rectangle 48">
            <a:extLst>
              <a:ext uri="{C183D7F6-B498-43B3-948B-1728B52AA6E4}">
                <adec:decorative xmlns:adec="http://schemas.microsoft.com/office/drawing/2017/decorative" val="1"/>
              </a:ext>
            </a:extLst>
          </p:cNvPr>
          <p:cNvSpPr/>
          <p:nvPr/>
        </p:nvSpPr>
        <p:spPr>
          <a:xfrm>
            <a:off x="3381108" y="3627000"/>
            <a:ext cx="2616200" cy="162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 SageMaker supported frameworks</a:t>
            </a:r>
          </a:p>
        </p:txBody>
      </p:sp>
      <p:sp>
        <p:nvSpPr>
          <p:cNvPr id="50" name="Rectangle 49">
            <a:extLst>
              <a:ext uri="{C183D7F6-B498-43B3-948B-1728B52AA6E4}">
                <adec:decorative xmlns:adec="http://schemas.microsoft.com/office/drawing/2017/decorative" val="1"/>
              </a:ext>
            </a:extLst>
          </p:cNvPr>
          <p:cNvSpPr/>
          <p:nvPr/>
        </p:nvSpPr>
        <p:spPr>
          <a:xfrm>
            <a:off x="6188735" y="3627000"/>
            <a:ext cx="2616200" cy="162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 SageMaker custom frameworks</a:t>
            </a:r>
          </a:p>
        </p:txBody>
      </p:sp>
      <p:sp>
        <p:nvSpPr>
          <p:cNvPr id="51" name="Rectangle 50">
            <a:extLst>
              <a:ext uri="{C183D7F6-B498-43B3-948B-1728B52AA6E4}">
                <adec:decorative xmlns:adec="http://schemas.microsoft.com/office/drawing/2017/decorative" val="1"/>
              </a:ext>
            </a:extLst>
          </p:cNvPr>
          <p:cNvSpPr/>
          <p:nvPr/>
        </p:nvSpPr>
        <p:spPr>
          <a:xfrm>
            <a:off x="8996362" y="3626999"/>
            <a:ext cx="2616200" cy="1624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Marketplace algorithms</a:t>
            </a:r>
          </a:p>
        </p:txBody>
      </p:sp>
      <p:sp>
        <p:nvSpPr>
          <p:cNvPr id="5" name="Footer Placeholder 4"/>
          <p:cNvSpPr>
            <a:spLocks noGrp="1"/>
          </p:cNvSpPr>
          <p:nvPr>
            <p:ph type="ftr" sz="quarter" idx="4294967295"/>
          </p:nvPr>
        </p:nvSpPr>
        <p:spPr>
          <a:xfrm>
            <a:off x="8416925" y="6356350"/>
            <a:ext cx="3775075" cy="365125"/>
          </a:xfrm>
        </p:spPr>
        <p:txBody>
          <a:bodyPr/>
          <a:lstStyle/>
          <a:p>
            <a:r>
              <a:rPr lang="en-US"/>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77</a:t>
            </a:fld>
            <a:endParaRPr lang="en-US" dirty="0"/>
          </a:p>
        </p:txBody>
      </p:sp>
    </p:spTree>
    <p:custDataLst>
      <p:tags r:id="rId1"/>
    </p:custDataLst>
    <p:extLst>
      <p:ext uri="{BB962C8B-B14F-4D97-AF65-F5344CB8AC3E}">
        <p14:creationId xmlns:p14="http://schemas.microsoft.com/office/powerpoint/2010/main" val="28381207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SageMaker built-in algorithms</a:t>
            </a:r>
          </a:p>
        </p:txBody>
      </p:sp>
      <p:sp>
        <p:nvSpPr>
          <p:cNvPr id="26" name="Rectangle 25">
            <a:extLst>
              <a:ext uri="{C183D7F6-B498-43B3-948B-1728B52AA6E4}">
                <adec:decorative xmlns:adec="http://schemas.microsoft.com/office/drawing/2017/decorative" val="1"/>
              </a:ext>
            </a:extLst>
          </p:cNvPr>
          <p:cNvSpPr/>
          <p:nvPr/>
        </p:nvSpPr>
        <p:spPr>
          <a:xfrm>
            <a:off x="8307137" y="2213679"/>
            <a:ext cx="3559175" cy="276823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Specialized</a:t>
            </a:r>
            <a:endParaRPr lang="en-US" dirty="0">
              <a:solidFill>
                <a:schemeClr val="tx1"/>
              </a:solidFill>
            </a:endParaRPr>
          </a:p>
        </p:txBody>
      </p:sp>
      <p:sp>
        <p:nvSpPr>
          <p:cNvPr id="4" name="Rectangle 3">
            <a:extLst>
              <a:ext uri="{C183D7F6-B498-43B3-948B-1728B52AA6E4}">
                <adec:decorative xmlns:adec="http://schemas.microsoft.com/office/drawing/2017/decorative" val="1"/>
              </a:ext>
            </a:extLst>
          </p:cNvPr>
          <p:cNvSpPr/>
          <p:nvPr/>
        </p:nvSpPr>
        <p:spPr>
          <a:xfrm>
            <a:off x="2283486" y="2213679"/>
            <a:ext cx="1858463" cy="27682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Quantitative</a:t>
            </a:r>
            <a:endParaRPr lang="en-US" dirty="0">
              <a:solidFill>
                <a:schemeClr val="tx1"/>
              </a:solidFill>
            </a:endParaRPr>
          </a:p>
        </p:txBody>
      </p:sp>
      <p:sp>
        <p:nvSpPr>
          <p:cNvPr id="3" name="Rectangle 2">
            <a:extLst>
              <a:ext uri="{C183D7F6-B498-43B3-948B-1728B52AA6E4}">
                <adec:decorative xmlns:adec="http://schemas.microsoft.com/office/drawing/2017/decorative" val="1"/>
              </a:ext>
            </a:extLst>
          </p:cNvPr>
          <p:cNvSpPr/>
          <p:nvPr/>
        </p:nvSpPr>
        <p:spPr>
          <a:xfrm>
            <a:off x="2430873" y="2690269"/>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XGBoost</a:t>
            </a:r>
          </a:p>
        </p:txBody>
      </p:sp>
      <p:sp>
        <p:nvSpPr>
          <p:cNvPr id="13" name="Rectangle 12">
            <a:extLst>
              <a:ext uri="{C183D7F6-B498-43B3-948B-1728B52AA6E4}">
                <adec:decorative xmlns:adec="http://schemas.microsoft.com/office/drawing/2017/decorative" val="1"/>
              </a:ext>
            </a:extLst>
          </p:cNvPr>
          <p:cNvSpPr/>
          <p:nvPr/>
        </p:nvSpPr>
        <p:spPr>
          <a:xfrm>
            <a:off x="2430873" y="3832664"/>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Linear learner</a:t>
            </a:r>
          </a:p>
        </p:txBody>
      </p:sp>
      <p:sp>
        <p:nvSpPr>
          <p:cNvPr id="24" name="Rectangle 23">
            <a:extLst>
              <a:ext uri="{C183D7F6-B498-43B3-948B-1728B52AA6E4}">
                <adec:decorative xmlns:adec="http://schemas.microsoft.com/office/drawing/2017/decorative" val="1"/>
              </a:ext>
            </a:extLst>
          </p:cNvPr>
          <p:cNvSpPr/>
          <p:nvPr/>
        </p:nvSpPr>
        <p:spPr>
          <a:xfrm>
            <a:off x="4294242" y="2213679"/>
            <a:ext cx="1858463" cy="2768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Recommendations</a:t>
            </a:r>
            <a:endParaRPr lang="en-US" dirty="0">
              <a:solidFill>
                <a:schemeClr val="tx1"/>
              </a:solidFill>
            </a:endParaRPr>
          </a:p>
        </p:txBody>
      </p:sp>
      <p:sp>
        <p:nvSpPr>
          <p:cNvPr id="14" name="Rectangle 13">
            <a:extLst>
              <a:ext uri="{C183D7F6-B498-43B3-948B-1728B52AA6E4}">
                <adec:decorative xmlns:adec="http://schemas.microsoft.com/office/drawing/2017/decorative" val="1"/>
              </a:ext>
            </a:extLst>
          </p:cNvPr>
          <p:cNvSpPr/>
          <p:nvPr/>
        </p:nvSpPr>
        <p:spPr>
          <a:xfrm>
            <a:off x="4466423" y="2690269"/>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Factorization machines</a:t>
            </a:r>
          </a:p>
        </p:txBody>
      </p:sp>
      <p:sp>
        <p:nvSpPr>
          <p:cNvPr id="25" name="Rectangle 24">
            <a:extLst>
              <a:ext uri="{C183D7F6-B498-43B3-948B-1728B52AA6E4}">
                <adec:decorative xmlns:adec="http://schemas.microsoft.com/office/drawing/2017/decorative" val="1"/>
              </a:ext>
            </a:extLst>
          </p:cNvPr>
          <p:cNvSpPr/>
          <p:nvPr/>
        </p:nvSpPr>
        <p:spPr>
          <a:xfrm>
            <a:off x="6304998" y="2213679"/>
            <a:ext cx="1858463" cy="27682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Unsupervised</a:t>
            </a:r>
          </a:p>
        </p:txBody>
      </p:sp>
      <p:sp>
        <p:nvSpPr>
          <p:cNvPr id="15" name="Rectangle 14">
            <a:extLst>
              <a:ext uri="{C183D7F6-B498-43B3-948B-1728B52AA6E4}">
                <adec:decorative xmlns:adec="http://schemas.microsoft.com/office/drawing/2017/decorative" val="1"/>
              </a:ext>
            </a:extLst>
          </p:cNvPr>
          <p:cNvSpPr/>
          <p:nvPr/>
        </p:nvSpPr>
        <p:spPr>
          <a:xfrm>
            <a:off x="6452385" y="2690269"/>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K-means</a:t>
            </a:r>
          </a:p>
        </p:txBody>
      </p:sp>
      <p:sp>
        <p:nvSpPr>
          <p:cNvPr id="16" name="Rectangle 15">
            <a:extLst>
              <a:ext uri="{C183D7F6-B498-43B3-948B-1728B52AA6E4}">
                <adec:decorative xmlns:adec="http://schemas.microsoft.com/office/drawing/2017/decorative" val="1"/>
              </a:ext>
            </a:extLst>
          </p:cNvPr>
          <p:cNvSpPr/>
          <p:nvPr/>
        </p:nvSpPr>
        <p:spPr>
          <a:xfrm>
            <a:off x="6452385" y="3826594"/>
            <a:ext cx="1563688" cy="97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Principal Component Analysis</a:t>
            </a:r>
          </a:p>
        </p:txBody>
      </p:sp>
      <p:sp>
        <p:nvSpPr>
          <p:cNvPr id="17" name="Rectangle 16">
            <a:extLst>
              <a:ext uri="{C183D7F6-B498-43B3-948B-1728B52AA6E4}">
                <adec:decorative xmlns:adec="http://schemas.microsoft.com/office/drawing/2017/decorative" val="1"/>
              </a:ext>
            </a:extLst>
          </p:cNvPr>
          <p:cNvSpPr/>
          <p:nvPr/>
        </p:nvSpPr>
        <p:spPr>
          <a:xfrm>
            <a:off x="8464049" y="2690268"/>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Image classification</a:t>
            </a:r>
          </a:p>
        </p:txBody>
      </p:sp>
      <p:sp>
        <p:nvSpPr>
          <p:cNvPr id="18" name="Rectangle 17">
            <a:extLst>
              <a:ext uri="{C183D7F6-B498-43B3-948B-1728B52AA6E4}">
                <adec:decorative xmlns:adec="http://schemas.microsoft.com/office/drawing/2017/decorative" val="1"/>
              </a:ext>
            </a:extLst>
          </p:cNvPr>
          <p:cNvSpPr/>
          <p:nvPr/>
        </p:nvSpPr>
        <p:spPr>
          <a:xfrm>
            <a:off x="8464049" y="3832664"/>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Sequence-to-sequence</a:t>
            </a:r>
          </a:p>
        </p:txBody>
      </p:sp>
      <p:sp>
        <p:nvSpPr>
          <p:cNvPr id="19" name="Rectangle 18">
            <a:extLst>
              <a:ext uri="{C183D7F6-B498-43B3-948B-1728B52AA6E4}">
                <adec:decorative xmlns:adec="http://schemas.microsoft.com/office/drawing/2017/decorative" val="1"/>
              </a:ext>
            </a:extLst>
          </p:cNvPr>
          <p:cNvSpPr/>
          <p:nvPr/>
        </p:nvSpPr>
        <p:spPr>
          <a:xfrm>
            <a:off x="10182626" y="3826594"/>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Latent Dirichlet Allocation (LDA)</a:t>
            </a:r>
          </a:p>
        </p:txBody>
      </p:sp>
      <p:sp>
        <p:nvSpPr>
          <p:cNvPr id="20" name="Rectangle 19">
            <a:extLst>
              <a:ext uri="{C183D7F6-B498-43B3-948B-1728B52AA6E4}">
                <adec:decorative xmlns:adec="http://schemas.microsoft.com/office/drawing/2017/decorative" val="1"/>
              </a:ext>
            </a:extLst>
          </p:cNvPr>
          <p:cNvSpPr/>
          <p:nvPr/>
        </p:nvSpPr>
        <p:spPr>
          <a:xfrm>
            <a:off x="10182626" y="2690269"/>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Neural Topic Model (NTM)</a:t>
            </a:r>
          </a:p>
        </p:txBody>
      </p:sp>
      <p:sp>
        <p:nvSpPr>
          <p:cNvPr id="23" name="Rectangle 22">
            <a:extLst>
              <a:ext uri="{C183D7F6-B498-43B3-948B-1728B52AA6E4}">
                <adec:decorative xmlns:adec="http://schemas.microsoft.com/office/drawing/2017/decorative" val="1"/>
              </a:ext>
            </a:extLst>
          </p:cNvPr>
          <p:cNvSpPr/>
          <p:nvPr/>
        </p:nvSpPr>
        <p:spPr>
          <a:xfrm>
            <a:off x="248729" y="2213679"/>
            <a:ext cx="1858463" cy="27682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Classification</a:t>
            </a:r>
            <a:endParaRPr lang="en-US" dirty="0">
              <a:solidFill>
                <a:schemeClr val="tx1"/>
              </a:solidFill>
            </a:endParaRPr>
          </a:p>
        </p:txBody>
      </p:sp>
      <p:sp>
        <p:nvSpPr>
          <p:cNvPr id="21" name="Rectangle 20">
            <a:extLst>
              <a:ext uri="{C183D7F6-B498-43B3-948B-1728B52AA6E4}">
                <adec:decorative xmlns:adec="http://schemas.microsoft.com/office/drawing/2017/decorative" val="1"/>
              </a:ext>
            </a:extLst>
          </p:cNvPr>
          <p:cNvSpPr/>
          <p:nvPr/>
        </p:nvSpPr>
        <p:spPr>
          <a:xfrm>
            <a:off x="396116" y="2690269"/>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XGBoost</a:t>
            </a:r>
          </a:p>
        </p:txBody>
      </p:sp>
      <p:sp>
        <p:nvSpPr>
          <p:cNvPr id="22" name="Rectangle 21">
            <a:extLst>
              <a:ext uri="{C183D7F6-B498-43B3-948B-1728B52AA6E4}">
                <adec:decorative xmlns:adec="http://schemas.microsoft.com/office/drawing/2017/decorative" val="1"/>
              </a:ext>
            </a:extLst>
          </p:cNvPr>
          <p:cNvSpPr/>
          <p:nvPr/>
        </p:nvSpPr>
        <p:spPr>
          <a:xfrm>
            <a:off x="396116" y="3832664"/>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Linear learner</a:t>
            </a:r>
          </a:p>
        </p:txBody>
      </p:sp>
      <p:sp>
        <p:nvSpPr>
          <p:cNvPr id="5" name="Footer Placeholder 4"/>
          <p:cNvSpPr>
            <a:spLocks noGrp="1"/>
          </p:cNvSpPr>
          <p:nvPr>
            <p:ph type="ftr" sz="quarter" idx="4294967295"/>
          </p:nvPr>
        </p:nvSpPr>
        <p:spPr>
          <a:xfrm>
            <a:off x="8416925" y="6356350"/>
            <a:ext cx="3775075" cy="365125"/>
          </a:xfrm>
        </p:spPr>
        <p:txBody>
          <a:bodyPr/>
          <a:lstStyle/>
          <a:p>
            <a:r>
              <a:rPr lang="en-US"/>
              <a:t>© 2020, Amazon Web Services, Inc. or its Affiliates. All rights reserved.</a:t>
            </a:r>
            <a:endParaRPr lang="en-US" dirty="0"/>
          </a:p>
        </p:txBody>
      </p:sp>
      <p:sp>
        <p:nvSpPr>
          <p:cNvPr id="6" name="Slide Number Placeholder 5"/>
          <p:cNvSpPr>
            <a:spLocks noGrp="1"/>
          </p:cNvSpPr>
          <p:nvPr>
            <p:ph type="sldNum" sz="quarter" idx="12"/>
          </p:nvPr>
        </p:nvSpPr>
        <p:spPr/>
        <p:txBody>
          <a:bodyPr/>
          <a:lstStyle/>
          <a:p>
            <a:fld id="{B6A95138-A96E-2F42-A959-2EFD44FE4AB7}" type="slidenum">
              <a:rPr lang="en-US" smtClean="0"/>
              <a:t>78</a:t>
            </a:fld>
            <a:endParaRPr lang="en-US" dirty="0"/>
          </a:p>
        </p:txBody>
      </p:sp>
    </p:spTree>
    <p:custDataLst>
      <p:tags r:id="rId1"/>
    </p:custDataLst>
    <p:extLst>
      <p:ext uri="{BB962C8B-B14F-4D97-AF65-F5344CB8AC3E}">
        <p14:creationId xmlns:p14="http://schemas.microsoft.com/office/powerpoint/2010/main" val="21896005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XGBoost</a:t>
            </a:r>
          </a:p>
        </p:txBody>
      </p:sp>
      <p:sp>
        <p:nvSpPr>
          <p:cNvPr id="3" name="Content Placeholder 2">
            <a:extLst>
              <a:ext uri="{FF2B5EF4-FFF2-40B4-BE49-F238E27FC236}">
                <a16:creationId xmlns:a16="http://schemas.microsoft.com/office/drawing/2014/main" id="{7E833E45-6659-4791-B786-8625C2694980}"/>
              </a:ext>
            </a:extLst>
          </p:cNvPr>
          <p:cNvSpPr>
            <a:spLocks noGrp="1"/>
          </p:cNvSpPr>
          <p:nvPr>
            <p:ph idx="4294967295"/>
          </p:nvPr>
        </p:nvSpPr>
        <p:spPr>
          <a:xfrm>
            <a:off x="342900" y="1672872"/>
            <a:ext cx="6361396" cy="4392587"/>
          </a:xfrm>
        </p:spPr>
        <p:txBody>
          <a:bodyPr>
            <a:normAutofit/>
          </a:bodyPr>
          <a:lstStyle/>
          <a:p>
            <a:pPr>
              <a:lnSpc>
                <a:spcPct val="120000"/>
              </a:lnSpc>
            </a:pPr>
            <a:r>
              <a:rPr lang="en-US" dirty="0"/>
              <a:t>Is an open-source implementation of the gradient boosted trees algorithm</a:t>
            </a:r>
          </a:p>
          <a:p>
            <a:pPr>
              <a:lnSpc>
                <a:spcPct val="120000"/>
              </a:lnSpc>
            </a:pPr>
            <a:r>
              <a:rPr lang="en-US" dirty="0"/>
              <a:t>Has performed well in machine learning competitions</a:t>
            </a:r>
          </a:p>
          <a:p>
            <a:pPr>
              <a:lnSpc>
                <a:spcPct val="120000"/>
              </a:lnSpc>
            </a:pPr>
            <a:r>
              <a:rPr lang="en-US" dirty="0"/>
              <a:t>Robustly handles various data types, relationships, and distributions, and a large number of hyperparameters </a:t>
            </a:r>
          </a:p>
        </p:txBody>
      </p:sp>
      <p:grpSp>
        <p:nvGrpSpPr>
          <p:cNvPr id="52" name="Group 51">
            <a:extLst>
              <a:ext uri="{C183D7F6-B498-43B3-948B-1728B52AA6E4}">
                <adec:decorative xmlns:adec="http://schemas.microsoft.com/office/drawing/2017/decorative" val="1"/>
              </a:ext>
            </a:extLst>
          </p:cNvPr>
          <p:cNvGrpSpPr/>
          <p:nvPr/>
        </p:nvGrpSpPr>
        <p:grpSpPr>
          <a:xfrm>
            <a:off x="7463472" y="2765324"/>
            <a:ext cx="4024798" cy="1782842"/>
            <a:chOff x="6467707" y="2129883"/>
            <a:chExt cx="4770666" cy="2113235"/>
          </a:xfrm>
        </p:grpSpPr>
        <p:cxnSp>
          <p:nvCxnSpPr>
            <p:cNvPr id="10" name="Straight Connector 9">
              <a:extLst>
                <a:ext uri="{C183D7F6-B498-43B3-948B-1728B52AA6E4}">
                  <adec:decorative xmlns:adec="http://schemas.microsoft.com/office/drawing/2017/decorative" val="1"/>
                </a:ext>
              </a:extLst>
            </p:cNvPr>
            <p:cNvCxnSpPr/>
            <p:nvPr/>
          </p:nvCxnSpPr>
          <p:spPr>
            <a:xfrm flipH="1">
              <a:off x="6601521" y="2263697"/>
              <a:ext cx="289932" cy="5872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C183D7F6-B498-43B3-948B-1728B52AA6E4}">
                  <adec:decorative xmlns:adec="http://schemas.microsoft.com/office/drawing/2017/decorative" val="1"/>
                </a:ext>
              </a:extLst>
            </p:cNvPr>
            <p:cNvCxnSpPr/>
            <p:nvPr/>
          </p:nvCxnSpPr>
          <p:spPr>
            <a:xfrm>
              <a:off x="6891453" y="2263697"/>
              <a:ext cx="334535" cy="5872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Oval 5">
              <a:extLst>
                <a:ext uri="{C183D7F6-B498-43B3-948B-1728B52AA6E4}">
                  <adec:decorative xmlns:adec="http://schemas.microsoft.com/office/drawing/2017/decorative" val="1"/>
                </a:ext>
              </a:extLst>
            </p:cNvPr>
            <p:cNvSpPr/>
            <p:nvPr/>
          </p:nvSpPr>
          <p:spPr>
            <a:xfrm>
              <a:off x="6757639" y="2129883"/>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C183D7F6-B498-43B3-948B-1728B52AA6E4}">
                  <adec:decorative xmlns:adec="http://schemas.microsoft.com/office/drawing/2017/decorative" val="1"/>
                </a:ext>
              </a:extLst>
            </p:cNvPr>
            <p:cNvSpPr/>
            <p:nvPr/>
          </p:nvSpPr>
          <p:spPr>
            <a:xfrm>
              <a:off x="6467707" y="2717179"/>
              <a:ext cx="267629" cy="26762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C183D7F6-B498-43B3-948B-1728B52AA6E4}">
                  <adec:decorative xmlns:adec="http://schemas.microsoft.com/office/drawing/2017/decorative" val="1"/>
                </a:ext>
              </a:extLst>
            </p:cNvPr>
            <p:cNvSpPr/>
            <p:nvPr/>
          </p:nvSpPr>
          <p:spPr>
            <a:xfrm>
              <a:off x="7092174" y="2717180"/>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C183D7F6-B498-43B3-948B-1728B52AA6E4}">
                  <adec:decorative xmlns:adec="http://schemas.microsoft.com/office/drawing/2017/decorative" val="1"/>
                </a:ext>
              </a:extLst>
            </p:cNvPr>
            <p:cNvCxnSpPr/>
            <p:nvPr/>
          </p:nvCxnSpPr>
          <p:spPr>
            <a:xfrm flipH="1">
              <a:off x="8539047" y="2263697"/>
              <a:ext cx="289932" cy="5872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C183D7F6-B498-43B3-948B-1728B52AA6E4}">
                  <adec:decorative xmlns:adec="http://schemas.microsoft.com/office/drawing/2017/decorative" val="1"/>
                </a:ext>
              </a:extLst>
            </p:cNvPr>
            <p:cNvCxnSpPr/>
            <p:nvPr/>
          </p:nvCxnSpPr>
          <p:spPr>
            <a:xfrm>
              <a:off x="8828979" y="2263697"/>
              <a:ext cx="334535" cy="5872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Oval 16">
              <a:extLst>
                <a:ext uri="{C183D7F6-B498-43B3-948B-1728B52AA6E4}">
                  <adec:decorative xmlns:adec="http://schemas.microsoft.com/office/drawing/2017/decorative" val="1"/>
                </a:ext>
              </a:extLst>
            </p:cNvPr>
            <p:cNvSpPr/>
            <p:nvPr/>
          </p:nvSpPr>
          <p:spPr>
            <a:xfrm>
              <a:off x="8695165" y="2129883"/>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C183D7F6-B498-43B3-948B-1728B52AA6E4}">
                  <adec:decorative xmlns:adec="http://schemas.microsoft.com/office/drawing/2017/decorative" val="1"/>
                </a:ext>
              </a:extLst>
            </p:cNvPr>
            <p:cNvSpPr/>
            <p:nvPr/>
          </p:nvSpPr>
          <p:spPr>
            <a:xfrm>
              <a:off x="9029700" y="2717180"/>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C183D7F6-B498-43B3-948B-1728B52AA6E4}">
                  <adec:decorative xmlns:adec="http://schemas.microsoft.com/office/drawing/2017/decorative" val="1"/>
                </a:ext>
              </a:extLst>
            </p:cNvPr>
            <p:cNvCxnSpPr/>
            <p:nvPr/>
          </p:nvCxnSpPr>
          <p:spPr>
            <a:xfrm flipH="1">
              <a:off x="8259668" y="2850992"/>
              <a:ext cx="289932" cy="5872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C183D7F6-B498-43B3-948B-1728B52AA6E4}">
                  <adec:decorative xmlns:adec="http://schemas.microsoft.com/office/drawing/2017/decorative" val="1"/>
                </a:ext>
              </a:extLst>
            </p:cNvPr>
            <p:cNvCxnSpPr/>
            <p:nvPr/>
          </p:nvCxnSpPr>
          <p:spPr>
            <a:xfrm>
              <a:off x="8549600" y="2850992"/>
              <a:ext cx="334535" cy="5872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Oval 23">
              <a:extLst>
                <a:ext uri="{C183D7F6-B498-43B3-948B-1728B52AA6E4}">
                  <adec:decorative xmlns:adec="http://schemas.microsoft.com/office/drawing/2017/decorative" val="1"/>
                </a:ext>
              </a:extLst>
            </p:cNvPr>
            <p:cNvSpPr/>
            <p:nvPr/>
          </p:nvSpPr>
          <p:spPr>
            <a:xfrm>
              <a:off x="8415786" y="2717178"/>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C183D7F6-B498-43B3-948B-1728B52AA6E4}">
                  <adec:decorative xmlns:adec="http://schemas.microsoft.com/office/drawing/2017/decorative" val="1"/>
                </a:ext>
              </a:extLst>
            </p:cNvPr>
            <p:cNvSpPr/>
            <p:nvPr/>
          </p:nvSpPr>
          <p:spPr>
            <a:xfrm>
              <a:off x="8125854" y="3304474"/>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C183D7F6-B498-43B3-948B-1728B52AA6E4}">
                  <adec:decorative xmlns:adec="http://schemas.microsoft.com/office/drawing/2017/decorative" val="1"/>
                </a:ext>
              </a:extLst>
            </p:cNvPr>
            <p:cNvSpPr/>
            <p:nvPr/>
          </p:nvSpPr>
          <p:spPr>
            <a:xfrm>
              <a:off x="8750321" y="3304475"/>
              <a:ext cx="267629" cy="26762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C183D7F6-B498-43B3-948B-1728B52AA6E4}">
                  <adec:decorative xmlns:adec="http://schemas.microsoft.com/office/drawing/2017/decorative" val="1"/>
                </a:ext>
              </a:extLst>
            </p:cNvPr>
            <p:cNvCxnSpPr/>
            <p:nvPr/>
          </p:nvCxnSpPr>
          <p:spPr>
            <a:xfrm flipH="1">
              <a:off x="10429181" y="2352370"/>
              <a:ext cx="289932" cy="5872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C183D7F6-B498-43B3-948B-1728B52AA6E4}">
                  <adec:decorative xmlns:adec="http://schemas.microsoft.com/office/drawing/2017/decorative" val="1"/>
                </a:ext>
              </a:extLst>
            </p:cNvPr>
            <p:cNvCxnSpPr/>
            <p:nvPr/>
          </p:nvCxnSpPr>
          <p:spPr>
            <a:xfrm>
              <a:off x="10719113" y="2352370"/>
              <a:ext cx="334535" cy="5872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Oval 28">
              <a:extLst>
                <a:ext uri="{C183D7F6-B498-43B3-948B-1728B52AA6E4}">
                  <adec:decorative xmlns:adec="http://schemas.microsoft.com/office/drawing/2017/decorative" val="1"/>
                </a:ext>
              </a:extLst>
            </p:cNvPr>
            <p:cNvSpPr/>
            <p:nvPr/>
          </p:nvSpPr>
          <p:spPr>
            <a:xfrm>
              <a:off x="10585299" y="2218556"/>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C183D7F6-B498-43B3-948B-1728B52AA6E4}">
                  <adec:decorative xmlns:adec="http://schemas.microsoft.com/office/drawing/2017/decorative" val="1"/>
                </a:ext>
              </a:extLst>
            </p:cNvPr>
            <p:cNvSpPr/>
            <p:nvPr/>
          </p:nvSpPr>
          <p:spPr>
            <a:xfrm>
              <a:off x="10919834" y="2805853"/>
              <a:ext cx="267629" cy="26762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C183D7F6-B498-43B3-948B-1728B52AA6E4}">
                  <adec:decorative xmlns:adec="http://schemas.microsoft.com/office/drawing/2017/decorative" val="1"/>
                </a:ext>
              </a:extLst>
            </p:cNvPr>
            <p:cNvCxnSpPr/>
            <p:nvPr/>
          </p:nvCxnSpPr>
          <p:spPr>
            <a:xfrm flipH="1">
              <a:off x="10149802" y="2939665"/>
              <a:ext cx="289932" cy="5872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C183D7F6-B498-43B3-948B-1728B52AA6E4}">
                  <adec:decorative xmlns:adec="http://schemas.microsoft.com/office/drawing/2017/decorative" val="1"/>
                </a:ext>
              </a:extLst>
            </p:cNvPr>
            <p:cNvCxnSpPr/>
            <p:nvPr/>
          </p:nvCxnSpPr>
          <p:spPr>
            <a:xfrm>
              <a:off x="10439734" y="2939665"/>
              <a:ext cx="334535" cy="5872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Oval 32">
              <a:extLst>
                <a:ext uri="{C183D7F6-B498-43B3-948B-1728B52AA6E4}">
                  <adec:decorative xmlns:adec="http://schemas.microsoft.com/office/drawing/2017/decorative" val="1"/>
                </a:ext>
              </a:extLst>
            </p:cNvPr>
            <p:cNvSpPr/>
            <p:nvPr/>
          </p:nvSpPr>
          <p:spPr>
            <a:xfrm>
              <a:off x="10305920" y="2805851"/>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C183D7F6-B498-43B3-948B-1728B52AA6E4}">
                  <adec:decorative xmlns:adec="http://schemas.microsoft.com/office/drawing/2017/decorative" val="1"/>
                </a:ext>
              </a:extLst>
            </p:cNvPr>
            <p:cNvSpPr/>
            <p:nvPr/>
          </p:nvSpPr>
          <p:spPr>
            <a:xfrm>
              <a:off x="10015988" y="3393147"/>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a:extLst>
                <a:ext uri="{C183D7F6-B498-43B3-948B-1728B52AA6E4}">
                  <adec:decorative xmlns:adec="http://schemas.microsoft.com/office/drawing/2017/decorative" val="1"/>
                </a:ext>
              </a:extLst>
            </p:cNvPr>
            <p:cNvCxnSpPr/>
            <p:nvPr/>
          </p:nvCxnSpPr>
          <p:spPr>
            <a:xfrm flipH="1">
              <a:off x="10480091" y="3522006"/>
              <a:ext cx="289932" cy="5872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C183D7F6-B498-43B3-948B-1728B52AA6E4}">
                  <adec:decorative xmlns:adec="http://schemas.microsoft.com/office/drawing/2017/decorative" val="1"/>
                </a:ext>
              </a:extLst>
            </p:cNvPr>
            <p:cNvCxnSpPr/>
            <p:nvPr/>
          </p:nvCxnSpPr>
          <p:spPr>
            <a:xfrm>
              <a:off x="10770023" y="3522006"/>
              <a:ext cx="334535" cy="5872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7" name="Oval 46">
              <a:extLst>
                <a:ext uri="{C183D7F6-B498-43B3-948B-1728B52AA6E4}">
                  <adec:decorative xmlns:adec="http://schemas.microsoft.com/office/drawing/2017/decorative" val="1"/>
                </a:ext>
              </a:extLst>
            </p:cNvPr>
            <p:cNvSpPr/>
            <p:nvPr/>
          </p:nvSpPr>
          <p:spPr>
            <a:xfrm>
              <a:off x="10636209" y="3388192"/>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C183D7F6-B498-43B3-948B-1728B52AA6E4}">
                  <adec:decorative xmlns:adec="http://schemas.microsoft.com/office/drawing/2017/decorative" val="1"/>
                </a:ext>
              </a:extLst>
            </p:cNvPr>
            <p:cNvSpPr/>
            <p:nvPr/>
          </p:nvSpPr>
          <p:spPr>
            <a:xfrm>
              <a:off x="10346277" y="3975488"/>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C183D7F6-B498-43B3-948B-1728B52AA6E4}">
                  <adec:decorative xmlns:adec="http://schemas.microsoft.com/office/drawing/2017/decorative" val="1"/>
                </a:ext>
              </a:extLst>
            </p:cNvPr>
            <p:cNvSpPr/>
            <p:nvPr/>
          </p:nvSpPr>
          <p:spPr>
            <a:xfrm>
              <a:off x="10970744" y="3975489"/>
              <a:ext cx="267629" cy="2676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ight Arrow 49">
              <a:extLst>
                <a:ext uri="{C183D7F6-B498-43B3-948B-1728B52AA6E4}">
                  <adec:decorative xmlns:adec="http://schemas.microsoft.com/office/drawing/2017/decorative" val="1"/>
                </a:ext>
              </a:extLst>
            </p:cNvPr>
            <p:cNvSpPr/>
            <p:nvPr/>
          </p:nvSpPr>
          <p:spPr>
            <a:xfrm>
              <a:off x="7663543" y="2486185"/>
              <a:ext cx="359228" cy="177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ight Arrow 50">
              <a:extLst>
                <a:ext uri="{C183D7F6-B498-43B3-948B-1728B52AA6E4}">
                  <adec:decorative xmlns:adec="http://schemas.microsoft.com/office/drawing/2017/decorative" val="1"/>
                </a:ext>
              </a:extLst>
            </p:cNvPr>
            <p:cNvSpPr/>
            <p:nvPr/>
          </p:nvSpPr>
          <p:spPr>
            <a:xfrm>
              <a:off x="9656760" y="2465203"/>
              <a:ext cx="359228" cy="177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p:cNvSpPr>
            <a:spLocks noGrp="1"/>
          </p:cNvSpPr>
          <p:nvPr>
            <p:ph type="ftr" sz="quarter" idx="4294967295"/>
          </p:nvPr>
        </p:nvSpPr>
        <p:spPr>
          <a:xfrm>
            <a:off x="8416925" y="6356350"/>
            <a:ext cx="3775075" cy="365125"/>
          </a:xfrm>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79</a:t>
            </a:fld>
            <a:endParaRPr lang="en-US" dirty="0"/>
          </a:p>
        </p:txBody>
      </p:sp>
    </p:spTree>
    <p:custDataLst>
      <p:tags r:id="rId1"/>
    </p:custDataLst>
    <p:extLst>
      <p:ext uri="{BB962C8B-B14F-4D97-AF65-F5344CB8AC3E}">
        <p14:creationId xmlns:p14="http://schemas.microsoft.com/office/powerpoint/2010/main" val="3150925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business objective</a:t>
            </a:r>
          </a:p>
        </p:txBody>
      </p:sp>
      <p:sp>
        <p:nvSpPr>
          <p:cNvPr id="39" name="Content Placeholder 38"/>
          <p:cNvSpPr>
            <a:spLocks noGrp="1"/>
          </p:cNvSpPr>
          <p:nvPr>
            <p:ph idx="1"/>
          </p:nvPr>
        </p:nvSpPr>
        <p:spPr/>
        <p:txBody>
          <a:bodyPr/>
          <a:lstStyle/>
          <a:p>
            <a:pPr marL="0" indent="0">
              <a:buNone/>
            </a:pPr>
            <a:r>
              <a:rPr lang="en-US" dirty="0"/>
              <a:t>What is the business goal?</a:t>
            </a:r>
          </a:p>
          <a:p>
            <a:pPr marL="0" indent="0">
              <a:buNone/>
            </a:pPr>
            <a:endParaRPr lang="en-US" dirty="0"/>
          </a:p>
          <a:p>
            <a:pPr marL="0" indent="0">
              <a:buNone/>
            </a:pPr>
            <a:r>
              <a:rPr lang="en-US" dirty="0"/>
              <a:t>Questions to ask:</a:t>
            </a:r>
          </a:p>
          <a:p>
            <a:pPr lvl="1"/>
            <a:r>
              <a:rPr lang="en-US" dirty="0"/>
              <a:t>How is this task done today?</a:t>
            </a:r>
          </a:p>
          <a:p>
            <a:pPr lvl="1"/>
            <a:r>
              <a:rPr lang="en-US" dirty="0"/>
              <a:t>How will the business measure success?</a:t>
            </a:r>
          </a:p>
          <a:p>
            <a:pPr lvl="1"/>
            <a:r>
              <a:rPr lang="en-US" dirty="0"/>
              <a:t>How will the solution be used?</a:t>
            </a:r>
          </a:p>
          <a:p>
            <a:pPr lvl="1"/>
            <a:r>
              <a:rPr lang="en-US" dirty="0"/>
              <a:t>Do similar solutions exist, which you might learn from?</a:t>
            </a:r>
          </a:p>
          <a:p>
            <a:pPr lvl="1"/>
            <a:r>
              <a:rPr lang="en-US" dirty="0"/>
              <a:t>What assumptions have been made?</a:t>
            </a:r>
          </a:p>
          <a:p>
            <a:pPr lvl="1"/>
            <a:r>
              <a:rPr lang="en-US" dirty="0"/>
              <a:t>Who are the domain experts?</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1806497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learner</a:t>
            </a:r>
          </a:p>
        </p:txBody>
      </p:sp>
      <p:sp>
        <p:nvSpPr>
          <p:cNvPr id="3" name="Content Placeholder 2">
            <a:extLst>
              <a:ext uri="{FF2B5EF4-FFF2-40B4-BE49-F238E27FC236}">
                <a16:creationId xmlns:a16="http://schemas.microsoft.com/office/drawing/2014/main" id="{B5781FBC-6936-4974-9ADD-054ED091BFDC}"/>
              </a:ext>
            </a:extLst>
          </p:cNvPr>
          <p:cNvSpPr>
            <a:spLocks noGrp="1"/>
          </p:cNvSpPr>
          <p:nvPr>
            <p:ph idx="1"/>
          </p:nvPr>
        </p:nvSpPr>
        <p:spPr>
          <a:xfrm>
            <a:off x="419099" y="1528175"/>
            <a:ext cx="5204709" cy="4456333"/>
          </a:xfrm>
        </p:spPr>
        <p:txBody>
          <a:bodyPr/>
          <a:lstStyle/>
          <a:p>
            <a:pPr>
              <a:lnSpc>
                <a:spcPct val="120000"/>
              </a:lnSpc>
            </a:pPr>
            <a:r>
              <a:rPr lang="en-US" dirty="0"/>
              <a:t>Provides a solution for both classification and regression problems</a:t>
            </a:r>
          </a:p>
          <a:p>
            <a:pPr>
              <a:lnSpc>
                <a:spcPct val="120000"/>
              </a:lnSpc>
            </a:pPr>
            <a:r>
              <a:rPr lang="en-US" dirty="0"/>
              <a:t>Enables you to simultaneously explore different training objectives and choose the best solution from your validation set</a:t>
            </a:r>
          </a:p>
        </p:txBody>
      </p:sp>
      <p:grpSp>
        <p:nvGrpSpPr>
          <p:cNvPr id="52" name="Group 51">
            <a:extLst>
              <a:ext uri="{C183D7F6-B498-43B3-948B-1728B52AA6E4}">
                <adec:decorative xmlns:adec="http://schemas.microsoft.com/office/drawing/2017/decorative" val="1"/>
              </a:ext>
            </a:extLst>
          </p:cNvPr>
          <p:cNvGrpSpPr/>
          <p:nvPr/>
        </p:nvGrpSpPr>
        <p:grpSpPr>
          <a:xfrm>
            <a:off x="5639284" y="1622365"/>
            <a:ext cx="6350754" cy="3917031"/>
            <a:chOff x="5754160" y="2200739"/>
            <a:chExt cx="6350754" cy="3917031"/>
          </a:xfrm>
        </p:grpSpPr>
        <p:grpSp>
          <p:nvGrpSpPr>
            <p:cNvPr id="27" name="Group 26"/>
            <p:cNvGrpSpPr/>
            <p:nvPr/>
          </p:nvGrpSpPr>
          <p:grpSpPr>
            <a:xfrm>
              <a:off x="6027959" y="2337794"/>
              <a:ext cx="3494314" cy="3494314"/>
              <a:chOff x="7972752" y="1944383"/>
              <a:chExt cx="3494314" cy="3494314"/>
            </a:xfrm>
          </p:grpSpPr>
          <p:cxnSp>
            <p:nvCxnSpPr>
              <p:cNvPr id="23" name="Straight Connector 22">
                <a:extLst>
                  <a:ext uri="{C183D7F6-B498-43B3-948B-1728B52AA6E4}">
                    <adec:decorative xmlns:adec="http://schemas.microsoft.com/office/drawing/2017/decorative" val="1"/>
                  </a:ext>
                </a:extLst>
              </p:cNvPr>
              <p:cNvCxnSpPr/>
              <p:nvPr/>
            </p:nvCxnSpPr>
            <p:spPr>
              <a:xfrm flipV="1">
                <a:off x="7972752" y="1944383"/>
                <a:ext cx="3494314" cy="349431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Oval 7">
                <a:extLst>
                  <a:ext uri="{C183D7F6-B498-43B3-948B-1728B52AA6E4}">
                    <adec:decorative xmlns:adec="http://schemas.microsoft.com/office/drawing/2017/decorative" val="1"/>
                  </a:ext>
                </a:extLst>
              </p:cNvPr>
              <p:cNvSpPr/>
              <p:nvPr/>
            </p:nvSpPr>
            <p:spPr>
              <a:xfrm rot="20454865">
                <a:off x="8485936" y="4600417"/>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C183D7F6-B498-43B3-948B-1728B52AA6E4}">
                    <adec:decorative xmlns:adec="http://schemas.microsoft.com/office/drawing/2017/decorative" val="1"/>
                  </a:ext>
                </a:extLst>
              </p:cNvPr>
              <p:cNvSpPr/>
              <p:nvPr/>
            </p:nvSpPr>
            <p:spPr>
              <a:xfrm rot="20454865">
                <a:off x="8411099" y="4902490"/>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C183D7F6-B498-43B3-948B-1728B52AA6E4}">
                    <adec:decorative xmlns:adec="http://schemas.microsoft.com/office/drawing/2017/decorative" val="1"/>
                  </a:ext>
                </a:extLst>
              </p:cNvPr>
              <p:cNvSpPr/>
              <p:nvPr/>
            </p:nvSpPr>
            <p:spPr>
              <a:xfrm rot="20454865">
                <a:off x="9112701" y="4219435"/>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rot="20454865">
                <a:off x="8943136" y="4611302"/>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C183D7F6-B498-43B3-948B-1728B52AA6E4}">
                    <adec:decorative xmlns:adec="http://schemas.microsoft.com/office/drawing/2017/decorative" val="1"/>
                  </a:ext>
                </a:extLst>
              </p:cNvPr>
              <p:cNvSpPr/>
              <p:nvPr/>
            </p:nvSpPr>
            <p:spPr>
              <a:xfrm rot="20454865">
                <a:off x="8964392" y="4461629"/>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C183D7F6-B498-43B3-948B-1728B52AA6E4}">
                    <adec:decorative xmlns:adec="http://schemas.microsoft.com/office/drawing/2017/decorative" val="1"/>
                  </a:ext>
                </a:extLst>
              </p:cNvPr>
              <p:cNvSpPr/>
              <p:nvPr/>
            </p:nvSpPr>
            <p:spPr>
              <a:xfrm rot="20454865">
                <a:off x="9173618" y="3807041"/>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C183D7F6-B498-43B3-948B-1728B52AA6E4}">
                    <adec:decorative xmlns:adec="http://schemas.microsoft.com/office/drawing/2017/decorative" val="1"/>
                  </a:ext>
                </a:extLst>
              </p:cNvPr>
              <p:cNvSpPr/>
              <p:nvPr/>
            </p:nvSpPr>
            <p:spPr>
              <a:xfrm rot="20454865">
                <a:off x="9508676" y="3557870"/>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C183D7F6-B498-43B3-948B-1728B52AA6E4}">
                    <adec:decorative xmlns:adec="http://schemas.microsoft.com/office/drawing/2017/decorative" val="1"/>
                  </a:ext>
                </a:extLst>
              </p:cNvPr>
              <p:cNvSpPr/>
              <p:nvPr/>
            </p:nvSpPr>
            <p:spPr>
              <a:xfrm rot="20454865">
                <a:off x="10171858" y="3241247"/>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C183D7F6-B498-43B3-948B-1728B52AA6E4}">
                    <adec:decorative xmlns:adec="http://schemas.microsoft.com/office/drawing/2017/decorative" val="1"/>
                  </a:ext>
                </a:extLst>
              </p:cNvPr>
              <p:cNvSpPr/>
              <p:nvPr/>
            </p:nvSpPr>
            <p:spPr>
              <a:xfrm rot="20454865">
                <a:off x="9487422" y="3751331"/>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C183D7F6-B498-43B3-948B-1728B52AA6E4}">
                    <adec:decorative xmlns:adec="http://schemas.microsoft.com/office/drawing/2017/decorative" val="1"/>
                  </a:ext>
                </a:extLst>
              </p:cNvPr>
              <p:cNvSpPr/>
              <p:nvPr/>
            </p:nvSpPr>
            <p:spPr>
              <a:xfrm rot="20454865">
                <a:off x="10449445" y="3242776"/>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C183D7F6-B498-43B3-948B-1728B52AA6E4}">
                    <adec:decorative xmlns:adec="http://schemas.microsoft.com/office/drawing/2017/decorative" val="1"/>
                  </a:ext>
                </a:extLst>
              </p:cNvPr>
              <p:cNvSpPr/>
              <p:nvPr/>
            </p:nvSpPr>
            <p:spPr>
              <a:xfrm rot="20454865">
                <a:off x="10629058" y="3241248"/>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C183D7F6-B498-43B3-948B-1728B52AA6E4}">
                    <adec:decorative xmlns:adec="http://schemas.microsoft.com/office/drawing/2017/decorative" val="1"/>
                  </a:ext>
                </a:extLst>
              </p:cNvPr>
              <p:cNvSpPr/>
              <p:nvPr/>
            </p:nvSpPr>
            <p:spPr>
              <a:xfrm rot="20454865">
                <a:off x="9661076" y="3710270"/>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C183D7F6-B498-43B3-948B-1728B52AA6E4}">
                    <adec:decorative xmlns:adec="http://schemas.microsoft.com/office/drawing/2017/decorative" val="1"/>
                  </a:ext>
                </a:extLst>
              </p:cNvPr>
              <p:cNvSpPr/>
              <p:nvPr/>
            </p:nvSpPr>
            <p:spPr>
              <a:xfrm rot="20454865">
                <a:off x="9950898" y="3881878"/>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C183D7F6-B498-43B3-948B-1728B52AA6E4}">
                    <adec:decorative xmlns:adec="http://schemas.microsoft.com/office/drawing/2017/decorative" val="1"/>
                  </a:ext>
                </a:extLst>
              </p:cNvPr>
              <p:cNvSpPr/>
              <p:nvPr/>
            </p:nvSpPr>
            <p:spPr>
              <a:xfrm rot="20454865">
                <a:off x="10691975" y="2771617"/>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C183D7F6-B498-43B3-948B-1728B52AA6E4}">
                    <adec:decorative xmlns:adec="http://schemas.microsoft.com/office/drawing/2017/decorative" val="1"/>
                  </a:ext>
                </a:extLst>
              </p:cNvPr>
              <p:cNvSpPr/>
              <p:nvPr/>
            </p:nvSpPr>
            <p:spPr>
              <a:xfrm rot="20454865">
                <a:off x="11142052" y="2423274"/>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C183D7F6-B498-43B3-948B-1728B52AA6E4}">
                    <adec:decorative xmlns:adec="http://schemas.microsoft.com/office/drawing/2017/decorative" val="1"/>
                  </a:ext>
                </a:extLst>
              </p:cNvPr>
              <p:cNvSpPr/>
              <p:nvPr/>
            </p:nvSpPr>
            <p:spPr>
              <a:xfrm rot="20454865">
                <a:off x="8400732" y="3948555"/>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C183D7F6-B498-43B3-948B-1728B52AA6E4}">
                    <adec:decorative xmlns:adec="http://schemas.microsoft.com/office/drawing/2017/decorative" val="1"/>
                  </a:ext>
                </a:extLst>
              </p:cNvPr>
              <p:cNvSpPr/>
              <p:nvPr/>
            </p:nvSpPr>
            <p:spPr>
              <a:xfrm rot="20454865">
                <a:off x="9676559" y="3384290"/>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C183D7F6-B498-43B3-948B-1728B52AA6E4}">
                    <adec:decorative xmlns:adec="http://schemas.microsoft.com/office/drawing/2017/decorative" val="1"/>
                  </a:ext>
                </a:extLst>
              </p:cNvPr>
              <p:cNvSpPr/>
              <p:nvPr/>
            </p:nvSpPr>
            <p:spPr>
              <a:xfrm rot="20454865">
                <a:off x="10369166" y="2564788"/>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C183D7F6-B498-43B3-948B-1728B52AA6E4}">
                  <adec:decorative xmlns:adec="http://schemas.microsoft.com/office/drawing/2017/decorative" val="1"/>
                </a:ext>
              </a:extLst>
            </p:cNvPr>
            <p:cNvCxnSpPr/>
            <p:nvPr/>
          </p:nvCxnSpPr>
          <p:spPr>
            <a:xfrm flipV="1">
              <a:off x="8433695" y="2490194"/>
              <a:ext cx="3494314" cy="349431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Oval 29">
              <a:extLst>
                <a:ext uri="{C183D7F6-B498-43B3-948B-1728B52AA6E4}">
                  <adec:decorative xmlns:adec="http://schemas.microsoft.com/office/drawing/2017/decorative" val="1"/>
                </a:ext>
              </a:extLst>
            </p:cNvPr>
            <p:cNvSpPr/>
            <p:nvPr/>
          </p:nvSpPr>
          <p:spPr>
            <a:xfrm rot="20454865">
              <a:off x="8946879" y="5146228"/>
              <a:ext cx="117666" cy="117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C183D7F6-B498-43B3-948B-1728B52AA6E4}">
                  <adec:decorative xmlns:adec="http://schemas.microsoft.com/office/drawing/2017/decorative" val="1"/>
                </a:ext>
              </a:extLst>
            </p:cNvPr>
            <p:cNvSpPr/>
            <p:nvPr/>
          </p:nvSpPr>
          <p:spPr>
            <a:xfrm rot="20454865">
              <a:off x="8872042" y="5448301"/>
              <a:ext cx="117666" cy="117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C183D7F6-B498-43B3-948B-1728B52AA6E4}">
                  <adec:decorative xmlns:adec="http://schemas.microsoft.com/office/drawing/2017/decorative" val="1"/>
                </a:ext>
              </a:extLst>
            </p:cNvPr>
            <p:cNvSpPr/>
            <p:nvPr/>
          </p:nvSpPr>
          <p:spPr>
            <a:xfrm rot="20454865">
              <a:off x="9573644" y="4765246"/>
              <a:ext cx="117666" cy="117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C183D7F6-B498-43B3-948B-1728B52AA6E4}">
                  <adec:decorative xmlns:adec="http://schemas.microsoft.com/office/drawing/2017/decorative" val="1"/>
                </a:ext>
              </a:extLst>
            </p:cNvPr>
            <p:cNvSpPr/>
            <p:nvPr/>
          </p:nvSpPr>
          <p:spPr>
            <a:xfrm rot="20454865">
              <a:off x="9404079" y="5157113"/>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C183D7F6-B498-43B3-948B-1728B52AA6E4}">
                  <adec:decorative xmlns:adec="http://schemas.microsoft.com/office/drawing/2017/decorative" val="1"/>
                </a:ext>
              </a:extLst>
            </p:cNvPr>
            <p:cNvSpPr/>
            <p:nvPr/>
          </p:nvSpPr>
          <p:spPr>
            <a:xfrm rot="20454865">
              <a:off x="9425335" y="5007440"/>
              <a:ext cx="117666" cy="117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C183D7F6-B498-43B3-948B-1728B52AA6E4}">
                  <adec:decorative xmlns:adec="http://schemas.microsoft.com/office/drawing/2017/decorative" val="1"/>
                </a:ext>
              </a:extLst>
            </p:cNvPr>
            <p:cNvSpPr/>
            <p:nvPr/>
          </p:nvSpPr>
          <p:spPr>
            <a:xfrm rot="20454865">
              <a:off x="9634561" y="4352852"/>
              <a:ext cx="117666" cy="117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C183D7F6-B498-43B3-948B-1728B52AA6E4}">
                  <adec:decorative xmlns:adec="http://schemas.microsoft.com/office/drawing/2017/decorative" val="1"/>
                </a:ext>
              </a:extLst>
            </p:cNvPr>
            <p:cNvSpPr/>
            <p:nvPr/>
          </p:nvSpPr>
          <p:spPr>
            <a:xfrm rot="20454865">
              <a:off x="9969619" y="4103681"/>
              <a:ext cx="117666" cy="117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C183D7F6-B498-43B3-948B-1728B52AA6E4}">
                  <adec:decorative xmlns:adec="http://schemas.microsoft.com/office/drawing/2017/decorative" val="1"/>
                </a:ext>
              </a:extLst>
            </p:cNvPr>
            <p:cNvSpPr/>
            <p:nvPr/>
          </p:nvSpPr>
          <p:spPr>
            <a:xfrm rot="20454865">
              <a:off x="10632801" y="3787058"/>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C183D7F6-B498-43B3-948B-1728B52AA6E4}">
                  <adec:decorative xmlns:adec="http://schemas.microsoft.com/office/drawing/2017/decorative" val="1"/>
                </a:ext>
              </a:extLst>
            </p:cNvPr>
            <p:cNvSpPr/>
            <p:nvPr/>
          </p:nvSpPr>
          <p:spPr>
            <a:xfrm rot="20454865">
              <a:off x="9948365" y="4297142"/>
              <a:ext cx="117666" cy="117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C183D7F6-B498-43B3-948B-1728B52AA6E4}">
                  <adec:decorative xmlns:adec="http://schemas.microsoft.com/office/drawing/2017/decorative" val="1"/>
                </a:ext>
              </a:extLst>
            </p:cNvPr>
            <p:cNvSpPr/>
            <p:nvPr/>
          </p:nvSpPr>
          <p:spPr>
            <a:xfrm rot="20454865">
              <a:off x="10910388" y="3788587"/>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C183D7F6-B498-43B3-948B-1728B52AA6E4}">
                  <adec:decorative xmlns:adec="http://schemas.microsoft.com/office/drawing/2017/decorative" val="1"/>
                </a:ext>
              </a:extLst>
            </p:cNvPr>
            <p:cNvSpPr/>
            <p:nvPr/>
          </p:nvSpPr>
          <p:spPr>
            <a:xfrm rot="20454865">
              <a:off x="11090001" y="3787059"/>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C183D7F6-B498-43B3-948B-1728B52AA6E4}">
                  <adec:decorative xmlns:adec="http://schemas.microsoft.com/office/drawing/2017/decorative" val="1"/>
                </a:ext>
              </a:extLst>
            </p:cNvPr>
            <p:cNvSpPr/>
            <p:nvPr/>
          </p:nvSpPr>
          <p:spPr>
            <a:xfrm rot="20454865">
              <a:off x="10122019" y="4256081"/>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C183D7F6-B498-43B3-948B-1728B52AA6E4}">
                  <adec:decorative xmlns:adec="http://schemas.microsoft.com/office/drawing/2017/decorative" val="1"/>
                </a:ext>
              </a:extLst>
            </p:cNvPr>
            <p:cNvSpPr/>
            <p:nvPr/>
          </p:nvSpPr>
          <p:spPr>
            <a:xfrm rot="20454865">
              <a:off x="10411841" y="4427689"/>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C183D7F6-B498-43B3-948B-1728B52AA6E4}">
                  <adec:decorative xmlns:adec="http://schemas.microsoft.com/office/drawing/2017/decorative" val="1"/>
                </a:ext>
              </a:extLst>
            </p:cNvPr>
            <p:cNvSpPr/>
            <p:nvPr/>
          </p:nvSpPr>
          <p:spPr>
            <a:xfrm rot="20454865">
              <a:off x="11152918" y="3317428"/>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C183D7F6-B498-43B3-948B-1728B52AA6E4}">
                  <adec:decorative xmlns:adec="http://schemas.microsoft.com/office/drawing/2017/decorative" val="1"/>
                </a:ext>
              </a:extLst>
            </p:cNvPr>
            <p:cNvSpPr/>
            <p:nvPr/>
          </p:nvSpPr>
          <p:spPr>
            <a:xfrm rot="20454865">
              <a:off x="11602995" y="2969085"/>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C183D7F6-B498-43B3-948B-1728B52AA6E4}">
                  <adec:decorative xmlns:adec="http://schemas.microsoft.com/office/drawing/2017/decorative" val="1"/>
                </a:ext>
              </a:extLst>
            </p:cNvPr>
            <p:cNvSpPr/>
            <p:nvPr/>
          </p:nvSpPr>
          <p:spPr>
            <a:xfrm rot="20454865">
              <a:off x="8861675" y="4494366"/>
              <a:ext cx="117666" cy="117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C183D7F6-B498-43B3-948B-1728B52AA6E4}">
                  <adec:decorative xmlns:adec="http://schemas.microsoft.com/office/drawing/2017/decorative" val="1"/>
                </a:ext>
              </a:extLst>
            </p:cNvPr>
            <p:cNvSpPr/>
            <p:nvPr/>
          </p:nvSpPr>
          <p:spPr>
            <a:xfrm rot="20454865">
              <a:off x="10137502" y="3930101"/>
              <a:ext cx="117666" cy="117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C183D7F6-B498-43B3-948B-1728B52AA6E4}">
                  <adec:decorative xmlns:adec="http://schemas.microsoft.com/office/drawing/2017/decorative" val="1"/>
                </a:ext>
              </a:extLst>
            </p:cNvPr>
            <p:cNvSpPr/>
            <p:nvPr/>
          </p:nvSpPr>
          <p:spPr>
            <a:xfrm rot="20454865">
              <a:off x="10830109" y="3110599"/>
              <a:ext cx="117666" cy="117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C183D7F6-B498-43B3-948B-1728B52AA6E4}">
                  <adec:decorative xmlns:adec="http://schemas.microsoft.com/office/drawing/2017/decorative" val="1"/>
                </a:ext>
              </a:extLst>
            </p:cNvPr>
            <p:cNvSpPr/>
            <p:nvPr/>
          </p:nvSpPr>
          <p:spPr>
            <a:xfrm rot="20454865">
              <a:off x="10063497" y="4884888"/>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a:off x="6619874" y="2262357"/>
              <a:ext cx="2561381" cy="36933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0" name="TextBox 49"/>
            <p:cNvSpPr txBox="1"/>
            <p:nvPr/>
          </p:nvSpPr>
          <p:spPr>
            <a:xfrm>
              <a:off x="9273942" y="5615176"/>
              <a:ext cx="2561381" cy="36933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Binary classification</a:t>
              </a:r>
            </a:p>
          </p:txBody>
        </p:sp>
        <p:sp>
          <p:nvSpPr>
            <p:cNvPr id="51" name="Rectangle 50">
              <a:extLst>
                <a:ext uri="{C183D7F6-B498-43B3-948B-1728B52AA6E4}">
                  <adec:decorative xmlns:adec="http://schemas.microsoft.com/office/drawing/2017/decorative" val="1"/>
                </a:ext>
              </a:extLst>
            </p:cNvPr>
            <p:cNvSpPr/>
            <p:nvPr/>
          </p:nvSpPr>
          <p:spPr>
            <a:xfrm>
              <a:off x="5754160" y="2200739"/>
              <a:ext cx="6350754" cy="39170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80</a:t>
            </a:fld>
            <a:endParaRPr lang="en-US" dirty="0"/>
          </a:p>
        </p:txBody>
      </p:sp>
    </p:spTree>
    <p:custDataLst>
      <p:tags r:id="rId1"/>
    </p:custDataLst>
    <p:extLst>
      <p:ext uri="{BB962C8B-B14F-4D97-AF65-F5344CB8AC3E}">
        <p14:creationId xmlns:p14="http://schemas.microsoft.com/office/powerpoint/2010/main" val="1989175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t>
            </a:r>
          </a:p>
        </p:txBody>
      </p:sp>
      <p:sp>
        <p:nvSpPr>
          <p:cNvPr id="6" name="Content Placeholder 5">
            <a:extLst>
              <a:ext uri="{FF2B5EF4-FFF2-40B4-BE49-F238E27FC236}">
                <a16:creationId xmlns:a16="http://schemas.microsoft.com/office/drawing/2014/main" id="{3E536F05-71B8-473B-BC2D-B1C5B2186B5C}"/>
              </a:ext>
            </a:extLst>
          </p:cNvPr>
          <p:cNvSpPr>
            <a:spLocks noGrp="1"/>
          </p:cNvSpPr>
          <p:nvPr>
            <p:ph idx="1"/>
          </p:nvPr>
        </p:nvSpPr>
        <p:spPr>
          <a:xfrm>
            <a:off x="426728" y="1528175"/>
            <a:ext cx="5258895" cy="4648788"/>
          </a:xfrm>
        </p:spPr>
        <p:txBody>
          <a:bodyPr/>
          <a:lstStyle/>
          <a:p>
            <a:pPr>
              <a:lnSpc>
                <a:spcPct val="120000"/>
              </a:lnSpc>
            </a:pPr>
            <a:r>
              <a:rPr lang="en-US" dirty="0"/>
              <a:t>It attempts to find discrete groupings within data, where members of a group are as similar as possible.</a:t>
            </a:r>
          </a:p>
          <a:p>
            <a:pPr>
              <a:lnSpc>
                <a:spcPct val="120000"/>
              </a:lnSpc>
            </a:pPr>
            <a:r>
              <a:rPr lang="en-US" dirty="0"/>
              <a:t>The </a:t>
            </a:r>
            <a:r>
              <a:rPr lang="en-US" i="1" dirty="0"/>
              <a:t>means</a:t>
            </a:r>
            <a:r>
              <a:rPr lang="en-US" dirty="0"/>
              <a:t> in </a:t>
            </a:r>
            <a:r>
              <a:rPr lang="en-US" i="1" dirty="0"/>
              <a:t>k-means</a:t>
            </a:r>
            <a:r>
              <a:rPr lang="en-US" dirty="0"/>
              <a:t> is the averaging of the data. This averaging helps to find the center of the grouping.</a:t>
            </a:r>
          </a:p>
        </p:txBody>
      </p:sp>
      <p:grpSp>
        <p:nvGrpSpPr>
          <p:cNvPr id="22" name="Group 21">
            <a:extLst>
              <a:ext uri="{FF2B5EF4-FFF2-40B4-BE49-F238E27FC236}">
                <a16:creationId xmlns:a16="http://schemas.microsoft.com/office/drawing/2014/main" id="{DCF747FA-77AA-49FD-AE7F-70097565F82B}"/>
              </a:ext>
              <a:ext uri="{C183D7F6-B498-43B3-948B-1728B52AA6E4}">
                <adec:decorative xmlns:adec="http://schemas.microsoft.com/office/drawing/2017/decorative" val="1"/>
              </a:ext>
            </a:extLst>
          </p:cNvPr>
          <p:cNvGrpSpPr/>
          <p:nvPr/>
        </p:nvGrpSpPr>
        <p:grpSpPr>
          <a:xfrm>
            <a:off x="6385848" y="1528175"/>
            <a:ext cx="5521768" cy="4570954"/>
            <a:chOff x="7191146" y="2180167"/>
            <a:chExt cx="4260625" cy="3526972"/>
          </a:xfrm>
        </p:grpSpPr>
        <p:grpSp>
          <p:nvGrpSpPr>
            <p:cNvPr id="3" name="Group 2"/>
            <p:cNvGrpSpPr/>
            <p:nvPr/>
          </p:nvGrpSpPr>
          <p:grpSpPr>
            <a:xfrm>
              <a:off x="7652679" y="2513402"/>
              <a:ext cx="3337557" cy="2907045"/>
              <a:chOff x="7871557" y="2070849"/>
              <a:chExt cx="3337557" cy="2907045"/>
            </a:xfrm>
          </p:grpSpPr>
          <p:grpSp>
            <p:nvGrpSpPr>
              <p:cNvPr id="7" name="Group 6"/>
              <p:cNvGrpSpPr/>
              <p:nvPr/>
            </p:nvGrpSpPr>
            <p:grpSpPr>
              <a:xfrm rot="14889921">
                <a:off x="8268805" y="3845883"/>
                <a:ext cx="767361" cy="440462"/>
                <a:chOff x="1901382" y="4560809"/>
                <a:chExt cx="1585985" cy="910348"/>
              </a:xfrm>
              <a:solidFill>
                <a:schemeClr val="accent6"/>
              </a:solidFill>
            </p:grpSpPr>
            <p:sp>
              <p:nvSpPr>
                <p:cNvPr id="78" name="Oval 77">
                  <a:extLst>
                    <a:ext uri="{C183D7F6-B498-43B3-948B-1728B52AA6E4}">
                      <adec:decorative xmlns:adec="http://schemas.microsoft.com/office/drawing/2017/decorative" val="1"/>
                    </a:ext>
                  </a:extLst>
                </p:cNvPr>
                <p:cNvSpPr/>
                <p:nvPr/>
              </p:nvSpPr>
              <p:spPr>
                <a:xfrm>
                  <a:off x="2879387" y="4970833"/>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C183D7F6-B498-43B3-948B-1728B52AA6E4}">
                      <adec:decorative xmlns:adec="http://schemas.microsoft.com/office/drawing/2017/decorative" val="1"/>
                    </a:ext>
                  </a:extLst>
                </p:cNvPr>
                <p:cNvSpPr/>
                <p:nvPr/>
              </p:nvSpPr>
              <p:spPr>
                <a:xfrm>
                  <a:off x="3000983" y="4669275"/>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C183D7F6-B498-43B3-948B-1728B52AA6E4}">
                      <adec:decorative xmlns:adec="http://schemas.microsoft.com/office/drawing/2017/decorative" val="1"/>
                    </a:ext>
                  </a:extLst>
                </p:cNvPr>
                <p:cNvSpPr/>
                <p:nvPr/>
              </p:nvSpPr>
              <p:spPr>
                <a:xfrm>
                  <a:off x="3244175" y="4878419"/>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C183D7F6-B498-43B3-948B-1728B52AA6E4}">
                      <adec:decorative xmlns:adec="http://schemas.microsoft.com/office/drawing/2017/decorative" val="1"/>
                    </a:ext>
                  </a:extLst>
                </p:cNvPr>
                <p:cNvSpPr/>
                <p:nvPr/>
              </p:nvSpPr>
              <p:spPr>
                <a:xfrm>
                  <a:off x="2577019" y="4727641"/>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p:cNvGrpSpPr/>
                <p:nvPr/>
              </p:nvGrpSpPr>
              <p:grpSpPr>
                <a:xfrm rot="5564944">
                  <a:off x="1718583" y="4743608"/>
                  <a:ext cx="910348" cy="544750"/>
                  <a:chOff x="2031459" y="4030030"/>
                  <a:chExt cx="910348" cy="544750"/>
                </a:xfrm>
                <a:grpFill/>
              </p:grpSpPr>
              <p:sp>
                <p:nvSpPr>
                  <p:cNvPr id="83" name="Oval 82">
                    <a:extLst>
                      <a:ext uri="{C183D7F6-B498-43B3-948B-1728B52AA6E4}">
                        <adec:decorative xmlns:adec="http://schemas.microsoft.com/office/drawing/2017/decorative" val="1"/>
                      </a:ext>
                    </a:extLst>
                  </p:cNvPr>
                  <p:cNvSpPr/>
                  <p:nvPr/>
                </p:nvSpPr>
                <p:spPr>
                  <a:xfrm>
                    <a:off x="2333827" y="4331588"/>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C183D7F6-B498-43B3-948B-1728B52AA6E4}">
                        <adec:decorative xmlns:adec="http://schemas.microsoft.com/office/drawing/2017/decorative" val="1"/>
                      </a:ext>
                    </a:extLst>
                  </p:cNvPr>
                  <p:cNvSpPr/>
                  <p:nvPr/>
                </p:nvSpPr>
                <p:spPr>
                  <a:xfrm>
                    <a:off x="2455423" y="4030030"/>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C183D7F6-B498-43B3-948B-1728B52AA6E4}">
                        <adec:decorative xmlns:adec="http://schemas.microsoft.com/office/drawing/2017/decorative" val="1"/>
                      </a:ext>
                    </a:extLst>
                  </p:cNvPr>
                  <p:cNvSpPr/>
                  <p:nvPr/>
                </p:nvSpPr>
                <p:spPr>
                  <a:xfrm>
                    <a:off x="2698615" y="4239174"/>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C183D7F6-B498-43B3-948B-1728B52AA6E4}">
                        <adec:decorative xmlns:adec="http://schemas.microsoft.com/office/drawing/2017/decorative" val="1"/>
                      </a:ext>
                    </a:extLst>
                  </p:cNvPr>
                  <p:cNvSpPr/>
                  <p:nvPr/>
                </p:nvSpPr>
                <p:spPr>
                  <a:xfrm>
                    <a:off x="2031459" y="4088396"/>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Oval 7">
                <a:extLst>
                  <a:ext uri="{C183D7F6-B498-43B3-948B-1728B52AA6E4}">
                    <adec:decorative xmlns:adec="http://schemas.microsoft.com/office/drawing/2017/decorative" val="1"/>
                  </a:ext>
                </a:extLst>
              </p:cNvPr>
              <p:cNvSpPr/>
              <p:nvPr/>
            </p:nvSpPr>
            <p:spPr>
              <a:xfrm rot="5564944">
                <a:off x="9696102" y="2070849"/>
                <a:ext cx="117666" cy="1176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C183D7F6-B498-43B3-948B-1728B52AA6E4}">
                    <adec:decorative xmlns:adec="http://schemas.microsoft.com/office/drawing/2017/decorative" val="1"/>
                  </a:ext>
                </a:extLst>
              </p:cNvPr>
              <p:cNvSpPr/>
              <p:nvPr/>
            </p:nvSpPr>
            <p:spPr>
              <a:xfrm rot="5564944">
                <a:off x="9270338" y="3054876"/>
                <a:ext cx="117666" cy="1176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C183D7F6-B498-43B3-948B-1728B52AA6E4}">
                    <adec:decorative xmlns:adec="http://schemas.microsoft.com/office/drawing/2017/decorative" val="1"/>
                  </a:ext>
                </a:extLst>
              </p:cNvPr>
              <p:cNvSpPr/>
              <p:nvPr/>
            </p:nvSpPr>
            <p:spPr>
              <a:xfrm rot="5564944">
                <a:off x="10940041" y="3651498"/>
                <a:ext cx="117666" cy="1176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rot="5564944">
                <a:off x="8608460" y="3262729"/>
                <a:ext cx="117666" cy="1176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10139436" y="2476114"/>
                <a:ext cx="767361" cy="440462"/>
                <a:chOff x="1901382" y="4560809"/>
                <a:chExt cx="1585985" cy="910348"/>
              </a:xfrm>
              <a:solidFill>
                <a:schemeClr val="accent3"/>
              </a:solidFill>
            </p:grpSpPr>
            <p:sp>
              <p:nvSpPr>
                <p:cNvPr id="69" name="Oval 68">
                  <a:extLst>
                    <a:ext uri="{C183D7F6-B498-43B3-948B-1728B52AA6E4}">
                      <adec:decorative xmlns:adec="http://schemas.microsoft.com/office/drawing/2017/decorative" val="1"/>
                    </a:ext>
                  </a:extLst>
                </p:cNvPr>
                <p:cNvSpPr/>
                <p:nvPr/>
              </p:nvSpPr>
              <p:spPr>
                <a:xfrm>
                  <a:off x="2879387" y="4970833"/>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C183D7F6-B498-43B3-948B-1728B52AA6E4}">
                      <adec:decorative xmlns:adec="http://schemas.microsoft.com/office/drawing/2017/decorative" val="1"/>
                    </a:ext>
                  </a:extLst>
                </p:cNvPr>
                <p:cNvSpPr/>
                <p:nvPr/>
              </p:nvSpPr>
              <p:spPr>
                <a:xfrm>
                  <a:off x="3000983" y="4669275"/>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C183D7F6-B498-43B3-948B-1728B52AA6E4}">
                      <adec:decorative xmlns:adec="http://schemas.microsoft.com/office/drawing/2017/decorative" val="1"/>
                    </a:ext>
                  </a:extLst>
                </p:cNvPr>
                <p:cNvSpPr/>
                <p:nvPr/>
              </p:nvSpPr>
              <p:spPr>
                <a:xfrm>
                  <a:off x="3244175" y="4878419"/>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C183D7F6-B498-43B3-948B-1728B52AA6E4}">
                      <adec:decorative xmlns:adec="http://schemas.microsoft.com/office/drawing/2017/decorative" val="1"/>
                    </a:ext>
                  </a:extLst>
                </p:cNvPr>
                <p:cNvSpPr/>
                <p:nvPr/>
              </p:nvSpPr>
              <p:spPr>
                <a:xfrm>
                  <a:off x="2577019" y="4727641"/>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p:cNvGrpSpPr/>
                <p:nvPr/>
              </p:nvGrpSpPr>
              <p:grpSpPr>
                <a:xfrm rot="5564944">
                  <a:off x="1718583" y="4743608"/>
                  <a:ext cx="910348" cy="544750"/>
                  <a:chOff x="2031459" y="4030030"/>
                  <a:chExt cx="910348" cy="544750"/>
                </a:xfrm>
                <a:grpFill/>
              </p:grpSpPr>
              <p:sp>
                <p:nvSpPr>
                  <p:cNvPr id="74" name="Oval 73">
                    <a:extLst>
                      <a:ext uri="{C183D7F6-B498-43B3-948B-1728B52AA6E4}">
                        <adec:decorative xmlns:adec="http://schemas.microsoft.com/office/drawing/2017/decorative" val="1"/>
                      </a:ext>
                    </a:extLst>
                  </p:cNvPr>
                  <p:cNvSpPr/>
                  <p:nvPr/>
                </p:nvSpPr>
                <p:spPr>
                  <a:xfrm>
                    <a:off x="2333827" y="4331588"/>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C183D7F6-B498-43B3-948B-1728B52AA6E4}">
                        <adec:decorative xmlns:adec="http://schemas.microsoft.com/office/drawing/2017/decorative" val="1"/>
                      </a:ext>
                    </a:extLst>
                  </p:cNvPr>
                  <p:cNvSpPr/>
                  <p:nvPr/>
                </p:nvSpPr>
                <p:spPr>
                  <a:xfrm>
                    <a:off x="2455423" y="4030030"/>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C183D7F6-B498-43B3-948B-1728B52AA6E4}">
                        <adec:decorative xmlns:adec="http://schemas.microsoft.com/office/drawing/2017/decorative" val="1"/>
                      </a:ext>
                    </a:extLst>
                  </p:cNvPr>
                  <p:cNvSpPr/>
                  <p:nvPr/>
                </p:nvSpPr>
                <p:spPr>
                  <a:xfrm>
                    <a:off x="2698615" y="4239174"/>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C183D7F6-B498-43B3-948B-1728B52AA6E4}">
                        <adec:decorative xmlns:adec="http://schemas.microsoft.com/office/drawing/2017/decorative" val="1"/>
                      </a:ext>
                    </a:extLst>
                  </p:cNvPr>
                  <p:cNvSpPr/>
                  <p:nvPr/>
                </p:nvSpPr>
                <p:spPr>
                  <a:xfrm>
                    <a:off x="2031459" y="4088396"/>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 name="Group 12"/>
              <p:cNvGrpSpPr/>
              <p:nvPr/>
            </p:nvGrpSpPr>
            <p:grpSpPr>
              <a:xfrm rot="12770196">
                <a:off x="10441753" y="2743382"/>
                <a:ext cx="767361" cy="440462"/>
                <a:chOff x="1901382" y="4560809"/>
                <a:chExt cx="1585985" cy="910348"/>
              </a:xfrm>
              <a:solidFill>
                <a:schemeClr val="accent3"/>
              </a:solidFill>
            </p:grpSpPr>
            <p:sp>
              <p:nvSpPr>
                <p:cNvPr id="60" name="Oval 59">
                  <a:extLst>
                    <a:ext uri="{C183D7F6-B498-43B3-948B-1728B52AA6E4}">
                      <adec:decorative xmlns:adec="http://schemas.microsoft.com/office/drawing/2017/decorative" val="1"/>
                    </a:ext>
                  </a:extLst>
                </p:cNvPr>
                <p:cNvSpPr/>
                <p:nvPr/>
              </p:nvSpPr>
              <p:spPr>
                <a:xfrm>
                  <a:off x="2879387" y="4970833"/>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C183D7F6-B498-43B3-948B-1728B52AA6E4}">
                      <adec:decorative xmlns:adec="http://schemas.microsoft.com/office/drawing/2017/decorative" val="1"/>
                    </a:ext>
                  </a:extLst>
                </p:cNvPr>
                <p:cNvSpPr/>
                <p:nvPr/>
              </p:nvSpPr>
              <p:spPr>
                <a:xfrm>
                  <a:off x="3000983" y="4669275"/>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C183D7F6-B498-43B3-948B-1728B52AA6E4}">
                      <adec:decorative xmlns:adec="http://schemas.microsoft.com/office/drawing/2017/decorative" val="1"/>
                    </a:ext>
                  </a:extLst>
                </p:cNvPr>
                <p:cNvSpPr/>
                <p:nvPr/>
              </p:nvSpPr>
              <p:spPr>
                <a:xfrm>
                  <a:off x="3244175" y="4878419"/>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C183D7F6-B498-43B3-948B-1728B52AA6E4}">
                      <adec:decorative xmlns:adec="http://schemas.microsoft.com/office/drawing/2017/decorative" val="1"/>
                    </a:ext>
                  </a:extLst>
                </p:cNvPr>
                <p:cNvSpPr/>
                <p:nvPr/>
              </p:nvSpPr>
              <p:spPr>
                <a:xfrm>
                  <a:off x="2577019" y="4727641"/>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p:cNvGrpSpPr/>
                <p:nvPr/>
              </p:nvGrpSpPr>
              <p:grpSpPr>
                <a:xfrm rot="5564944">
                  <a:off x="1718583" y="4743608"/>
                  <a:ext cx="910348" cy="544750"/>
                  <a:chOff x="2031459" y="4030030"/>
                  <a:chExt cx="910348" cy="544750"/>
                </a:xfrm>
                <a:grpFill/>
              </p:grpSpPr>
              <p:sp>
                <p:nvSpPr>
                  <p:cNvPr id="65" name="Oval 64">
                    <a:extLst>
                      <a:ext uri="{C183D7F6-B498-43B3-948B-1728B52AA6E4}">
                        <adec:decorative xmlns:adec="http://schemas.microsoft.com/office/drawing/2017/decorative" val="1"/>
                      </a:ext>
                    </a:extLst>
                  </p:cNvPr>
                  <p:cNvSpPr/>
                  <p:nvPr/>
                </p:nvSpPr>
                <p:spPr>
                  <a:xfrm>
                    <a:off x="2333827" y="4331588"/>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C183D7F6-B498-43B3-948B-1728B52AA6E4}">
                        <adec:decorative xmlns:adec="http://schemas.microsoft.com/office/drawing/2017/decorative" val="1"/>
                      </a:ext>
                    </a:extLst>
                  </p:cNvPr>
                  <p:cNvSpPr/>
                  <p:nvPr/>
                </p:nvSpPr>
                <p:spPr>
                  <a:xfrm>
                    <a:off x="2455423" y="4030030"/>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C183D7F6-B498-43B3-948B-1728B52AA6E4}">
                        <adec:decorative xmlns:adec="http://schemas.microsoft.com/office/drawing/2017/decorative" val="1"/>
                      </a:ext>
                    </a:extLst>
                  </p:cNvPr>
                  <p:cNvSpPr/>
                  <p:nvPr/>
                </p:nvSpPr>
                <p:spPr>
                  <a:xfrm>
                    <a:off x="2698615" y="4239174"/>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C183D7F6-B498-43B3-948B-1728B52AA6E4}">
                        <adec:decorative xmlns:adec="http://schemas.microsoft.com/office/drawing/2017/decorative" val="1"/>
                      </a:ext>
                    </a:extLst>
                  </p:cNvPr>
                  <p:cNvSpPr/>
                  <p:nvPr/>
                </p:nvSpPr>
                <p:spPr>
                  <a:xfrm>
                    <a:off x="2031459" y="4088396"/>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4" name="Group 13"/>
              <p:cNvGrpSpPr/>
              <p:nvPr/>
            </p:nvGrpSpPr>
            <p:grpSpPr>
              <a:xfrm>
                <a:off x="9810039" y="2769906"/>
                <a:ext cx="767361" cy="440462"/>
                <a:chOff x="1901382" y="4560809"/>
                <a:chExt cx="1585985" cy="910348"/>
              </a:xfrm>
              <a:solidFill>
                <a:schemeClr val="accent3"/>
              </a:solidFill>
            </p:grpSpPr>
            <p:sp>
              <p:nvSpPr>
                <p:cNvPr id="51" name="Oval 50">
                  <a:extLst>
                    <a:ext uri="{C183D7F6-B498-43B3-948B-1728B52AA6E4}">
                      <adec:decorative xmlns:adec="http://schemas.microsoft.com/office/drawing/2017/decorative" val="1"/>
                    </a:ext>
                  </a:extLst>
                </p:cNvPr>
                <p:cNvSpPr/>
                <p:nvPr/>
              </p:nvSpPr>
              <p:spPr>
                <a:xfrm>
                  <a:off x="2879387" y="4970833"/>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C183D7F6-B498-43B3-948B-1728B52AA6E4}">
                      <adec:decorative xmlns:adec="http://schemas.microsoft.com/office/drawing/2017/decorative" val="1"/>
                    </a:ext>
                  </a:extLst>
                </p:cNvPr>
                <p:cNvSpPr/>
                <p:nvPr/>
              </p:nvSpPr>
              <p:spPr>
                <a:xfrm>
                  <a:off x="3000983" y="4669275"/>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C183D7F6-B498-43B3-948B-1728B52AA6E4}">
                      <adec:decorative xmlns:adec="http://schemas.microsoft.com/office/drawing/2017/decorative" val="1"/>
                    </a:ext>
                  </a:extLst>
                </p:cNvPr>
                <p:cNvSpPr/>
                <p:nvPr/>
              </p:nvSpPr>
              <p:spPr>
                <a:xfrm>
                  <a:off x="3244175" y="4878419"/>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C183D7F6-B498-43B3-948B-1728B52AA6E4}">
                      <adec:decorative xmlns:adec="http://schemas.microsoft.com/office/drawing/2017/decorative" val="1"/>
                    </a:ext>
                  </a:extLst>
                </p:cNvPr>
                <p:cNvSpPr/>
                <p:nvPr/>
              </p:nvSpPr>
              <p:spPr>
                <a:xfrm>
                  <a:off x="2577019" y="4727641"/>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p:cNvGrpSpPr/>
                <p:nvPr/>
              </p:nvGrpSpPr>
              <p:grpSpPr>
                <a:xfrm rot="5564944">
                  <a:off x="1718583" y="4743608"/>
                  <a:ext cx="910348" cy="544750"/>
                  <a:chOff x="2031459" y="4030030"/>
                  <a:chExt cx="910348" cy="544750"/>
                </a:xfrm>
                <a:grpFill/>
              </p:grpSpPr>
              <p:sp>
                <p:nvSpPr>
                  <p:cNvPr id="56" name="Oval 55">
                    <a:extLst>
                      <a:ext uri="{C183D7F6-B498-43B3-948B-1728B52AA6E4}">
                        <adec:decorative xmlns:adec="http://schemas.microsoft.com/office/drawing/2017/decorative" val="1"/>
                      </a:ext>
                    </a:extLst>
                  </p:cNvPr>
                  <p:cNvSpPr/>
                  <p:nvPr/>
                </p:nvSpPr>
                <p:spPr>
                  <a:xfrm>
                    <a:off x="2333827" y="4331588"/>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C183D7F6-B498-43B3-948B-1728B52AA6E4}">
                        <adec:decorative xmlns:adec="http://schemas.microsoft.com/office/drawing/2017/decorative" val="1"/>
                      </a:ext>
                    </a:extLst>
                  </p:cNvPr>
                  <p:cNvSpPr/>
                  <p:nvPr/>
                </p:nvSpPr>
                <p:spPr>
                  <a:xfrm>
                    <a:off x="2455423" y="4030030"/>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C183D7F6-B498-43B3-948B-1728B52AA6E4}">
                        <adec:decorative xmlns:adec="http://schemas.microsoft.com/office/drawing/2017/decorative" val="1"/>
                      </a:ext>
                    </a:extLst>
                  </p:cNvPr>
                  <p:cNvSpPr/>
                  <p:nvPr/>
                </p:nvSpPr>
                <p:spPr>
                  <a:xfrm>
                    <a:off x="2698615" y="4239174"/>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C183D7F6-B498-43B3-948B-1728B52AA6E4}">
                        <adec:decorative xmlns:adec="http://schemas.microsoft.com/office/drawing/2017/decorative" val="1"/>
                      </a:ext>
                    </a:extLst>
                  </p:cNvPr>
                  <p:cNvSpPr/>
                  <p:nvPr/>
                </p:nvSpPr>
                <p:spPr>
                  <a:xfrm>
                    <a:off x="2031459" y="4088396"/>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 name="Group 14"/>
              <p:cNvGrpSpPr/>
              <p:nvPr/>
            </p:nvGrpSpPr>
            <p:grpSpPr>
              <a:xfrm rot="12770196">
                <a:off x="10112356" y="3037174"/>
                <a:ext cx="767361" cy="440462"/>
                <a:chOff x="1901382" y="4560809"/>
                <a:chExt cx="1585985" cy="910348"/>
              </a:xfrm>
              <a:solidFill>
                <a:schemeClr val="accent3"/>
              </a:solidFill>
            </p:grpSpPr>
            <p:sp>
              <p:nvSpPr>
                <p:cNvPr id="42" name="Oval 41">
                  <a:extLst>
                    <a:ext uri="{C183D7F6-B498-43B3-948B-1728B52AA6E4}">
                      <adec:decorative xmlns:adec="http://schemas.microsoft.com/office/drawing/2017/decorative" val="1"/>
                    </a:ext>
                  </a:extLst>
                </p:cNvPr>
                <p:cNvSpPr/>
                <p:nvPr/>
              </p:nvSpPr>
              <p:spPr>
                <a:xfrm>
                  <a:off x="2879387" y="4970833"/>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C183D7F6-B498-43B3-948B-1728B52AA6E4}">
                      <adec:decorative xmlns:adec="http://schemas.microsoft.com/office/drawing/2017/decorative" val="1"/>
                    </a:ext>
                  </a:extLst>
                </p:cNvPr>
                <p:cNvSpPr/>
                <p:nvPr/>
              </p:nvSpPr>
              <p:spPr>
                <a:xfrm>
                  <a:off x="3000983" y="4669275"/>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C183D7F6-B498-43B3-948B-1728B52AA6E4}">
                      <adec:decorative xmlns:adec="http://schemas.microsoft.com/office/drawing/2017/decorative" val="1"/>
                    </a:ext>
                  </a:extLst>
                </p:cNvPr>
                <p:cNvSpPr/>
                <p:nvPr/>
              </p:nvSpPr>
              <p:spPr>
                <a:xfrm>
                  <a:off x="3244175" y="4878419"/>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C183D7F6-B498-43B3-948B-1728B52AA6E4}">
                      <adec:decorative xmlns:adec="http://schemas.microsoft.com/office/drawing/2017/decorative" val="1"/>
                    </a:ext>
                  </a:extLst>
                </p:cNvPr>
                <p:cNvSpPr/>
                <p:nvPr/>
              </p:nvSpPr>
              <p:spPr>
                <a:xfrm>
                  <a:off x="2577019" y="4727641"/>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p:cNvGrpSpPr/>
                <p:nvPr/>
              </p:nvGrpSpPr>
              <p:grpSpPr>
                <a:xfrm rot="5564944">
                  <a:off x="1718583" y="4743608"/>
                  <a:ext cx="910348" cy="544750"/>
                  <a:chOff x="2031459" y="4030030"/>
                  <a:chExt cx="910348" cy="544750"/>
                </a:xfrm>
                <a:grpFill/>
              </p:grpSpPr>
              <p:sp>
                <p:nvSpPr>
                  <p:cNvPr id="47" name="Oval 46">
                    <a:extLst>
                      <a:ext uri="{C183D7F6-B498-43B3-948B-1728B52AA6E4}">
                        <adec:decorative xmlns:adec="http://schemas.microsoft.com/office/drawing/2017/decorative" val="1"/>
                      </a:ext>
                    </a:extLst>
                  </p:cNvPr>
                  <p:cNvSpPr/>
                  <p:nvPr/>
                </p:nvSpPr>
                <p:spPr>
                  <a:xfrm>
                    <a:off x="2333827" y="4331588"/>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C183D7F6-B498-43B3-948B-1728B52AA6E4}">
                        <adec:decorative xmlns:adec="http://schemas.microsoft.com/office/drawing/2017/decorative" val="1"/>
                      </a:ext>
                    </a:extLst>
                  </p:cNvPr>
                  <p:cNvSpPr/>
                  <p:nvPr/>
                </p:nvSpPr>
                <p:spPr>
                  <a:xfrm>
                    <a:off x="2455423" y="4030030"/>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C183D7F6-B498-43B3-948B-1728B52AA6E4}">
                        <adec:decorative xmlns:adec="http://schemas.microsoft.com/office/drawing/2017/decorative" val="1"/>
                      </a:ext>
                    </a:extLst>
                  </p:cNvPr>
                  <p:cNvSpPr/>
                  <p:nvPr/>
                </p:nvSpPr>
                <p:spPr>
                  <a:xfrm>
                    <a:off x="2698615" y="4239174"/>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C183D7F6-B498-43B3-948B-1728B52AA6E4}">
                        <adec:decorative xmlns:adec="http://schemas.microsoft.com/office/drawing/2017/decorative" val="1"/>
                      </a:ext>
                    </a:extLst>
                  </p:cNvPr>
                  <p:cNvSpPr/>
                  <p:nvPr/>
                </p:nvSpPr>
                <p:spPr>
                  <a:xfrm>
                    <a:off x="2031459" y="4088396"/>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 name="Oval 15">
                <a:extLst>
                  <a:ext uri="{C183D7F6-B498-43B3-948B-1728B52AA6E4}">
                    <adec:decorative xmlns:adec="http://schemas.microsoft.com/office/drawing/2017/decorative" val="1"/>
                  </a:ext>
                </a:extLst>
              </p:cNvPr>
              <p:cNvSpPr/>
              <p:nvPr/>
            </p:nvSpPr>
            <p:spPr>
              <a:xfrm rot="5564944">
                <a:off x="9503053" y="2495246"/>
                <a:ext cx="117666" cy="1176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C183D7F6-B498-43B3-948B-1728B52AA6E4}">
                    <adec:decorative xmlns:adec="http://schemas.microsoft.com/office/drawing/2017/decorative" val="1"/>
                  </a:ext>
                </a:extLst>
              </p:cNvPr>
              <p:cNvSpPr/>
              <p:nvPr/>
            </p:nvSpPr>
            <p:spPr>
              <a:xfrm rot="5564944">
                <a:off x="10923873" y="4207772"/>
                <a:ext cx="117666" cy="1176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C183D7F6-B498-43B3-948B-1728B52AA6E4}">
                    <adec:decorative xmlns:adec="http://schemas.microsoft.com/office/drawing/2017/decorative" val="1"/>
                  </a:ext>
                </a:extLst>
              </p:cNvPr>
              <p:cNvSpPr/>
              <p:nvPr/>
            </p:nvSpPr>
            <p:spPr>
              <a:xfrm rot="5564944">
                <a:off x="9970217" y="3691315"/>
                <a:ext cx="117666" cy="1176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rot="15795294">
                <a:off x="8141781" y="4373983"/>
                <a:ext cx="767361" cy="440462"/>
                <a:chOff x="1901382" y="4560809"/>
                <a:chExt cx="1585985" cy="910348"/>
              </a:xfrm>
              <a:solidFill>
                <a:schemeClr val="accent6"/>
              </a:solidFill>
            </p:grpSpPr>
            <p:sp>
              <p:nvSpPr>
                <p:cNvPr id="33" name="Oval 32">
                  <a:extLst>
                    <a:ext uri="{C183D7F6-B498-43B3-948B-1728B52AA6E4}">
                      <adec:decorative xmlns:adec="http://schemas.microsoft.com/office/drawing/2017/decorative" val="1"/>
                    </a:ext>
                  </a:extLst>
                </p:cNvPr>
                <p:cNvSpPr/>
                <p:nvPr/>
              </p:nvSpPr>
              <p:spPr>
                <a:xfrm>
                  <a:off x="2879387" y="4970833"/>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C183D7F6-B498-43B3-948B-1728B52AA6E4}">
                      <adec:decorative xmlns:adec="http://schemas.microsoft.com/office/drawing/2017/decorative" val="1"/>
                    </a:ext>
                  </a:extLst>
                </p:cNvPr>
                <p:cNvSpPr/>
                <p:nvPr/>
              </p:nvSpPr>
              <p:spPr>
                <a:xfrm>
                  <a:off x="3000983" y="4669275"/>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C183D7F6-B498-43B3-948B-1728B52AA6E4}">
                      <adec:decorative xmlns:adec="http://schemas.microsoft.com/office/drawing/2017/decorative" val="1"/>
                    </a:ext>
                  </a:extLst>
                </p:cNvPr>
                <p:cNvSpPr/>
                <p:nvPr/>
              </p:nvSpPr>
              <p:spPr>
                <a:xfrm>
                  <a:off x="3244175" y="4878419"/>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C183D7F6-B498-43B3-948B-1728B52AA6E4}">
                      <adec:decorative xmlns:adec="http://schemas.microsoft.com/office/drawing/2017/decorative" val="1"/>
                    </a:ext>
                  </a:extLst>
                </p:cNvPr>
                <p:cNvSpPr/>
                <p:nvPr/>
              </p:nvSpPr>
              <p:spPr>
                <a:xfrm>
                  <a:off x="2577019" y="4727641"/>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p:cNvGrpSpPr/>
                <p:nvPr/>
              </p:nvGrpSpPr>
              <p:grpSpPr>
                <a:xfrm rot="5564944">
                  <a:off x="1718583" y="4743608"/>
                  <a:ext cx="910348" cy="544750"/>
                  <a:chOff x="2031459" y="4030030"/>
                  <a:chExt cx="910348" cy="544750"/>
                </a:xfrm>
                <a:grpFill/>
              </p:grpSpPr>
              <p:sp>
                <p:nvSpPr>
                  <p:cNvPr id="38" name="Oval 37">
                    <a:extLst>
                      <a:ext uri="{C183D7F6-B498-43B3-948B-1728B52AA6E4}">
                        <adec:decorative xmlns:adec="http://schemas.microsoft.com/office/drawing/2017/decorative" val="1"/>
                      </a:ext>
                    </a:extLst>
                  </p:cNvPr>
                  <p:cNvSpPr/>
                  <p:nvPr/>
                </p:nvSpPr>
                <p:spPr>
                  <a:xfrm>
                    <a:off x="2333827" y="4331588"/>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C183D7F6-B498-43B3-948B-1728B52AA6E4}">
                        <adec:decorative xmlns:adec="http://schemas.microsoft.com/office/drawing/2017/decorative" val="1"/>
                      </a:ext>
                    </a:extLst>
                  </p:cNvPr>
                  <p:cNvSpPr/>
                  <p:nvPr/>
                </p:nvSpPr>
                <p:spPr>
                  <a:xfrm>
                    <a:off x="2455423" y="4030030"/>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C183D7F6-B498-43B3-948B-1728B52AA6E4}">
                        <adec:decorative xmlns:adec="http://schemas.microsoft.com/office/drawing/2017/decorative" val="1"/>
                      </a:ext>
                    </a:extLst>
                  </p:cNvPr>
                  <p:cNvSpPr/>
                  <p:nvPr/>
                </p:nvSpPr>
                <p:spPr>
                  <a:xfrm>
                    <a:off x="2698615" y="4239174"/>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C183D7F6-B498-43B3-948B-1728B52AA6E4}">
                        <adec:decorative xmlns:adec="http://schemas.microsoft.com/office/drawing/2017/decorative" val="1"/>
                      </a:ext>
                    </a:extLst>
                  </p:cNvPr>
                  <p:cNvSpPr/>
                  <p:nvPr/>
                </p:nvSpPr>
                <p:spPr>
                  <a:xfrm>
                    <a:off x="2031459" y="4088396"/>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 name="Group 19"/>
              <p:cNvGrpSpPr/>
              <p:nvPr/>
            </p:nvGrpSpPr>
            <p:grpSpPr>
              <a:xfrm rot="15795294">
                <a:off x="8570216" y="4031215"/>
                <a:ext cx="767361" cy="440462"/>
                <a:chOff x="1901382" y="4560809"/>
                <a:chExt cx="1585985" cy="910348"/>
              </a:xfrm>
              <a:solidFill>
                <a:schemeClr val="accent6"/>
              </a:solidFill>
            </p:grpSpPr>
            <p:sp>
              <p:nvSpPr>
                <p:cNvPr id="24" name="Oval 23">
                  <a:extLst>
                    <a:ext uri="{C183D7F6-B498-43B3-948B-1728B52AA6E4}">
                      <adec:decorative xmlns:adec="http://schemas.microsoft.com/office/drawing/2017/decorative" val="1"/>
                    </a:ext>
                  </a:extLst>
                </p:cNvPr>
                <p:cNvSpPr/>
                <p:nvPr/>
              </p:nvSpPr>
              <p:spPr>
                <a:xfrm>
                  <a:off x="2879387" y="4970833"/>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C183D7F6-B498-43B3-948B-1728B52AA6E4}">
                      <adec:decorative xmlns:adec="http://schemas.microsoft.com/office/drawing/2017/decorative" val="1"/>
                    </a:ext>
                  </a:extLst>
                </p:cNvPr>
                <p:cNvSpPr/>
                <p:nvPr/>
              </p:nvSpPr>
              <p:spPr>
                <a:xfrm>
                  <a:off x="3000983" y="4669275"/>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C183D7F6-B498-43B3-948B-1728B52AA6E4}">
                      <adec:decorative xmlns:adec="http://schemas.microsoft.com/office/drawing/2017/decorative" val="1"/>
                    </a:ext>
                  </a:extLst>
                </p:cNvPr>
                <p:cNvSpPr/>
                <p:nvPr/>
              </p:nvSpPr>
              <p:spPr>
                <a:xfrm>
                  <a:off x="3244175" y="4878419"/>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C183D7F6-B498-43B3-948B-1728B52AA6E4}">
                      <adec:decorative xmlns:adec="http://schemas.microsoft.com/office/drawing/2017/decorative" val="1"/>
                    </a:ext>
                  </a:extLst>
                </p:cNvPr>
                <p:cNvSpPr/>
                <p:nvPr/>
              </p:nvSpPr>
              <p:spPr>
                <a:xfrm>
                  <a:off x="2577019" y="4727641"/>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rot="5564944">
                  <a:off x="1718583" y="4743608"/>
                  <a:ext cx="910348" cy="544750"/>
                  <a:chOff x="2031459" y="4030030"/>
                  <a:chExt cx="910348" cy="544750"/>
                </a:xfrm>
                <a:grpFill/>
              </p:grpSpPr>
              <p:sp>
                <p:nvSpPr>
                  <p:cNvPr id="29" name="Oval 28">
                    <a:extLst>
                      <a:ext uri="{C183D7F6-B498-43B3-948B-1728B52AA6E4}">
                        <adec:decorative xmlns:adec="http://schemas.microsoft.com/office/drawing/2017/decorative" val="1"/>
                      </a:ext>
                    </a:extLst>
                  </p:cNvPr>
                  <p:cNvSpPr/>
                  <p:nvPr/>
                </p:nvSpPr>
                <p:spPr>
                  <a:xfrm>
                    <a:off x="2333827" y="4331588"/>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C183D7F6-B498-43B3-948B-1728B52AA6E4}">
                        <adec:decorative xmlns:adec="http://schemas.microsoft.com/office/drawing/2017/decorative" val="1"/>
                      </a:ext>
                    </a:extLst>
                  </p:cNvPr>
                  <p:cNvSpPr/>
                  <p:nvPr/>
                </p:nvSpPr>
                <p:spPr>
                  <a:xfrm>
                    <a:off x="2455423" y="4030030"/>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C183D7F6-B498-43B3-948B-1728B52AA6E4}">
                        <adec:decorative xmlns:adec="http://schemas.microsoft.com/office/drawing/2017/decorative" val="1"/>
                      </a:ext>
                    </a:extLst>
                  </p:cNvPr>
                  <p:cNvSpPr/>
                  <p:nvPr/>
                </p:nvSpPr>
                <p:spPr>
                  <a:xfrm>
                    <a:off x="2698615" y="4239174"/>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C183D7F6-B498-43B3-948B-1728B52AA6E4}">
                        <adec:decorative xmlns:adec="http://schemas.microsoft.com/office/drawing/2017/decorative" val="1"/>
                      </a:ext>
                    </a:extLst>
                  </p:cNvPr>
                  <p:cNvSpPr/>
                  <p:nvPr/>
                </p:nvSpPr>
                <p:spPr>
                  <a:xfrm>
                    <a:off x="2031459" y="4088396"/>
                    <a:ext cx="243192" cy="243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1" name="Oval 20">
                <a:extLst>
                  <a:ext uri="{C183D7F6-B498-43B3-948B-1728B52AA6E4}">
                    <adec:decorative xmlns:adec="http://schemas.microsoft.com/office/drawing/2017/decorative" val="1"/>
                  </a:ext>
                </a:extLst>
              </p:cNvPr>
              <p:cNvSpPr/>
              <p:nvPr/>
            </p:nvSpPr>
            <p:spPr>
              <a:xfrm rot="21360238">
                <a:off x="7871557" y="4772498"/>
                <a:ext cx="117666" cy="1176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Rectangle 90">
              <a:extLst>
                <a:ext uri="{C183D7F6-B498-43B3-948B-1728B52AA6E4}">
                  <adec:decorative xmlns:adec="http://schemas.microsoft.com/office/drawing/2017/decorative" val="1"/>
                </a:ext>
              </a:extLst>
            </p:cNvPr>
            <p:cNvSpPr/>
            <p:nvPr/>
          </p:nvSpPr>
          <p:spPr>
            <a:xfrm>
              <a:off x="7191146" y="2180167"/>
              <a:ext cx="4260625" cy="3526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81</a:t>
            </a:fld>
            <a:endParaRPr lang="en-US" dirty="0"/>
          </a:p>
        </p:txBody>
      </p:sp>
    </p:spTree>
    <p:custDataLst>
      <p:tags r:id="rId1"/>
    </p:custDataLst>
    <p:extLst>
      <p:ext uri="{BB962C8B-B14F-4D97-AF65-F5344CB8AC3E}">
        <p14:creationId xmlns:p14="http://schemas.microsoft.com/office/powerpoint/2010/main" val="30454897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F54D-ED77-654B-8F1F-66C07BBCBBF2}"/>
              </a:ext>
            </a:extLst>
          </p:cNvPr>
          <p:cNvSpPr>
            <a:spLocks noGrp="1"/>
          </p:cNvSpPr>
          <p:nvPr>
            <p:ph type="title"/>
          </p:nvPr>
        </p:nvSpPr>
        <p:spPr>
          <a:xfrm>
            <a:off x="171313" y="324229"/>
            <a:ext cx="9530027" cy="474119"/>
          </a:xfrm>
        </p:spPr>
        <p:txBody>
          <a:bodyPr vert="horz" lIns="91440" tIns="45720" rIns="91440" bIns="45720" rtlCol="0" anchor="ctr">
            <a:noAutofit/>
          </a:bodyPr>
          <a:lstStyle/>
          <a:p>
            <a:r>
              <a:rPr lang="en-US" dirty="0"/>
              <a:t>Creating a training job in Amazon SageMaker</a:t>
            </a:r>
          </a:p>
        </p:txBody>
      </p:sp>
      <p:sp>
        <p:nvSpPr>
          <p:cNvPr id="20" name="Oval 19">
            <a:extLst>
              <a:ext uri="{FF2B5EF4-FFF2-40B4-BE49-F238E27FC236}">
                <a16:creationId xmlns:a16="http://schemas.microsoft.com/office/drawing/2014/main" id="{45579610-60AB-494C-A868-EB91CC1A4ABA}"/>
              </a:ext>
              <a:ext uri="{C183D7F6-B498-43B3-948B-1728B52AA6E4}">
                <adec:decorative xmlns:adec="http://schemas.microsoft.com/office/drawing/2017/decorative" val="1"/>
              </a:ext>
            </a:extLst>
          </p:cNvPr>
          <p:cNvSpPr/>
          <p:nvPr/>
        </p:nvSpPr>
        <p:spPr>
          <a:xfrm>
            <a:off x="175541" y="3353470"/>
            <a:ext cx="621593" cy="621593"/>
          </a:xfrm>
          <a:prstGeom prst="ellips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25" name="Rectangle: Rounded Corners 24">
            <a:extLst>
              <a:ext uri="{FF2B5EF4-FFF2-40B4-BE49-F238E27FC236}">
                <a16:creationId xmlns:a16="http://schemas.microsoft.com/office/drawing/2014/main" id="{ED041075-00D4-458D-8179-238D8B20DD1C}"/>
              </a:ext>
              <a:ext uri="{C183D7F6-B498-43B3-948B-1728B52AA6E4}">
                <adec:decorative xmlns:adec="http://schemas.microsoft.com/office/drawing/2017/decorative" val="1"/>
              </a:ext>
            </a:extLst>
          </p:cNvPr>
          <p:cNvSpPr/>
          <p:nvPr/>
        </p:nvSpPr>
        <p:spPr>
          <a:xfrm>
            <a:off x="3507445" y="2185397"/>
            <a:ext cx="4841823" cy="3234622"/>
          </a:xfrm>
          <a:prstGeom prst="roundRect">
            <a:avLst>
              <a:gd name="adj" fmla="val 2976"/>
            </a:avLst>
          </a:prstGeom>
          <a:solidFill>
            <a:schemeClr val="bg1"/>
          </a:solid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Rounded Corners 32">
            <a:extLst>
              <a:ext uri="{FF2B5EF4-FFF2-40B4-BE49-F238E27FC236}">
                <a16:creationId xmlns:a16="http://schemas.microsoft.com/office/drawing/2014/main" id="{8D6812CD-263E-43DF-8CAD-AC19D67D92DF}"/>
              </a:ext>
              <a:ext uri="{C183D7F6-B498-43B3-948B-1728B52AA6E4}">
                <adec:decorative xmlns:adec="http://schemas.microsoft.com/office/drawing/2017/decorative" val="1"/>
              </a:ext>
            </a:extLst>
          </p:cNvPr>
          <p:cNvSpPr/>
          <p:nvPr/>
        </p:nvSpPr>
        <p:spPr>
          <a:xfrm>
            <a:off x="9082712" y="2054240"/>
            <a:ext cx="2494729" cy="4246317"/>
          </a:xfrm>
          <a:prstGeom prst="roundRect">
            <a:avLst>
              <a:gd name="adj" fmla="val 3225"/>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1C601682-628F-458E-8EBA-69094EAAA89C}"/>
              </a:ext>
              <a:ext uri="{C183D7F6-B498-43B3-948B-1728B52AA6E4}">
                <adec:decorative xmlns:adec="http://schemas.microsoft.com/office/drawing/2017/decorative" val="1"/>
              </a:ext>
            </a:extLst>
          </p:cNvPr>
          <p:cNvGrpSpPr/>
          <p:nvPr/>
        </p:nvGrpSpPr>
        <p:grpSpPr>
          <a:xfrm>
            <a:off x="9491954" y="2299390"/>
            <a:ext cx="1661412" cy="1151019"/>
            <a:chOff x="4512039" y="3818889"/>
            <a:chExt cx="1661412" cy="1235731"/>
          </a:xfrm>
        </p:grpSpPr>
        <p:sp>
          <p:nvSpPr>
            <p:cNvPr id="35" name="Flowchart: Document 34">
              <a:extLst>
                <a:ext uri="{FF2B5EF4-FFF2-40B4-BE49-F238E27FC236}">
                  <a16:creationId xmlns:a16="http://schemas.microsoft.com/office/drawing/2014/main" id="{29D14CCA-77AA-44DA-8BDA-6DEC34A3424F}"/>
                </a:ext>
                <a:ext uri="{C183D7F6-B498-43B3-948B-1728B52AA6E4}">
                  <adec:decorative xmlns:adec="http://schemas.microsoft.com/office/drawing/2017/decorative" val="1"/>
                </a:ext>
              </a:extLst>
            </p:cNvPr>
            <p:cNvSpPr/>
            <p:nvPr/>
          </p:nvSpPr>
          <p:spPr>
            <a:xfrm>
              <a:off x="4512039" y="3818889"/>
              <a:ext cx="1583961" cy="1235731"/>
            </a:xfrm>
            <a:prstGeom prst="flowChartDocument">
              <a:avLst/>
            </a:prstGeom>
            <a:solidFill>
              <a:schemeClr val="tx2">
                <a:lumMod val="20000"/>
                <a:lumOff val="80000"/>
              </a:schemeClr>
            </a:solidFill>
            <a:ln>
              <a:solidFill>
                <a:schemeClr val="tx2"/>
              </a:solidFill>
            </a:ln>
            <a:effectLst>
              <a:outerShdw blurRad="25400" dist="38100" dir="6600000" algn="r" rotWithShape="0">
                <a:schemeClr val="tx2">
                  <a:lumMod val="50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latin typeface="Lucida Console" panose="020B0609040504020204" pitchFamily="49" charset="0"/>
              </a:endParaRPr>
            </a:p>
          </p:txBody>
        </p:sp>
        <p:sp>
          <p:nvSpPr>
            <p:cNvPr id="36" name="Content Placeholder 5">
              <a:extLst>
                <a:ext uri="{FF2B5EF4-FFF2-40B4-BE49-F238E27FC236}">
                  <a16:creationId xmlns:a16="http://schemas.microsoft.com/office/drawing/2014/main" id="{6B7D40E6-F144-4223-9DF1-E45BA47BF0F7}"/>
                </a:ext>
              </a:extLst>
            </p:cNvPr>
            <p:cNvSpPr txBox="1">
              <a:spLocks/>
            </p:cNvSpPr>
            <p:nvPr/>
          </p:nvSpPr>
          <p:spPr>
            <a:xfrm>
              <a:off x="4589490" y="3880631"/>
              <a:ext cx="1583961" cy="92519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a:t>
              </a:r>
            </a:p>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 code comes here</a:t>
              </a:r>
            </a:p>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 code comes here</a:t>
              </a:r>
            </a:p>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 code comes here</a:t>
              </a:r>
            </a:p>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a:t>
              </a:r>
              <a:endParaRPr lang="en-IN" sz="1000" dirty="0">
                <a:latin typeface="Lucida Console" panose="020B0609040504020204" pitchFamily="49" charset="0"/>
                <a:cs typeface="Courier New" panose="02070309020205020404" pitchFamily="49" charset="0"/>
              </a:endParaRPr>
            </a:p>
          </p:txBody>
        </p:sp>
      </p:grpSp>
      <p:sp>
        <p:nvSpPr>
          <p:cNvPr id="37" name="Content Placeholder 5">
            <a:extLst>
              <a:ext uri="{FF2B5EF4-FFF2-40B4-BE49-F238E27FC236}">
                <a16:creationId xmlns:a16="http://schemas.microsoft.com/office/drawing/2014/main" id="{05D379D8-FE19-49D8-8892-5E58F6C409B1}"/>
              </a:ext>
            </a:extLst>
          </p:cNvPr>
          <p:cNvSpPr txBox="1">
            <a:spLocks/>
          </p:cNvSpPr>
          <p:nvPr/>
        </p:nvSpPr>
        <p:spPr>
          <a:xfrm>
            <a:off x="3912963" y="3899989"/>
            <a:ext cx="1682655" cy="3693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75000"/>
                    <a:lumOff val="25000"/>
                  </a:schemeClr>
                </a:solidFill>
                <a:latin typeface="Amazon Ember" panose="020B0603020204020204"/>
                <a:ea typeface="Amazon Ember" panose="020B0603020204020204" pitchFamily="34" charset="0"/>
                <a:cs typeface="Amazon Ember" panose="020B0603020204020204" pitchFamily="34" charset="0"/>
              </a:rPr>
              <a:t>Helper</a:t>
            </a:r>
            <a:r>
              <a:rPr lang="en-US" sz="2000" dirty="0">
                <a:latin typeface="Amazon Ember" panose="020B0603020204020204"/>
              </a:rPr>
              <a:t> code</a:t>
            </a:r>
            <a:endParaRPr lang="en-IN" sz="2000" dirty="0">
              <a:latin typeface="Amazon Ember" panose="020B0603020204020204"/>
            </a:endParaRPr>
          </a:p>
        </p:txBody>
      </p:sp>
      <p:sp>
        <p:nvSpPr>
          <p:cNvPr id="38" name="Content Placeholder 5">
            <a:extLst>
              <a:ext uri="{FF2B5EF4-FFF2-40B4-BE49-F238E27FC236}">
                <a16:creationId xmlns:a16="http://schemas.microsoft.com/office/drawing/2014/main" id="{A7939B04-CBA9-4DDE-B2B7-9386A4F774BB}"/>
              </a:ext>
            </a:extLst>
          </p:cNvPr>
          <p:cNvSpPr txBox="1">
            <a:spLocks/>
          </p:cNvSpPr>
          <p:nvPr/>
        </p:nvSpPr>
        <p:spPr>
          <a:xfrm>
            <a:off x="6177192" y="3899989"/>
            <a:ext cx="1682655" cy="3693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75000"/>
                    <a:lumOff val="25000"/>
                  </a:schemeClr>
                </a:solidFill>
                <a:latin typeface="Amazon Ember" panose="020B0603020204020204"/>
                <a:ea typeface="Amazon Ember" panose="020B0603020204020204" pitchFamily="34" charset="0"/>
                <a:cs typeface="Amazon Ember" panose="020B0603020204020204" pitchFamily="34" charset="0"/>
              </a:rPr>
              <a:t>Training</a:t>
            </a:r>
            <a:r>
              <a:rPr lang="en-US" sz="2000" dirty="0">
                <a:latin typeface="Amazon Ember" panose="020B0603020204020204"/>
              </a:rPr>
              <a:t> code</a:t>
            </a:r>
            <a:endParaRPr lang="en-IN" sz="2000" dirty="0">
              <a:latin typeface="Amazon Ember" panose="020B0603020204020204"/>
            </a:endParaRPr>
          </a:p>
        </p:txBody>
      </p:sp>
      <p:sp>
        <p:nvSpPr>
          <p:cNvPr id="39" name="Content Placeholder 5">
            <a:extLst>
              <a:ext uri="{FF2B5EF4-FFF2-40B4-BE49-F238E27FC236}">
                <a16:creationId xmlns:a16="http://schemas.microsoft.com/office/drawing/2014/main" id="{8BDB88B1-FFDE-4C40-8B8A-5D7926319D64}"/>
              </a:ext>
            </a:extLst>
          </p:cNvPr>
          <p:cNvSpPr txBox="1">
            <a:spLocks/>
          </p:cNvSpPr>
          <p:nvPr/>
        </p:nvSpPr>
        <p:spPr>
          <a:xfrm>
            <a:off x="3912963" y="4694893"/>
            <a:ext cx="4045704" cy="707886"/>
          </a:xfrm>
          <a:prstGeom prst="rect">
            <a:avLst/>
          </a:prstGeom>
          <a:solidFill>
            <a:schemeClr val="accent5">
              <a:lumMod val="60000"/>
              <a:lumOff val="40000"/>
            </a:schemeClr>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000" dirty="0">
                <a:solidFill>
                  <a:schemeClr val="bg1"/>
                </a:solidFill>
                <a:latin typeface="Amazon Ember" panose="020B0603020204020204"/>
                <a:ea typeface="Amazon Ember" panose="020B0603020204020204" pitchFamily="34" charset="0"/>
                <a:cs typeface="Amazon Ember" panose="020B0603020204020204" pitchFamily="34" charset="0"/>
              </a:rPr>
              <a:t>Model training</a:t>
            </a:r>
          </a:p>
          <a:p>
            <a:pPr marL="0" indent="0" algn="ctr">
              <a:lnSpc>
                <a:spcPct val="100000"/>
              </a:lnSpc>
              <a:spcBef>
                <a:spcPts val="0"/>
              </a:spcBef>
              <a:buFont typeface="Arial" panose="020B0604020202020204" pitchFamily="34" charset="0"/>
              <a:buNone/>
            </a:pPr>
            <a:r>
              <a:rPr lang="en-US" sz="2000" dirty="0">
                <a:solidFill>
                  <a:schemeClr val="bg1"/>
                </a:solidFill>
                <a:latin typeface="Amazon Ember" panose="020B0603020204020204"/>
              </a:rPr>
              <a:t>on ML computer instances</a:t>
            </a:r>
            <a:endParaRPr lang="en-IN" sz="2000" dirty="0">
              <a:solidFill>
                <a:schemeClr val="bg1"/>
              </a:solidFill>
              <a:latin typeface="Amazon Ember" panose="020B0603020204020204"/>
            </a:endParaRPr>
          </a:p>
        </p:txBody>
      </p:sp>
      <p:sp>
        <p:nvSpPr>
          <p:cNvPr id="41" name="Oval 40">
            <a:extLst>
              <a:ext uri="{FF2B5EF4-FFF2-40B4-BE49-F238E27FC236}">
                <a16:creationId xmlns:a16="http://schemas.microsoft.com/office/drawing/2014/main" id="{CF0FDA21-A384-40CD-8D38-DEE45F3483E0}"/>
              </a:ext>
              <a:ext uri="{C183D7F6-B498-43B3-948B-1728B52AA6E4}">
                <adec:decorative xmlns:adec="http://schemas.microsoft.com/office/drawing/2017/decorative" val="1"/>
              </a:ext>
            </a:extLst>
          </p:cNvPr>
          <p:cNvSpPr/>
          <p:nvPr/>
        </p:nvSpPr>
        <p:spPr>
          <a:xfrm>
            <a:off x="2933731" y="1449719"/>
            <a:ext cx="621593" cy="621593"/>
          </a:xfrm>
          <a:prstGeom prst="ellips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42" name="Oval 41">
            <a:extLst>
              <a:ext uri="{FF2B5EF4-FFF2-40B4-BE49-F238E27FC236}">
                <a16:creationId xmlns:a16="http://schemas.microsoft.com/office/drawing/2014/main" id="{8C356677-797F-4EF5-BA25-2EB9B7D6FFE2}"/>
              </a:ext>
              <a:ext uri="{C183D7F6-B498-43B3-948B-1728B52AA6E4}">
                <adec:decorative xmlns:adec="http://schemas.microsoft.com/office/drawing/2017/decorative" val="1"/>
              </a:ext>
            </a:extLst>
          </p:cNvPr>
          <p:cNvSpPr/>
          <p:nvPr/>
        </p:nvSpPr>
        <p:spPr>
          <a:xfrm>
            <a:off x="9949127" y="4523110"/>
            <a:ext cx="621593" cy="621593"/>
          </a:xfrm>
          <a:prstGeom prst="ellips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43" name="Content Placeholder 5">
            <a:extLst>
              <a:ext uri="{FF2B5EF4-FFF2-40B4-BE49-F238E27FC236}">
                <a16:creationId xmlns:a16="http://schemas.microsoft.com/office/drawing/2014/main" id="{F2039C21-75EF-4026-8B09-87C00320A298}"/>
              </a:ext>
            </a:extLst>
          </p:cNvPr>
          <p:cNvSpPr txBox="1">
            <a:spLocks/>
          </p:cNvSpPr>
          <p:nvPr/>
        </p:nvSpPr>
        <p:spPr>
          <a:xfrm>
            <a:off x="4534654" y="5737861"/>
            <a:ext cx="3045822" cy="4801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latin typeface="Amazon Ember" panose="020B0603020204020204"/>
                <a:ea typeface="Amazon Ember" panose="020B0603020204020204" pitchFamily="34" charset="0"/>
                <a:cs typeface="Amazon Ember" panose="020B0603020204020204" pitchFamily="34" charset="0"/>
              </a:rPr>
              <a:t>Amazon SageMaker</a:t>
            </a:r>
            <a:endParaRPr lang="en-IN" sz="2000" b="1" dirty="0">
              <a:latin typeface="Amazon Ember" panose="020B0603020204020204"/>
              <a:ea typeface="Amazon Ember" panose="020B0603020204020204" pitchFamily="34" charset="0"/>
              <a:cs typeface="Amazon Ember" panose="020B0603020204020204" pitchFamily="34" charset="0"/>
            </a:endParaRPr>
          </a:p>
        </p:txBody>
      </p:sp>
      <p:cxnSp>
        <p:nvCxnSpPr>
          <p:cNvPr id="44" name="Straight Arrow Connector 43">
            <a:extLst>
              <a:ext uri="{FF2B5EF4-FFF2-40B4-BE49-F238E27FC236}">
                <a16:creationId xmlns:a16="http://schemas.microsoft.com/office/drawing/2014/main" id="{2C4B2B10-641B-412D-AEE2-2F663EEE9235}"/>
              </a:ext>
              <a:ext uri="{C183D7F6-B498-43B3-948B-1728B52AA6E4}">
                <adec:decorative xmlns:adec="http://schemas.microsoft.com/office/drawing/2017/decorative" val="1"/>
              </a:ext>
            </a:extLst>
          </p:cNvPr>
          <p:cNvCxnSpPr>
            <a:cxnSpLocks/>
            <a:endCxn id="31" idx="1"/>
          </p:cNvCxnSpPr>
          <p:nvPr/>
        </p:nvCxnSpPr>
        <p:spPr>
          <a:xfrm>
            <a:off x="2831105" y="3007642"/>
            <a:ext cx="3404549" cy="73422"/>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descr="Process for creating a job in Amazon SageMaker.">
            <a:extLst>
              <a:ext uri="{FF2B5EF4-FFF2-40B4-BE49-F238E27FC236}">
                <a16:creationId xmlns:a16="http://schemas.microsoft.com/office/drawing/2014/main" id="{6A22DFF2-9BE1-4202-8331-1E24A3E07762}"/>
              </a:ext>
            </a:extLst>
          </p:cNvPr>
          <p:cNvGrpSpPr/>
          <p:nvPr/>
        </p:nvGrpSpPr>
        <p:grpSpPr>
          <a:xfrm>
            <a:off x="481740" y="2054240"/>
            <a:ext cx="10630972" cy="4246317"/>
            <a:chOff x="481740" y="2054240"/>
            <a:chExt cx="10630972" cy="4246317"/>
          </a:xfrm>
        </p:grpSpPr>
        <p:sp>
          <p:nvSpPr>
            <p:cNvPr id="40" name="Content Placeholder 5">
              <a:extLst>
                <a:ext uri="{FF2B5EF4-FFF2-40B4-BE49-F238E27FC236}">
                  <a16:creationId xmlns:a16="http://schemas.microsoft.com/office/drawing/2014/main" id="{D46E3BE1-DF5C-47F6-921A-F7B855EC665D}"/>
                </a:ext>
              </a:extLst>
            </p:cNvPr>
            <p:cNvSpPr txBox="1">
              <a:spLocks/>
            </p:cNvSpPr>
            <p:nvPr/>
          </p:nvSpPr>
          <p:spPr>
            <a:xfrm>
              <a:off x="9430057" y="3599124"/>
              <a:ext cx="1682655" cy="3693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tx1">
                      <a:lumMod val="75000"/>
                      <a:lumOff val="25000"/>
                    </a:schemeClr>
                  </a:solidFill>
                  <a:latin typeface="Amazon Ember" panose="020B0603020204020204"/>
                  <a:ea typeface="Amazon Ember" panose="020B0603020204020204" pitchFamily="34" charset="0"/>
                  <a:cs typeface="Amazon Ember" panose="020B0603020204020204" pitchFamily="34" charset="0"/>
                </a:rPr>
                <a:t>Training</a:t>
              </a:r>
              <a:r>
                <a:rPr lang="en-US" sz="2000" dirty="0">
                  <a:latin typeface="Amazon Ember" panose="020B0603020204020204"/>
                </a:rPr>
                <a:t> code</a:t>
              </a:r>
              <a:endParaRPr lang="en-IN" sz="2000" dirty="0">
                <a:latin typeface="Amazon Ember" panose="020B0603020204020204"/>
              </a:endParaRPr>
            </a:p>
          </p:txBody>
        </p:sp>
        <p:grpSp>
          <p:nvGrpSpPr>
            <p:cNvPr id="4" name="Group 3">
              <a:extLst>
                <a:ext uri="{FF2B5EF4-FFF2-40B4-BE49-F238E27FC236}">
                  <a16:creationId xmlns:a16="http://schemas.microsoft.com/office/drawing/2014/main" id="{56CCAE26-FB20-409A-AB77-ADFA18B61810}"/>
                </a:ext>
              </a:extLst>
            </p:cNvPr>
            <p:cNvGrpSpPr/>
            <p:nvPr/>
          </p:nvGrpSpPr>
          <p:grpSpPr>
            <a:xfrm>
              <a:off x="481740" y="2054240"/>
              <a:ext cx="8480115" cy="4246317"/>
              <a:chOff x="481740" y="2054240"/>
              <a:chExt cx="8480115" cy="4246317"/>
            </a:xfrm>
          </p:grpSpPr>
          <p:sp>
            <p:nvSpPr>
              <p:cNvPr id="19" name="Rectangle: Rounded Corners 18">
                <a:extLst>
                  <a:ext uri="{FF2B5EF4-FFF2-40B4-BE49-F238E27FC236}">
                    <a16:creationId xmlns:a16="http://schemas.microsoft.com/office/drawing/2014/main" id="{27BD5AD4-1958-4C9E-9C8D-AF0154809A0C}"/>
                  </a:ext>
                  <a:ext uri="{C183D7F6-B498-43B3-948B-1728B52AA6E4}">
                    <adec:decorative xmlns:adec="http://schemas.microsoft.com/office/drawing/2017/decorative" val="0"/>
                  </a:ext>
                </a:extLst>
              </p:cNvPr>
              <p:cNvSpPr/>
              <p:nvPr/>
            </p:nvSpPr>
            <p:spPr>
              <a:xfrm>
                <a:off x="481740" y="2559073"/>
                <a:ext cx="2308485" cy="2664669"/>
              </a:xfrm>
              <a:prstGeom prst="roundRect">
                <a:avLst>
                  <a:gd name="adj" fmla="val 4979"/>
                </a:avLst>
              </a:prstGeom>
              <a:solidFill>
                <a:srgbClr val="FBE7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19396797-26A7-4F95-B5F8-466EDB0DE50E}"/>
                  </a:ext>
                  <a:ext uri="{C183D7F6-B498-43B3-948B-1728B52AA6E4}">
                    <adec:decorative xmlns:adec="http://schemas.microsoft.com/office/drawing/2017/decorative" val="0"/>
                  </a:ext>
                </a:extLst>
              </p:cNvPr>
              <p:cNvSpPr/>
              <p:nvPr/>
            </p:nvSpPr>
            <p:spPr>
              <a:xfrm>
                <a:off x="3101012" y="2054240"/>
                <a:ext cx="5860843" cy="4246317"/>
              </a:xfrm>
              <a:prstGeom prst="roundRect">
                <a:avLst>
                  <a:gd name="adj" fmla="val 3225"/>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0" name="Group 29">
                <a:extLst>
                  <a:ext uri="{FF2B5EF4-FFF2-40B4-BE49-F238E27FC236}">
                    <a16:creationId xmlns:a16="http://schemas.microsoft.com/office/drawing/2014/main" id="{2555177E-B1C4-4690-A2F5-9DB77CAEA00A}"/>
                  </a:ext>
                  <a:ext uri="{C183D7F6-B498-43B3-948B-1728B52AA6E4}">
                    <adec:decorative xmlns:adec="http://schemas.microsoft.com/office/drawing/2017/decorative" val="0"/>
                  </a:ext>
                </a:extLst>
              </p:cNvPr>
              <p:cNvGrpSpPr/>
              <p:nvPr/>
            </p:nvGrpSpPr>
            <p:grpSpPr>
              <a:xfrm>
                <a:off x="6235654" y="2455780"/>
                <a:ext cx="1661412" cy="1250568"/>
                <a:chOff x="4512039" y="3818889"/>
                <a:chExt cx="1661412" cy="1103724"/>
              </a:xfrm>
            </p:grpSpPr>
            <p:sp>
              <p:nvSpPr>
                <p:cNvPr id="31" name="Flowchart: Document 30">
                  <a:extLst>
                    <a:ext uri="{FF2B5EF4-FFF2-40B4-BE49-F238E27FC236}">
                      <a16:creationId xmlns:a16="http://schemas.microsoft.com/office/drawing/2014/main" id="{178A9F0C-599D-46F3-8D99-74D9FC084F49}"/>
                    </a:ext>
                    <a:ext uri="{C183D7F6-B498-43B3-948B-1728B52AA6E4}">
                      <adec:decorative xmlns:adec="http://schemas.microsoft.com/office/drawing/2017/decorative" val="1"/>
                    </a:ext>
                  </a:extLst>
                </p:cNvPr>
                <p:cNvSpPr/>
                <p:nvPr/>
              </p:nvSpPr>
              <p:spPr>
                <a:xfrm>
                  <a:off x="4512039" y="3818889"/>
                  <a:ext cx="1583961" cy="1103724"/>
                </a:xfrm>
                <a:prstGeom prst="flowChartDocument">
                  <a:avLst/>
                </a:prstGeom>
                <a:solidFill>
                  <a:schemeClr val="tx2">
                    <a:lumMod val="20000"/>
                    <a:lumOff val="80000"/>
                  </a:schemeClr>
                </a:solidFill>
                <a:ln>
                  <a:solidFill>
                    <a:schemeClr val="tx2"/>
                  </a:solidFill>
                </a:ln>
                <a:effectLst>
                  <a:outerShdw blurRad="25400" dist="38100" dir="6600000" algn="r" rotWithShape="0">
                    <a:schemeClr val="tx2">
                      <a:lumMod val="50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latin typeface="Lucida Console" panose="020B0609040504020204" pitchFamily="49" charset="0"/>
                  </a:endParaRPr>
                </a:p>
              </p:txBody>
            </p:sp>
            <p:sp>
              <p:nvSpPr>
                <p:cNvPr id="32" name="Content Placeholder 5">
                  <a:extLst>
                    <a:ext uri="{FF2B5EF4-FFF2-40B4-BE49-F238E27FC236}">
                      <a16:creationId xmlns:a16="http://schemas.microsoft.com/office/drawing/2014/main" id="{201F7B5C-1D10-4B5E-80AF-1E97A5DED376}"/>
                    </a:ext>
                  </a:extLst>
                </p:cNvPr>
                <p:cNvSpPr txBox="1">
                  <a:spLocks/>
                </p:cNvSpPr>
                <p:nvPr/>
              </p:nvSpPr>
              <p:spPr>
                <a:xfrm>
                  <a:off x="4589490" y="3880630"/>
                  <a:ext cx="1583961" cy="76058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a:t>
                  </a:r>
                </a:p>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 code comes here</a:t>
                  </a:r>
                </a:p>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 code comes here</a:t>
                  </a:r>
                </a:p>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 code comes here</a:t>
                  </a:r>
                </a:p>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a:t>
                  </a:r>
                  <a:endParaRPr lang="en-IN" sz="1000" dirty="0">
                    <a:latin typeface="Lucida Console" panose="020B0609040504020204" pitchFamily="49" charset="0"/>
                    <a:cs typeface="Courier New" panose="02070309020205020404" pitchFamily="49" charset="0"/>
                  </a:endParaRPr>
                </a:p>
              </p:txBody>
            </p:sp>
          </p:grpSp>
          <p:grpSp>
            <p:nvGrpSpPr>
              <p:cNvPr id="27" name="Group 26">
                <a:extLst>
                  <a:ext uri="{FF2B5EF4-FFF2-40B4-BE49-F238E27FC236}">
                    <a16:creationId xmlns:a16="http://schemas.microsoft.com/office/drawing/2014/main" id="{B31CF23F-5CA2-4A7E-8109-1D90464A5DDB}"/>
                  </a:ext>
                  <a:ext uri="{C183D7F6-B498-43B3-948B-1728B52AA6E4}">
                    <adec:decorative xmlns:adec="http://schemas.microsoft.com/office/drawing/2017/decorative" val="0"/>
                  </a:ext>
                </a:extLst>
              </p:cNvPr>
              <p:cNvGrpSpPr/>
              <p:nvPr/>
            </p:nvGrpSpPr>
            <p:grpSpPr>
              <a:xfrm>
                <a:off x="3972140" y="2470294"/>
                <a:ext cx="1583961" cy="1244240"/>
                <a:chOff x="4512039" y="3818889"/>
                <a:chExt cx="1583961" cy="1244240"/>
              </a:xfrm>
            </p:grpSpPr>
            <p:sp>
              <p:nvSpPr>
                <p:cNvPr id="26" name="Flowchart: Document 25">
                  <a:extLst>
                    <a:ext uri="{FF2B5EF4-FFF2-40B4-BE49-F238E27FC236}">
                      <a16:creationId xmlns:a16="http://schemas.microsoft.com/office/drawing/2014/main" id="{234BF55B-9FB6-4564-B17D-41526D46533E}"/>
                    </a:ext>
                    <a:ext uri="{C183D7F6-B498-43B3-948B-1728B52AA6E4}">
                      <adec:decorative xmlns:adec="http://schemas.microsoft.com/office/drawing/2017/decorative" val="1"/>
                    </a:ext>
                  </a:extLst>
                </p:cNvPr>
                <p:cNvSpPr/>
                <p:nvPr/>
              </p:nvSpPr>
              <p:spPr>
                <a:xfrm>
                  <a:off x="4512039" y="3818889"/>
                  <a:ext cx="1583961" cy="1244240"/>
                </a:xfrm>
                <a:prstGeom prst="flowChartDocument">
                  <a:avLst/>
                </a:prstGeom>
                <a:solidFill>
                  <a:schemeClr val="tx2">
                    <a:lumMod val="20000"/>
                    <a:lumOff val="80000"/>
                  </a:schemeClr>
                </a:solidFill>
                <a:ln>
                  <a:solidFill>
                    <a:schemeClr val="tx2"/>
                  </a:solidFill>
                </a:ln>
                <a:effectLst>
                  <a:outerShdw blurRad="25400" dist="38100" dir="6600000" algn="r" rotWithShape="0">
                    <a:schemeClr val="tx2">
                      <a:lumMod val="50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latin typeface="Lucida Console" panose="020B0609040504020204" pitchFamily="49" charset="0"/>
                  </a:endParaRPr>
                </a:p>
              </p:txBody>
            </p:sp>
            <p:sp>
              <p:nvSpPr>
                <p:cNvPr id="28" name="Content Placeholder 5">
                  <a:extLst>
                    <a:ext uri="{FF2B5EF4-FFF2-40B4-BE49-F238E27FC236}">
                      <a16:creationId xmlns:a16="http://schemas.microsoft.com/office/drawing/2014/main" id="{CAC3D7D2-C31A-4259-A95D-62247C7AFBD5}"/>
                    </a:ext>
                  </a:extLst>
                </p:cNvPr>
                <p:cNvSpPr txBox="1">
                  <a:spLocks/>
                </p:cNvSpPr>
                <p:nvPr/>
              </p:nvSpPr>
              <p:spPr>
                <a:xfrm>
                  <a:off x="4589490" y="3880630"/>
                  <a:ext cx="1453138" cy="861774"/>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000" dirty="0">
                      <a:latin typeface="Lucida Console" panose="020B0609040504020204" pitchFamily="49" charset="0"/>
                      <a:cs typeface="Courier New" panose="02070309020205020404" pitchFamily="49" charset="0"/>
                    </a:rPr>
                    <a:t>{</a:t>
                  </a:r>
                </a:p>
                <a:p>
                  <a:pPr marL="0" indent="0">
                    <a:lnSpc>
                      <a:spcPct val="100000"/>
                    </a:lnSpc>
                    <a:spcBef>
                      <a:spcPts val="0"/>
                    </a:spcBef>
                    <a:buFont typeface="Arial" panose="020B0604020202020204" pitchFamily="34" charset="0"/>
                    <a:buNone/>
                  </a:pPr>
                  <a:r>
                    <a:rPr lang="en-US" sz="1000" dirty="0">
                      <a:latin typeface="Lucida Console" panose="020B0609040504020204" pitchFamily="49" charset="0"/>
                      <a:cs typeface="Courier New" panose="02070309020205020404" pitchFamily="49" charset="0"/>
                    </a:rPr>
                    <a:t> code comes here</a:t>
                  </a:r>
                </a:p>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 code comes here</a:t>
                  </a:r>
                </a:p>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 code comes here</a:t>
                  </a:r>
                </a:p>
                <a:p>
                  <a:pPr marL="0" indent="0">
                    <a:lnSpc>
                      <a:spcPct val="100000"/>
                    </a:lnSpc>
                    <a:spcBef>
                      <a:spcPts val="0"/>
                    </a:spcBef>
                    <a:buNone/>
                  </a:pPr>
                  <a:r>
                    <a:rPr lang="en-US" sz="1000" dirty="0">
                      <a:latin typeface="Lucida Console" panose="020B0609040504020204" pitchFamily="49" charset="0"/>
                      <a:cs typeface="Courier New" panose="02070309020205020404" pitchFamily="49" charset="0"/>
                    </a:rPr>
                    <a:t>}</a:t>
                  </a:r>
                  <a:endParaRPr lang="en-IN" sz="1000" dirty="0">
                    <a:latin typeface="Lucida Console" panose="020B0609040504020204" pitchFamily="49" charset="0"/>
                    <a:cs typeface="Courier New" panose="02070309020205020404" pitchFamily="49" charset="0"/>
                  </a:endParaRPr>
                </a:p>
              </p:txBody>
            </p:sp>
          </p:grpSp>
        </p:grpSp>
      </p:grpSp>
      <p:sp>
        <p:nvSpPr>
          <p:cNvPr id="47" name="Content Placeholder 5">
            <a:extLst>
              <a:ext uri="{FF2B5EF4-FFF2-40B4-BE49-F238E27FC236}">
                <a16:creationId xmlns:a16="http://schemas.microsoft.com/office/drawing/2014/main" id="{2BC951CF-8826-49D6-8FCF-095D890B36D3}"/>
              </a:ext>
            </a:extLst>
          </p:cNvPr>
          <p:cNvSpPr txBox="1">
            <a:spLocks/>
          </p:cNvSpPr>
          <p:nvPr/>
        </p:nvSpPr>
        <p:spPr>
          <a:xfrm>
            <a:off x="9082711" y="5217077"/>
            <a:ext cx="2494729" cy="4801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Amazon Ember" panose="020B0603020204020204"/>
                <a:ea typeface="Amazon Ember" panose="020B0603020204020204" pitchFamily="34" charset="0"/>
                <a:cs typeface="Amazon Ember" panose="020B0603020204020204" pitchFamily="34" charset="0"/>
              </a:rPr>
              <a:t>Amazon Elastic Container Registry (Amazon ECR)</a:t>
            </a:r>
            <a:endParaRPr lang="en-IN" sz="2000" dirty="0">
              <a:latin typeface="Amazon Ember" panose="020B0603020204020204"/>
              <a:ea typeface="Amazon Ember" panose="020B0603020204020204" pitchFamily="34" charset="0"/>
              <a:cs typeface="Amazon Ember" panose="020B0603020204020204" pitchFamily="34" charset="0"/>
            </a:endParaRPr>
          </a:p>
        </p:txBody>
      </p:sp>
      <p:sp>
        <p:nvSpPr>
          <p:cNvPr id="46" name="Rectangle: Rounded Corners 45">
            <a:extLst>
              <a:ext uri="{FF2B5EF4-FFF2-40B4-BE49-F238E27FC236}">
                <a16:creationId xmlns:a16="http://schemas.microsoft.com/office/drawing/2014/main" id="{FD40AB68-4CDC-4354-A4F1-61261B9040C3}"/>
              </a:ext>
              <a:ext uri="{C183D7F6-B498-43B3-948B-1728B52AA6E4}">
                <adec:decorative xmlns:adec="http://schemas.microsoft.com/office/drawing/2017/decorative" val="1"/>
              </a:ext>
            </a:extLst>
          </p:cNvPr>
          <p:cNvSpPr/>
          <p:nvPr/>
        </p:nvSpPr>
        <p:spPr>
          <a:xfrm>
            <a:off x="3665145" y="2019931"/>
            <a:ext cx="314258" cy="314258"/>
          </a:xfrm>
          <a:prstGeom prst="roundRect">
            <a:avLst/>
          </a:prstGeom>
          <a:solidFill>
            <a:schemeClr val="accent5">
              <a:lumMod val="60000"/>
              <a:lumOff val="40000"/>
            </a:schemeClr>
          </a:solidFill>
          <a:ln>
            <a:solidFill>
              <a:schemeClr val="bg1"/>
            </a:solidFill>
          </a:ln>
          <a:effectLst>
            <a:outerShdw blurRad="25400" dist="1905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Rectangle: Rounded Corners 50">
            <a:extLst>
              <a:ext uri="{FF2B5EF4-FFF2-40B4-BE49-F238E27FC236}">
                <a16:creationId xmlns:a16="http://schemas.microsoft.com/office/drawing/2014/main" id="{390CF566-3952-491B-8166-6FD943D730D0}"/>
              </a:ext>
              <a:ext uri="{C183D7F6-B498-43B3-948B-1728B52AA6E4}">
                <adec:decorative xmlns:adec="http://schemas.microsoft.com/office/drawing/2017/decorative" val="1"/>
              </a:ext>
            </a:extLst>
          </p:cNvPr>
          <p:cNvSpPr/>
          <p:nvPr/>
        </p:nvSpPr>
        <p:spPr>
          <a:xfrm>
            <a:off x="3718485" y="2073271"/>
            <a:ext cx="314258" cy="314258"/>
          </a:xfrm>
          <a:prstGeom prst="roundRect">
            <a:avLst/>
          </a:prstGeom>
          <a:solidFill>
            <a:schemeClr val="accent5">
              <a:lumMod val="60000"/>
              <a:lumOff val="40000"/>
            </a:schemeClr>
          </a:solidFill>
          <a:ln>
            <a:solidFill>
              <a:schemeClr val="bg1"/>
            </a:solidFill>
          </a:ln>
          <a:effectLst>
            <a:outerShdw blurRad="25400" dist="1905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Rounded Corners 51">
            <a:extLst>
              <a:ext uri="{FF2B5EF4-FFF2-40B4-BE49-F238E27FC236}">
                <a16:creationId xmlns:a16="http://schemas.microsoft.com/office/drawing/2014/main" id="{6CE3098C-BB13-4052-B446-ACEEB06F72E9}"/>
              </a:ext>
              <a:ext uri="{C183D7F6-B498-43B3-948B-1728B52AA6E4}">
                <adec:decorative xmlns:adec="http://schemas.microsoft.com/office/drawing/2017/decorative" val="1"/>
              </a:ext>
            </a:extLst>
          </p:cNvPr>
          <p:cNvSpPr/>
          <p:nvPr/>
        </p:nvSpPr>
        <p:spPr>
          <a:xfrm>
            <a:off x="3779445" y="2141851"/>
            <a:ext cx="314258" cy="314258"/>
          </a:xfrm>
          <a:prstGeom prst="roundRect">
            <a:avLst/>
          </a:prstGeom>
          <a:solidFill>
            <a:schemeClr val="accent5">
              <a:lumMod val="60000"/>
              <a:lumOff val="40000"/>
            </a:schemeClr>
          </a:solidFill>
          <a:ln>
            <a:solidFill>
              <a:schemeClr val="bg1"/>
            </a:solidFill>
          </a:ln>
          <a:effectLst>
            <a:outerShdw blurRad="25400" dist="1905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Content Placeholder 5">
            <a:extLst>
              <a:ext uri="{FF2B5EF4-FFF2-40B4-BE49-F238E27FC236}">
                <a16:creationId xmlns:a16="http://schemas.microsoft.com/office/drawing/2014/main" id="{66EA289B-0D2C-496C-8A20-1A8B052C618E}"/>
              </a:ext>
            </a:extLst>
          </p:cNvPr>
          <p:cNvSpPr txBox="1">
            <a:spLocks/>
          </p:cNvSpPr>
          <p:nvPr/>
        </p:nvSpPr>
        <p:spPr>
          <a:xfrm>
            <a:off x="813346" y="3975063"/>
            <a:ext cx="1675079" cy="3682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Amazon Ember" panose="020B0603020204020204"/>
                <a:ea typeface="Amazon Ember" panose="020B0603020204020204" pitchFamily="34" charset="0"/>
                <a:cs typeface="Amazon Ember" panose="020B0603020204020204" pitchFamily="34" charset="0"/>
              </a:rPr>
              <a:t>S3 bucket training data</a:t>
            </a:r>
            <a:endParaRPr lang="en-IN" sz="2000" dirty="0">
              <a:latin typeface="Amazon Ember" panose="020B0603020204020204"/>
              <a:ea typeface="Amazon Ember" panose="020B0603020204020204" pitchFamily="34" charset="0"/>
              <a:cs typeface="Amazon Ember" panose="020B0603020204020204" pitchFamily="34" charset="0"/>
            </a:endParaRPr>
          </a:p>
        </p:txBody>
      </p:sp>
      <p:pic>
        <p:nvPicPr>
          <p:cNvPr id="48" name="Graphic 7">
            <a:extLst>
              <a:ext uri="{FF2B5EF4-FFF2-40B4-BE49-F238E27FC236}">
                <a16:creationId xmlns:a16="http://schemas.microsoft.com/office/drawing/2014/main" id="{2BE41BBA-73FD-A246-ADFA-76BFF5B8F9A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6218" y="3286278"/>
            <a:ext cx="640080" cy="640080"/>
          </a:xfrm>
          <a:prstGeom prst="rect">
            <a:avLst/>
          </a:prstGeom>
        </p:spPr>
      </p:pic>
      <p:sp>
        <p:nvSpPr>
          <p:cNvPr id="5" name="Footer Placeholder 4">
            <a:extLst>
              <a:ext uri="{FF2B5EF4-FFF2-40B4-BE49-F238E27FC236}">
                <a16:creationId xmlns:a16="http://schemas.microsoft.com/office/drawing/2014/main" id="{8BD3EC9A-13C0-BD4A-A2E4-C87BEDB7239D}"/>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82</a:t>
            </a:fld>
            <a:endParaRPr lang="en-US" dirty="0"/>
          </a:p>
        </p:txBody>
      </p:sp>
    </p:spTree>
    <p:custDataLst>
      <p:tags r:id="rId1"/>
    </p:custDataLst>
    <p:extLst>
      <p:ext uri="{BB962C8B-B14F-4D97-AF65-F5344CB8AC3E}">
        <p14:creationId xmlns:p14="http://schemas.microsoft.com/office/powerpoint/2010/main" val="7433947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Demonstration: Training a Model Using Amazon SageMaker</a:t>
            </a:r>
            <a:br>
              <a:rPr lang="en-US" dirty="0"/>
            </a:br>
            <a:endParaRPr lang="en-US" dirty="0"/>
          </a:p>
        </p:txBody>
      </p:sp>
      <p:pic>
        <p:nvPicPr>
          <p:cNvPr id="8" name="Picture 7">
            <a:extLst>
              <a:ext uri="{FF2B5EF4-FFF2-40B4-BE49-F238E27FC236}">
                <a16:creationId xmlns:a16="http://schemas.microsoft.com/office/drawing/2014/main" id="{21FDF9FB-BF70-41E2-B106-9FE4F436FF2B}"/>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077367"/>
            <a:ext cx="5853289" cy="3292475"/>
          </a:xfrm>
          <a:prstGeom prst="rect">
            <a:avLst/>
          </a:prstGeom>
        </p:spPr>
      </p:pic>
      <p:sp>
        <p:nvSpPr>
          <p:cNvPr id="4" name="Footer Placeholder 3"/>
          <p:cNvSpPr>
            <a:spLocks noGrp="1"/>
          </p:cNvSpPr>
          <p:nvPr>
            <p:ph type="ftr" sz="quarter" idx="4294967295"/>
          </p:nvPr>
        </p:nvSpPr>
        <p:spPr>
          <a:xfrm>
            <a:off x="0" y="6356350"/>
            <a:ext cx="3735388" cy="365125"/>
          </a:xfrm>
        </p:spPr>
        <p:txBody>
          <a:bodyPr/>
          <a:lstStyle/>
          <a:p>
            <a:r>
              <a:rPr lang="en-US" dirty="0"/>
              <a:t>© 2020, Amazon Web Services, Inc. or its Affiliates. All rights reserved.</a:t>
            </a:r>
          </a:p>
        </p:txBody>
      </p:sp>
      <p:sp>
        <p:nvSpPr>
          <p:cNvPr id="5" name="Slide Number Placeholder 4"/>
          <p:cNvSpPr>
            <a:spLocks noGrp="1"/>
          </p:cNvSpPr>
          <p:nvPr>
            <p:ph type="sldNum" sz="quarter" idx="4294967295"/>
          </p:nvPr>
        </p:nvSpPr>
        <p:spPr>
          <a:xfrm>
            <a:off x="9448800" y="6356350"/>
            <a:ext cx="2743200" cy="365125"/>
          </a:xfrm>
        </p:spPr>
        <p:txBody>
          <a:bodyPr/>
          <a:lstStyle/>
          <a:p>
            <a:fld id="{B6A95138-A96E-2F42-A959-2EFD44FE4AB7}" type="slidenum">
              <a:rPr lang="en-US" smtClean="0"/>
              <a:t>83</a:t>
            </a:fld>
            <a:endParaRPr lang="en-US" dirty="0"/>
          </a:p>
        </p:txBody>
      </p:sp>
    </p:spTree>
    <p:custDataLst>
      <p:tags r:id="rId1"/>
    </p:custDataLst>
    <p:extLst>
      <p:ext uri="{BB962C8B-B14F-4D97-AF65-F5344CB8AC3E}">
        <p14:creationId xmlns:p14="http://schemas.microsoft.com/office/powerpoint/2010/main" val="38051166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3 – Guided Lab 4: </a:t>
            </a:r>
            <a:br>
              <a:rPr lang="en-US" dirty="0">
                <a:latin typeface="+mj-lt"/>
              </a:rPr>
            </a:br>
            <a:r>
              <a:rPr lang="en-US" dirty="0">
                <a:latin typeface="+mj-lt"/>
              </a:rPr>
              <a:t>Splitting Data and Training a Model with XGBoost</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84</a:t>
            </a:fld>
            <a:endParaRPr lang="en-US" dirty="0"/>
          </a:p>
        </p:txBody>
      </p:sp>
    </p:spTree>
    <p:custDataLst>
      <p:tags r:id="rId1"/>
    </p:custDataLst>
    <p:extLst>
      <p:ext uri="{BB962C8B-B14F-4D97-AF65-F5344CB8AC3E}">
        <p14:creationId xmlns:p14="http://schemas.microsoft.com/office/powerpoint/2010/main" val="21802249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5405283" cy="4814920"/>
          </a:xfrm>
        </p:spPr>
        <p:txBody>
          <a:bodyPr/>
          <a:lstStyle/>
          <a:p>
            <a:r>
              <a:rPr lang="en-US" sz="2400" dirty="0">
                <a:latin typeface="+mn-lt"/>
              </a:rPr>
              <a:t>Split data into training and testing sets – </a:t>
            </a:r>
          </a:p>
          <a:p>
            <a:pPr lvl="1"/>
            <a:r>
              <a:rPr lang="en-US" sz="2000" dirty="0">
                <a:latin typeface="+mn-lt"/>
              </a:rPr>
              <a:t>Optionally, split into three sets, including validation set</a:t>
            </a:r>
          </a:p>
          <a:p>
            <a:r>
              <a:rPr lang="en-US" sz="2400" dirty="0">
                <a:latin typeface="+mn-lt"/>
              </a:rPr>
              <a:t>Can use k-fold cross validation to use all the non-test data for validation</a:t>
            </a:r>
          </a:p>
          <a:p>
            <a:r>
              <a:rPr lang="en-US" sz="2400" dirty="0">
                <a:latin typeface="+mn-lt"/>
              </a:rPr>
              <a:t>Can use two key algorithms for supervised learning – </a:t>
            </a:r>
          </a:p>
          <a:p>
            <a:pPr lvl="1"/>
            <a:r>
              <a:rPr lang="en-US" sz="2000" dirty="0">
                <a:latin typeface="+mn-lt"/>
              </a:rPr>
              <a:t>XGBoost </a:t>
            </a:r>
          </a:p>
          <a:p>
            <a:pPr lvl="1"/>
            <a:r>
              <a:rPr lang="en-US" sz="2000" dirty="0">
                <a:latin typeface="+mn-lt"/>
              </a:rPr>
              <a:t>Linear learner</a:t>
            </a:r>
          </a:p>
          <a:p>
            <a:r>
              <a:rPr lang="en-US" sz="2400" dirty="0">
                <a:latin typeface="+mn-lt"/>
              </a:rPr>
              <a:t>Use k-means for unsupervised learning</a:t>
            </a:r>
            <a:endParaRPr lang="en-US" sz="2000" dirty="0">
              <a:latin typeface="+mn-lt"/>
            </a:endParaRPr>
          </a:p>
          <a:p>
            <a:r>
              <a:rPr lang="en-US" sz="2400" dirty="0">
                <a:latin typeface="+mn-lt"/>
              </a:rPr>
              <a:t>Use Amazon SageMaker training jobs</a:t>
            </a:r>
          </a:p>
          <a:p>
            <a:pPr marL="457200" lvl="1" indent="0">
              <a:buNone/>
            </a:pPr>
            <a:endParaRPr lang="en-US" sz="20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85</a:t>
            </a:fld>
            <a:endParaRPr lang="en-US" dirty="0"/>
          </a:p>
        </p:txBody>
      </p:sp>
    </p:spTree>
    <p:custDataLst>
      <p:tags r:id="rId1"/>
    </p:custDataLst>
    <p:extLst>
      <p:ext uri="{BB962C8B-B14F-4D97-AF65-F5344CB8AC3E}">
        <p14:creationId xmlns:p14="http://schemas.microsoft.com/office/powerpoint/2010/main" val="10988300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6: Hosting and using the model</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11633470" cy="488498"/>
          </a:xfrm>
        </p:spPr>
        <p:txBody>
          <a:bodyPr>
            <a:normAutofit fontScale="92500"/>
          </a:bodyPr>
          <a:lstStyle/>
          <a:p>
            <a:r>
              <a:rPr lang="en-US" b="1" dirty="0">
                <a:latin typeface="+mn-lt"/>
              </a:rPr>
              <a:t>Module 3: </a:t>
            </a:r>
            <a:r>
              <a:rPr lang="en-US" dirty="0"/>
              <a:t>Implementing a Machine Learning Pipeline with Amazon SageMaker</a:t>
            </a:r>
            <a:endParaRPr lang="en-US" b="1" dirty="0">
              <a:latin typeface="+mn-lt"/>
            </a:endParaRP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46352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Machine learning pipeline</a:t>
            </a:r>
          </a:p>
        </p:txBody>
      </p:sp>
      <p:sp>
        <p:nvSpPr>
          <p:cNvPr id="34" name="Rectangle 33">
            <a:extLst>
              <a:ext uri="{FF2B5EF4-FFF2-40B4-BE49-F238E27FC236}">
                <a16:creationId xmlns:a16="http://schemas.microsoft.com/office/drawing/2014/main" id="{A5E80B03-1170-4158-9767-182634584771}"/>
              </a:ext>
              <a:ext uri="{C183D7F6-B498-43B3-948B-1728B52AA6E4}">
                <adec:decorative xmlns:adec="http://schemas.microsoft.com/office/drawing/2017/decorative" val="1"/>
              </a:ext>
            </a:extLst>
          </p:cNvPr>
          <p:cNvSpPr/>
          <p:nvPr/>
        </p:nvSpPr>
        <p:spPr>
          <a:xfrm>
            <a:off x="481553"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Collect and label data</a:t>
            </a:r>
          </a:p>
        </p:txBody>
      </p:sp>
      <p:sp>
        <p:nvSpPr>
          <p:cNvPr id="35" name="Rectangle 34">
            <a:extLst>
              <a:ext uri="{FF2B5EF4-FFF2-40B4-BE49-F238E27FC236}">
                <a16:creationId xmlns:a16="http://schemas.microsoft.com/office/drawing/2014/main" id="{21643E35-61E3-4D8A-8BA1-A4FF13653C41}"/>
              </a:ext>
              <a:ext uri="{C183D7F6-B498-43B3-948B-1728B52AA6E4}">
                <adec:decorative xmlns:adec="http://schemas.microsoft.com/office/drawing/2017/decorative" val="1"/>
              </a:ext>
            </a:extLst>
          </p:cNvPr>
          <p:cNvSpPr/>
          <p:nvPr/>
        </p:nvSpPr>
        <p:spPr>
          <a:xfrm>
            <a:off x="2455414"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data</a:t>
            </a:r>
          </a:p>
        </p:txBody>
      </p:sp>
      <p:sp>
        <p:nvSpPr>
          <p:cNvPr id="36" name="Rectangle 35">
            <a:extLst>
              <a:ext uri="{FF2B5EF4-FFF2-40B4-BE49-F238E27FC236}">
                <a16:creationId xmlns:a16="http://schemas.microsoft.com/office/drawing/2014/main" id="{98D5978C-D12D-40CA-AC55-1A596F71F71D}"/>
              </a:ex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Feature engineering</a:t>
            </a:r>
          </a:p>
        </p:txBody>
      </p:sp>
      <p:sp>
        <p:nvSpPr>
          <p:cNvPr id="37" name="Rectangle 36">
            <a:extLst>
              <a:ext uri="{FF2B5EF4-FFF2-40B4-BE49-F238E27FC236}">
                <a16:creationId xmlns:a16="http://schemas.microsoft.com/office/drawing/2014/main" id="{7D2FCE06-6107-4D04-BFBC-DC573DA8AAAB}"/>
              </a:ex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Select and train model</a:t>
            </a:r>
          </a:p>
        </p:txBody>
      </p:sp>
      <p:sp>
        <p:nvSpPr>
          <p:cNvPr id="38" name="Rectangle 37">
            <a:extLst>
              <a:ext uri="{FF2B5EF4-FFF2-40B4-BE49-F238E27FC236}">
                <a16:creationId xmlns:a16="http://schemas.microsoft.com/office/drawing/2014/main" id="{0A2CC4A7-57AB-4E33-976C-F4DD13C0866B}"/>
              </a:ex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model</a:t>
            </a:r>
          </a:p>
        </p:txBody>
      </p:sp>
      <p:sp>
        <p:nvSpPr>
          <p:cNvPr id="39" name="Rectangle 38">
            <a:extLst>
              <a:ext uri="{FF2B5EF4-FFF2-40B4-BE49-F238E27FC236}">
                <a16:creationId xmlns:a16="http://schemas.microsoft.com/office/drawing/2014/main" id="{16C9535C-13F6-4E61-A2F1-E6D8A2181180}"/>
              </a:ext>
              <a:ext uri="{C183D7F6-B498-43B3-948B-1728B52AA6E4}">
                <adec:decorative xmlns:adec="http://schemas.microsoft.com/office/drawing/2017/decorative" val="1"/>
              </a:ext>
            </a:extLst>
          </p:cNvPr>
          <p:cNvSpPr/>
          <p:nvPr/>
        </p:nvSpPr>
        <p:spPr>
          <a:xfrm>
            <a:off x="10401940" y="1519087"/>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Deploy model</a:t>
            </a:r>
          </a:p>
        </p:txBody>
      </p:sp>
      <p:sp>
        <p:nvSpPr>
          <p:cNvPr id="45" name="Rectangle 44">
            <a:extLst>
              <a:ext uri="{FF2B5EF4-FFF2-40B4-BE49-F238E27FC236}">
                <a16:creationId xmlns:a16="http://schemas.microsoft.com/office/drawing/2014/main" id="{698B1450-F603-4A28-A26E-D8ED291A456B}"/>
              </a:ex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Tune model</a:t>
            </a:r>
          </a:p>
        </p:txBody>
      </p:sp>
      <p:cxnSp>
        <p:nvCxnSpPr>
          <p:cNvPr id="46" name="Elbow Connector 6">
            <a:extLst>
              <a:ext uri="{FF2B5EF4-FFF2-40B4-BE49-F238E27FC236}">
                <a16:creationId xmlns:a16="http://schemas.microsoft.com/office/drawing/2014/main" id="{050749BE-4BE4-4578-8968-9A37128FFC7B}"/>
              </a:ext>
              <a:ext uri="{C183D7F6-B498-43B3-948B-1728B52AA6E4}">
                <adec:decorative xmlns:adec="http://schemas.microsoft.com/office/drawing/2017/decorative" val="1"/>
              </a:ext>
            </a:extLst>
          </p:cNvPr>
          <p:cNvCxnSpPr>
            <a:stCxn id="38" idx="0"/>
            <a:endCxn id="45"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Elbow Connector 40">
            <a:extLst>
              <a:ext uri="{FF2B5EF4-FFF2-40B4-BE49-F238E27FC236}">
                <a16:creationId xmlns:a16="http://schemas.microsoft.com/office/drawing/2014/main" id="{7CD54FE8-DAF3-4265-A011-313C568AA739}"/>
              </a:ext>
              <a:ext uri="{C183D7F6-B498-43B3-948B-1728B52AA6E4}">
                <adec:decorative xmlns:adec="http://schemas.microsoft.com/office/drawing/2017/decorative" val="1"/>
              </a:ext>
            </a:extLst>
          </p:cNvPr>
          <p:cNvCxnSpPr>
            <a:stCxn id="45" idx="1"/>
            <a:endCxn id="36"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8960845-46A5-4549-B590-AB82D1957D35}"/>
              </a:ext>
              <a:ext uri="{C183D7F6-B498-43B3-948B-1728B52AA6E4}">
                <adec:decorative xmlns:adec="http://schemas.microsoft.com/office/drawing/2017/decorative" val="1"/>
              </a:ext>
            </a:extLst>
          </p:cNvPr>
          <p:cNvCxnSpPr>
            <a:stCxn id="34" idx="3"/>
            <a:endCxn id="35"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0E3B3EB-BE33-442B-B9C9-2996FA2BC3CA}"/>
              </a:ext>
              <a:ext uri="{C183D7F6-B498-43B3-948B-1728B52AA6E4}">
                <adec:decorative xmlns:adec="http://schemas.microsoft.com/office/drawing/2017/decorative" val="1"/>
              </a:ext>
            </a:extLst>
          </p:cNvPr>
          <p:cNvCxnSpPr>
            <a:stCxn id="35" idx="3"/>
            <a:endCxn id="36"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BE809F8-B427-462B-8CA9-5DBA33BE60F5}"/>
              </a:ext>
              <a:ext uri="{C183D7F6-B498-43B3-948B-1728B52AA6E4}">
                <adec:decorative xmlns:adec="http://schemas.microsoft.com/office/drawing/2017/decorative" val="1"/>
              </a:ext>
            </a:extLst>
          </p:cNvPr>
          <p:cNvCxnSpPr>
            <a:stCxn id="36" idx="3"/>
            <a:endCxn id="37"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FB9984-C530-4249-8B4E-11C242037D20}"/>
              </a:ext>
              <a:ext uri="{C183D7F6-B498-43B3-948B-1728B52AA6E4}">
                <adec:decorative xmlns:adec="http://schemas.microsoft.com/office/drawing/2017/decorative" val="1"/>
              </a:ext>
            </a:extLst>
          </p:cNvPr>
          <p:cNvCxnSpPr>
            <a:stCxn id="37" idx="3"/>
            <a:endCxn id="38"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B4A873C-5733-41E5-8359-D55CE44CE12B}"/>
              </a:ext>
              <a:ext uri="{C183D7F6-B498-43B3-948B-1728B52AA6E4}">
                <adec:decorative xmlns:adec="http://schemas.microsoft.com/office/drawing/2017/decorative" val="1"/>
              </a:ext>
            </a:extLst>
          </p:cNvPr>
          <p:cNvCxnSpPr>
            <a:cxnSpLocks/>
            <a:stCxn id="38" idx="3"/>
            <a:endCxn id="64" idx="1"/>
          </p:cNvCxnSpPr>
          <p:nvPr/>
        </p:nvCxnSpPr>
        <p:spPr>
          <a:xfrm>
            <a:off x="9875785" y="4438883"/>
            <a:ext cx="28664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Elbow Connector 67">
            <a:extLst>
              <a:ext uri="{FF2B5EF4-FFF2-40B4-BE49-F238E27FC236}">
                <a16:creationId xmlns:a16="http://schemas.microsoft.com/office/drawing/2014/main" id="{39E0C07C-7D6E-4CCB-AD60-2846F14AB35F}"/>
              </a:ext>
              <a:ext uri="{C183D7F6-B498-43B3-948B-1728B52AA6E4}">
                <adec:decorative xmlns:adec="http://schemas.microsoft.com/office/drawing/2017/decorative" val="1"/>
              </a:ext>
            </a:extLst>
          </p:cNvPr>
          <p:cNvCxnSpPr>
            <a:stCxn id="39" idx="1"/>
            <a:endCxn id="35" idx="0"/>
          </p:cNvCxnSpPr>
          <p:nvPr/>
        </p:nvCxnSpPr>
        <p:spPr>
          <a:xfrm rot="10800000" flipV="1">
            <a:off x="3204808" y="1984549"/>
            <a:ext cx="7197132" cy="198887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DA279D9-A86E-421E-A14E-8936E1360B55}"/>
              </a:ext>
            </a:extLst>
          </p:cNvPr>
          <p:cNvSpPr txBox="1"/>
          <p:nvPr/>
        </p:nvSpPr>
        <p:spPr>
          <a:xfrm>
            <a:off x="3204809" y="1567733"/>
            <a:ext cx="7060400"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New data and retraining</a:t>
            </a:r>
          </a:p>
        </p:txBody>
      </p:sp>
      <p:cxnSp>
        <p:nvCxnSpPr>
          <p:cNvPr id="56" name="Straight Arrow Connector 55">
            <a:extLst>
              <a:ext uri="{FF2B5EF4-FFF2-40B4-BE49-F238E27FC236}">
                <a16:creationId xmlns:a16="http://schemas.microsoft.com/office/drawing/2014/main" id="{432D2077-2861-4B57-822C-BD0C151EBE92}"/>
              </a:ext>
              <a:ext uri="{C183D7F6-B498-43B3-948B-1728B52AA6E4}">
                <adec:decorative xmlns:adec="http://schemas.microsoft.com/office/drawing/2017/decorative" val="1"/>
              </a:ext>
            </a:extLst>
          </p:cNvPr>
          <p:cNvCxnSpPr>
            <a:stCxn id="45" idx="2"/>
            <a:endCxn id="37"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7804FEE-4EAF-4E51-80B4-376D9A593660}"/>
              </a:ext>
              <a:ext uri="{C183D7F6-B498-43B3-948B-1728B52AA6E4}">
                <adec:decorative xmlns:adec="http://schemas.microsoft.com/office/drawing/2017/decorative" val="1"/>
              </a:ext>
            </a:extLst>
          </p:cNvPr>
          <p:cNvSpPr/>
          <p:nvPr/>
        </p:nvSpPr>
        <p:spPr>
          <a:xfrm>
            <a:off x="481553" y="256043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Problem formulation</a:t>
            </a:r>
          </a:p>
        </p:txBody>
      </p:sp>
      <p:sp>
        <p:nvSpPr>
          <p:cNvPr id="58" name="TextBox 57">
            <a:extLst>
              <a:ext uri="{FF2B5EF4-FFF2-40B4-BE49-F238E27FC236}">
                <a16:creationId xmlns:a16="http://schemas.microsoft.com/office/drawing/2014/main" id="{11E0E8B1-00BA-4691-AE92-A5729168FB51}"/>
              </a:ext>
            </a:extLst>
          </p:cNvPr>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Business problem</a:t>
            </a:r>
          </a:p>
        </p:txBody>
      </p:sp>
      <p:cxnSp>
        <p:nvCxnSpPr>
          <p:cNvPr id="59" name="Straight Arrow Connector 58">
            <a:extLst>
              <a:ext uri="{FF2B5EF4-FFF2-40B4-BE49-F238E27FC236}">
                <a16:creationId xmlns:a16="http://schemas.microsoft.com/office/drawing/2014/main" id="{F8CC6C8D-15E9-42F4-B563-0005B1E44778}"/>
              </a:ext>
              <a:ext uri="{C183D7F6-B498-43B3-948B-1728B52AA6E4}">
                <adec:decorative xmlns:adec="http://schemas.microsoft.com/office/drawing/2017/decorative" val="1"/>
              </a:ext>
            </a:extLst>
          </p:cNvPr>
          <p:cNvCxnSpPr>
            <a:stCxn id="57" idx="2"/>
            <a:endCxn id="34"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DB45EC1-5AA8-40F4-BBB0-49E9E06A5361}"/>
              </a:ext>
              <a:ext uri="{C183D7F6-B498-43B3-948B-1728B52AA6E4}">
                <adec:decorative xmlns:adec="http://schemas.microsoft.com/office/drawing/2017/decorative" val="1"/>
              </a:ext>
            </a:extLst>
          </p:cNvPr>
          <p:cNvCxnSpPr>
            <a:stCxn id="58" idx="2"/>
            <a:endCxn id="57"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B897BC5-E3D5-4E47-859E-60D50A81DE39}"/>
              </a:ext>
              <a:ext uri="{C183D7F6-B498-43B3-948B-1728B52AA6E4}">
                <adec:decorative xmlns:adec="http://schemas.microsoft.com/office/drawing/2017/decorative" val="1"/>
              </a:ext>
            </a:extLst>
          </p:cNvPr>
          <p:cNvCxnSpPr>
            <a:cxnSpLocks/>
            <a:stCxn id="64" idx="0"/>
            <a:endCxn id="39" idx="2"/>
          </p:cNvCxnSpPr>
          <p:nvPr/>
        </p:nvCxnSpPr>
        <p:spPr>
          <a:xfrm flipV="1">
            <a:off x="11151334" y="2450011"/>
            <a:ext cx="0" cy="134984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9751549-98CD-4ED1-B181-9AE630386281}"/>
              </a:ext>
            </a:extLst>
          </p:cNvPr>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Yes</a:t>
            </a:r>
          </a:p>
        </p:txBody>
      </p:sp>
      <p:cxnSp>
        <p:nvCxnSpPr>
          <p:cNvPr id="63" name="Elbow Connector 145">
            <a:extLst>
              <a:ext uri="{FF2B5EF4-FFF2-40B4-BE49-F238E27FC236}">
                <a16:creationId xmlns:a16="http://schemas.microsoft.com/office/drawing/2014/main" id="{92E5DC5D-8EDB-4311-B4C5-805FAD683CCC}"/>
              </a:ext>
              <a:ext uri="{C183D7F6-B498-43B3-948B-1728B52AA6E4}">
                <adec:decorative xmlns:adec="http://schemas.microsoft.com/office/drawing/2017/decorative" val="1"/>
              </a:ext>
            </a:extLst>
          </p:cNvPr>
          <p:cNvCxnSpPr>
            <a:cxnSpLocks/>
            <a:stCxn id="64" idx="2"/>
            <a:endCxn id="34" idx="2"/>
          </p:cNvCxnSpPr>
          <p:nvPr/>
        </p:nvCxnSpPr>
        <p:spPr>
          <a:xfrm rot="5400000" flipH="1">
            <a:off x="6104358" y="30935"/>
            <a:ext cx="173566" cy="9920387"/>
          </a:xfrm>
          <a:prstGeom prst="bentConnector3">
            <a:avLst>
              <a:gd name="adj1" fmla="val -405255"/>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Flowchart: Decision 63">
            <a:extLst>
              <a:ext uri="{FF2B5EF4-FFF2-40B4-BE49-F238E27FC236}">
                <a16:creationId xmlns:a16="http://schemas.microsoft.com/office/drawing/2014/main" id="{396F5ADE-0295-4275-9E55-83D6D14F1944}"/>
              </a:ext>
              <a:ext uri="{C183D7F6-B498-43B3-948B-1728B52AA6E4}">
                <adec:decorative xmlns:adec="http://schemas.microsoft.com/office/drawing/2017/decorative" val="1"/>
              </a:ext>
            </a:extLst>
          </p:cNvPr>
          <p:cNvSpPr/>
          <p:nvPr/>
        </p:nvSpPr>
        <p:spPr>
          <a:xfrm>
            <a:off x="10162428" y="3799857"/>
            <a:ext cx="1977812" cy="1278054"/>
          </a:xfrm>
          <a:prstGeom prst="flowChartDecision">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Meets business goal?</a:t>
            </a:r>
          </a:p>
        </p:txBody>
      </p:sp>
      <p:cxnSp>
        <p:nvCxnSpPr>
          <p:cNvPr id="65" name="Elbow Connector 158">
            <a:extLst>
              <a:ext uri="{FF2B5EF4-FFF2-40B4-BE49-F238E27FC236}">
                <a16:creationId xmlns:a16="http://schemas.microsoft.com/office/drawing/2014/main" id="{A631A9FE-7838-486A-A056-1E5C2F7493A4}"/>
              </a:ext>
              <a:ext uri="{C183D7F6-B498-43B3-948B-1728B52AA6E4}">
                <adec:decorative xmlns:adec="http://schemas.microsoft.com/office/drawing/2017/decorative" val="1"/>
              </a:ext>
            </a:extLst>
          </p:cNvPr>
          <p:cNvCxnSpPr>
            <a:cxnSpLocks/>
            <a:stCxn id="64" idx="2"/>
            <a:endCxn id="36" idx="2"/>
          </p:cNvCxnSpPr>
          <p:nvPr/>
        </p:nvCxnSpPr>
        <p:spPr>
          <a:xfrm rot="5400000" flipH="1">
            <a:off x="8078219" y="2004796"/>
            <a:ext cx="173566" cy="5972665"/>
          </a:xfrm>
          <a:prstGeom prst="bentConnector3">
            <a:avLst>
              <a:gd name="adj1" fmla="val -202628"/>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078E2D9-94DD-442B-A5C4-D9FD14D88E35}"/>
              </a:ext>
            </a:extLst>
          </p:cNvPr>
          <p:cNvSpPr txBox="1"/>
          <p:nvPr/>
        </p:nvSpPr>
        <p:spPr>
          <a:xfrm>
            <a:off x="10560316" y="5133957"/>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No</a:t>
            </a:r>
          </a:p>
        </p:txBody>
      </p:sp>
      <p:sp>
        <p:nvSpPr>
          <p:cNvPr id="67" name="TextBox 66">
            <a:extLst>
              <a:ext uri="{FF2B5EF4-FFF2-40B4-BE49-F238E27FC236}">
                <a16:creationId xmlns:a16="http://schemas.microsoft.com/office/drawing/2014/main" id="{21D1D03F-3695-4B07-A919-02C90A1C6319}"/>
              </a:ext>
            </a:extLst>
          </p:cNvPr>
          <p:cNvSpPr txBox="1"/>
          <p:nvPr/>
        </p:nvSpPr>
        <p:spPr>
          <a:xfrm>
            <a:off x="5170694" y="5406753"/>
            <a:ext cx="5937531"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Feature augmentation</a:t>
            </a:r>
          </a:p>
        </p:txBody>
      </p:sp>
      <p:sp>
        <p:nvSpPr>
          <p:cNvPr id="69" name="TextBox 68">
            <a:extLst>
              <a:ext uri="{FF2B5EF4-FFF2-40B4-BE49-F238E27FC236}">
                <a16:creationId xmlns:a16="http://schemas.microsoft.com/office/drawing/2014/main" id="{0F0000B2-B62C-468C-B86D-DA0DE1C4F0DC}"/>
              </a:ext>
            </a:extLst>
          </p:cNvPr>
          <p:cNvSpPr txBox="1"/>
          <p:nvPr/>
        </p:nvSpPr>
        <p:spPr>
          <a:xfrm>
            <a:off x="1230947" y="5770080"/>
            <a:ext cx="9885254"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Data augmentation</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t>87</a:t>
            </a:fld>
            <a:endParaRPr lang="en-US" dirty="0"/>
          </a:p>
        </p:txBody>
      </p:sp>
    </p:spTree>
    <p:custDataLst>
      <p:tags r:id="rId1"/>
    </p:custDataLst>
    <p:extLst>
      <p:ext uri="{BB962C8B-B14F-4D97-AF65-F5344CB8AC3E}">
        <p14:creationId xmlns:p14="http://schemas.microsoft.com/office/powerpoint/2010/main" val="29521966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EE4E-F21A-4835-8849-1C32A151CD1B}"/>
              </a:ext>
            </a:extLst>
          </p:cNvPr>
          <p:cNvSpPr>
            <a:spLocks noGrp="1"/>
          </p:cNvSpPr>
          <p:nvPr>
            <p:ph type="title"/>
          </p:nvPr>
        </p:nvSpPr>
        <p:spPr/>
        <p:txBody>
          <a:bodyPr/>
          <a:lstStyle/>
          <a:p>
            <a:r>
              <a:rPr lang="en-US" dirty="0"/>
              <a:t>Is your model ready to deploy?</a:t>
            </a:r>
          </a:p>
        </p:txBody>
      </p:sp>
      <p:sp>
        <p:nvSpPr>
          <p:cNvPr id="6" name="Rectangle: Rounded Corners 5">
            <a:extLst>
              <a:ext uri="{FF2B5EF4-FFF2-40B4-BE49-F238E27FC236}">
                <a16:creationId xmlns:a16="http://schemas.microsoft.com/office/drawing/2014/main" id="{1F57FBCB-CE2A-49FB-AABF-5C15FF396B6E}"/>
              </a:ext>
              <a:ext uri="{C183D7F6-B498-43B3-948B-1728B52AA6E4}">
                <adec:decorative xmlns:adec="http://schemas.microsoft.com/office/drawing/2017/decorative" val="1"/>
              </a:ext>
            </a:extLst>
          </p:cNvPr>
          <p:cNvSpPr/>
          <p:nvPr/>
        </p:nvSpPr>
        <p:spPr>
          <a:xfrm>
            <a:off x="7846979" y="1949891"/>
            <a:ext cx="3312617" cy="3329250"/>
          </a:xfrm>
          <a:prstGeom prst="roundRect">
            <a:avLst>
              <a:gd name="adj" fmla="val 2485"/>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8" name="Rectangle: Rounded Corners 7">
            <a:extLst>
              <a:ext uri="{FF2B5EF4-FFF2-40B4-BE49-F238E27FC236}">
                <a16:creationId xmlns:a16="http://schemas.microsoft.com/office/drawing/2014/main" id="{C9269192-3761-48F4-8EEF-2740D2ADF1D4}"/>
              </a:ext>
              <a:ext uri="{C183D7F6-B498-43B3-948B-1728B52AA6E4}">
                <adec:decorative xmlns:adec="http://schemas.microsoft.com/office/drawing/2017/decorative" val="1"/>
              </a:ext>
            </a:extLst>
          </p:cNvPr>
          <p:cNvSpPr/>
          <p:nvPr/>
        </p:nvSpPr>
        <p:spPr>
          <a:xfrm>
            <a:off x="1002908" y="1949891"/>
            <a:ext cx="3312617" cy="3329250"/>
          </a:xfrm>
          <a:prstGeom prst="roundRect">
            <a:avLst>
              <a:gd name="adj" fmla="val 2485"/>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nvGrpSpPr>
          <p:cNvPr id="9" name="Group 8">
            <a:extLst>
              <a:ext uri="{FF2B5EF4-FFF2-40B4-BE49-F238E27FC236}">
                <a16:creationId xmlns:a16="http://schemas.microsoft.com/office/drawing/2014/main" id="{9F391A26-0D41-42D7-B54E-641CD909A7E6}"/>
              </a:ext>
              <a:ext uri="{C183D7F6-B498-43B3-948B-1728B52AA6E4}">
                <adec:decorative xmlns:adec="http://schemas.microsoft.com/office/drawing/2017/decorative" val="1"/>
              </a:ext>
            </a:extLst>
          </p:cNvPr>
          <p:cNvGrpSpPr/>
          <p:nvPr/>
        </p:nvGrpSpPr>
        <p:grpSpPr>
          <a:xfrm>
            <a:off x="2249834" y="4944749"/>
            <a:ext cx="818763" cy="818763"/>
            <a:chOff x="1631488" y="5340951"/>
            <a:chExt cx="818763" cy="818763"/>
          </a:xfrm>
        </p:grpSpPr>
        <p:sp>
          <p:nvSpPr>
            <p:cNvPr id="16" name="Oval 15">
              <a:extLst>
                <a:ext uri="{FF2B5EF4-FFF2-40B4-BE49-F238E27FC236}">
                  <a16:creationId xmlns:a16="http://schemas.microsoft.com/office/drawing/2014/main" id="{DF7F9A75-343A-4248-BF7A-30EFA430C17F}"/>
                </a:ext>
                <a:ext uri="{C183D7F6-B498-43B3-948B-1728B52AA6E4}">
                  <adec:decorative xmlns:adec="http://schemas.microsoft.com/office/drawing/2017/decorative" val="1"/>
                </a:ext>
              </a:extLst>
            </p:cNvPr>
            <p:cNvSpPr/>
            <p:nvPr/>
          </p:nvSpPr>
          <p:spPr>
            <a:xfrm>
              <a:off x="1631488" y="5340951"/>
              <a:ext cx="818763" cy="8187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17" name="Graphic 7" descr="Checkmark">
              <a:extLst>
                <a:ext uri="{FF2B5EF4-FFF2-40B4-BE49-F238E27FC236}">
                  <a16:creationId xmlns:a16="http://schemas.microsoft.com/office/drawing/2014/main" id="{C3297911-5458-420C-9BCD-E49BF19F548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7601" y="5529256"/>
              <a:ext cx="454289" cy="454289"/>
            </a:xfrm>
            <a:prstGeom prst="rect">
              <a:avLst/>
            </a:prstGeom>
          </p:spPr>
        </p:pic>
      </p:grpSp>
      <p:grpSp>
        <p:nvGrpSpPr>
          <p:cNvPr id="11" name="Group 10">
            <a:extLst>
              <a:ext uri="{FF2B5EF4-FFF2-40B4-BE49-F238E27FC236}">
                <a16:creationId xmlns:a16="http://schemas.microsoft.com/office/drawing/2014/main" id="{D293E9F8-C91D-459C-8E44-B43A3EAEA0B3}"/>
              </a:ext>
              <a:ext uri="{C183D7F6-B498-43B3-948B-1728B52AA6E4}">
                <adec:decorative xmlns:adec="http://schemas.microsoft.com/office/drawing/2017/decorative" val="1"/>
              </a:ext>
            </a:extLst>
          </p:cNvPr>
          <p:cNvGrpSpPr/>
          <p:nvPr/>
        </p:nvGrpSpPr>
        <p:grpSpPr>
          <a:xfrm>
            <a:off x="9048283" y="4944750"/>
            <a:ext cx="818763" cy="818763"/>
            <a:chOff x="1631488" y="5340951"/>
            <a:chExt cx="818763" cy="818763"/>
          </a:xfrm>
        </p:grpSpPr>
        <p:sp>
          <p:nvSpPr>
            <p:cNvPr id="12" name="Oval 11">
              <a:extLst>
                <a:ext uri="{FF2B5EF4-FFF2-40B4-BE49-F238E27FC236}">
                  <a16:creationId xmlns:a16="http://schemas.microsoft.com/office/drawing/2014/main" id="{2F03CAD9-4931-4824-8718-F30BB472D67A}"/>
                </a:ext>
                <a:ext uri="{C183D7F6-B498-43B3-948B-1728B52AA6E4}">
                  <adec:decorative xmlns:adec="http://schemas.microsoft.com/office/drawing/2017/decorative" val="1"/>
                </a:ext>
              </a:extLst>
            </p:cNvPr>
            <p:cNvSpPr/>
            <p:nvPr/>
          </p:nvSpPr>
          <p:spPr>
            <a:xfrm>
              <a:off x="1631488" y="5340951"/>
              <a:ext cx="818763" cy="8187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13" name="Graphic 52" descr="Checkmark">
              <a:extLst>
                <a:ext uri="{FF2B5EF4-FFF2-40B4-BE49-F238E27FC236}">
                  <a16:creationId xmlns:a16="http://schemas.microsoft.com/office/drawing/2014/main" id="{95AEFB50-A95E-4AF8-921D-4F82C49A51C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7601" y="5529256"/>
              <a:ext cx="454289" cy="454289"/>
            </a:xfrm>
            <a:prstGeom prst="rect">
              <a:avLst/>
            </a:prstGeom>
          </p:spPr>
        </p:pic>
      </p:grpSp>
      <p:sp>
        <p:nvSpPr>
          <p:cNvPr id="18" name="Rectangle: Rounded Corners 17">
            <a:extLst>
              <a:ext uri="{FF2B5EF4-FFF2-40B4-BE49-F238E27FC236}">
                <a16:creationId xmlns:a16="http://schemas.microsoft.com/office/drawing/2014/main" id="{4036D510-BB35-4A30-AB14-856B7BC95CA3}"/>
              </a:ext>
              <a:ext uri="{C183D7F6-B498-43B3-948B-1728B52AA6E4}">
                <adec:decorative xmlns:adec="http://schemas.microsoft.com/office/drawing/2017/decorative" val="1"/>
              </a:ext>
            </a:extLst>
          </p:cNvPr>
          <p:cNvSpPr/>
          <p:nvPr/>
        </p:nvSpPr>
        <p:spPr>
          <a:xfrm>
            <a:off x="4411046" y="1970847"/>
            <a:ext cx="3312617" cy="3329250"/>
          </a:xfrm>
          <a:prstGeom prst="roundRect">
            <a:avLst>
              <a:gd name="adj" fmla="val 2485"/>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nvGrpSpPr>
          <p:cNvPr id="19" name="Group 18">
            <a:extLst>
              <a:ext uri="{FF2B5EF4-FFF2-40B4-BE49-F238E27FC236}">
                <a16:creationId xmlns:a16="http://schemas.microsoft.com/office/drawing/2014/main" id="{4D179088-4BDF-4944-8D5D-1D115D7A991E}"/>
              </a:ext>
              <a:ext uri="{C183D7F6-B498-43B3-948B-1728B52AA6E4}">
                <adec:decorative xmlns:adec="http://schemas.microsoft.com/office/drawing/2017/decorative" val="1"/>
              </a:ext>
            </a:extLst>
          </p:cNvPr>
          <p:cNvGrpSpPr/>
          <p:nvPr/>
        </p:nvGrpSpPr>
        <p:grpSpPr>
          <a:xfrm>
            <a:off x="1921441" y="3337295"/>
            <a:ext cx="1657812" cy="1242097"/>
            <a:chOff x="1617830" y="1739543"/>
            <a:chExt cx="2936534" cy="2200162"/>
          </a:xfrm>
        </p:grpSpPr>
        <p:grpSp>
          <p:nvGrpSpPr>
            <p:cNvPr id="32" name="Group 31">
              <a:extLst>
                <a:ext uri="{FF2B5EF4-FFF2-40B4-BE49-F238E27FC236}">
                  <a16:creationId xmlns:a16="http://schemas.microsoft.com/office/drawing/2014/main" id="{6055C618-21A3-4BD9-8932-29C4F8035BC7}"/>
                </a:ext>
              </a:extLst>
            </p:cNvPr>
            <p:cNvGrpSpPr/>
            <p:nvPr/>
          </p:nvGrpSpPr>
          <p:grpSpPr>
            <a:xfrm>
              <a:off x="2700147" y="1739543"/>
              <a:ext cx="923925" cy="939800"/>
              <a:chOff x="2619375" y="2066925"/>
              <a:chExt cx="923925" cy="939800"/>
            </a:xfrm>
          </p:grpSpPr>
          <p:sp>
            <p:nvSpPr>
              <p:cNvPr id="38" name="Freeform 151">
                <a:extLst>
                  <a:ext uri="{FF2B5EF4-FFF2-40B4-BE49-F238E27FC236}">
                    <a16:creationId xmlns:a16="http://schemas.microsoft.com/office/drawing/2014/main" id="{39BFCF13-2A2C-4273-9169-93D0229F4D5D}"/>
                  </a:ext>
                  <a:ext uri="{C183D7F6-B498-43B3-948B-1728B52AA6E4}">
                    <adec:decorative xmlns:adec="http://schemas.microsoft.com/office/drawing/2017/decorative" val="1"/>
                  </a:ext>
                </a:extLst>
              </p:cNvPr>
              <p:cNvSpPr/>
              <p:nvPr/>
            </p:nvSpPr>
            <p:spPr>
              <a:xfrm>
                <a:off x="2619375" y="2066925"/>
                <a:ext cx="923925" cy="939800"/>
              </a:xfrm>
              <a:custGeom>
                <a:avLst/>
                <a:gdLst>
                  <a:gd name="connsiteX0" fmla="*/ 0 w 923925"/>
                  <a:gd name="connsiteY0" fmla="*/ 479425 h 939800"/>
                  <a:gd name="connsiteX1" fmla="*/ 130175 w 923925"/>
                  <a:gd name="connsiteY1" fmla="*/ 527050 h 939800"/>
                  <a:gd name="connsiteX2" fmla="*/ 168275 w 923925"/>
                  <a:gd name="connsiteY2" fmla="*/ 641350 h 939800"/>
                  <a:gd name="connsiteX3" fmla="*/ 82550 w 923925"/>
                  <a:gd name="connsiteY3" fmla="*/ 742950 h 939800"/>
                  <a:gd name="connsiteX4" fmla="*/ 149225 w 923925"/>
                  <a:gd name="connsiteY4" fmla="*/ 819150 h 939800"/>
                  <a:gd name="connsiteX5" fmla="*/ 273050 w 923925"/>
                  <a:gd name="connsiteY5" fmla="*/ 746125 h 939800"/>
                  <a:gd name="connsiteX6" fmla="*/ 368300 w 923925"/>
                  <a:gd name="connsiteY6" fmla="*/ 803275 h 939800"/>
                  <a:gd name="connsiteX7" fmla="*/ 390525 w 923925"/>
                  <a:gd name="connsiteY7" fmla="*/ 930275 h 939800"/>
                  <a:gd name="connsiteX8" fmla="*/ 482600 w 923925"/>
                  <a:gd name="connsiteY8" fmla="*/ 939800 h 939800"/>
                  <a:gd name="connsiteX9" fmla="*/ 527050 w 923925"/>
                  <a:gd name="connsiteY9" fmla="*/ 790575 h 939800"/>
                  <a:gd name="connsiteX10" fmla="*/ 628650 w 923925"/>
                  <a:gd name="connsiteY10" fmla="*/ 762000 h 939800"/>
                  <a:gd name="connsiteX11" fmla="*/ 733425 w 923925"/>
                  <a:gd name="connsiteY11" fmla="*/ 841375 h 939800"/>
                  <a:gd name="connsiteX12" fmla="*/ 800100 w 923925"/>
                  <a:gd name="connsiteY12" fmla="*/ 784225 h 939800"/>
                  <a:gd name="connsiteX13" fmla="*/ 736600 w 923925"/>
                  <a:gd name="connsiteY13" fmla="*/ 657225 h 939800"/>
                  <a:gd name="connsiteX14" fmla="*/ 777875 w 923925"/>
                  <a:gd name="connsiteY14" fmla="*/ 568325 h 939800"/>
                  <a:gd name="connsiteX15" fmla="*/ 923925 w 923925"/>
                  <a:gd name="connsiteY15" fmla="*/ 533400 h 939800"/>
                  <a:gd name="connsiteX16" fmla="*/ 923925 w 923925"/>
                  <a:gd name="connsiteY16" fmla="*/ 450850 h 939800"/>
                  <a:gd name="connsiteX17" fmla="*/ 800100 w 923925"/>
                  <a:gd name="connsiteY17" fmla="*/ 406400 h 939800"/>
                  <a:gd name="connsiteX18" fmla="*/ 758825 w 923925"/>
                  <a:gd name="connsiteY18" fmla="*/ 304800 h 939800"/>
                  <a:gd name="connsiteX19" fmla="*/ 828675 w 923925"/>
                  <a:gd name="connsiteY19" fmla="*/ 187325 h 939800"/>
                  <a:gd name="connsiteX20" fmla="*/ 777875 w 923925"/>
                  <a:gd name="connsiteY20" fmla="*/ 136525 h 939800"/>
                  <a:gd name="connsiteX21" fmla="*/ 654050 w 923925"/>
                  <a:gd name="connsiteY21" fmla="*/ 187325 h 939800"/>
                  <a:gd name="connsiteX22" fmla="*/ 549275 w 923925"/>
                  <a:gd name="connsiteY22" fmla="*/ 142875 h 939800"/>
                  <a:gd name="connsiteX23" fmla="*/ 530225 w 923925"/>
                  <a:gd name="connsiteY23" fmla="*/ 6350 h 939800"/>
                  <a:gd name="connsiteX24" fmla="*/ 457200 w 923925"/>
                  <a:gd name="connsiteY24" fmla="*/ 0 h 939800"/>
                  <a:gd name="connsiteX25" fmla="*/ 403225 w 923925"/>
                  <a:gd name="connsiteY25" fmla="*/ 133350 h 939800"/>
                  <a:gd name="connsiteX26" fmla="*/ 295275 w 923925"/>
                  <a:gd name="connsiteY26" fmla="*/ 174625 h 939800"/>
                  <a:gd name="connsiteX27" fmla="*/ 184150 w 923925"/>
                  <a:gd name="connsiteY27" fmla="*/ 88900 h 939800"/>
                  <a:gd name="connsiteX28" fmla="*/ 117475 w 923925"/>
                  <a:gd name="connsiteY28" fmla="*/ 130175 h 939800"/>
                  <a:gd name="connsiteX29" fmla="*/ 190500 w 923925"/>
                  <a:gd name="connsiteY29" fmla="*/ 273050 h 939800"/>
                  <a:gd name="connsiteX30" fmla="*/ 139700 w 923925"/>
                  <a:gd name="connsiteY30" fmla="*/ 377825 h 939800"/>
                  <a:gd name="connsiteX31" fmla="*/ 9525 w 923925"/>
                  <a:gd name="connsiteY31" fmla="*/ 393700 h 939800"/>
                  <a:gd name="connsiteX32" fmla="*/ 0 w 923925"/>
                  <a:gd name="connsiteY32" fmla="*/ 479425 h 93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3925" h="939800">
                    <a:moveTo>
                      <a:pt x="0" y="479425"/>
                    </a:moveTo>
                    <a:lnTo>
                      <a:pt x="130175" y="527050"/>
                    </a:lnTo>
                    <a:lnTo>
                      <a:pt x="168275" y="641350"/>
                    </a:lnTo>
                    <a:lnTo>
                      <a:pt x="82550" y="742950"/>
                    </a:lnTo>
                    <a:lnTo>
                      <a:pt x="149225" y="819150"/>
                    </a:lnTo>
                    <a:lnTo>
                      <a:pt x="273050" y="746125"/>
                    </a:lnTo>
                    <a:lnTo>
                      <a:pt x="368300" y="803275"/>
                    </a:lnTo>
                    <a:lnTo>
                      <a:pt x="390525" y="930275"/>
                    </a:lnTo>
                    <a:lnTo>
                      <a:pt x="482600" y="939800"/>
                    </a:lnTo>
                    <a:lnTo>
                      <a:pt x="527050" y="790575"/>
                    </a:lnTo>
                    <a:lnTo>
                      <a:pt x="628650" y="762000"/>
                    </a:lnTo>
                    <a:lnTo>
                      <a:pt x="733425" y="841375"/>
                    </a:lnTo>
                    <a:lnTo>
                      <a:pt x="800100" y="784225"/>
                    </a:lnTo>
                    <a:lnTo>
                      <a:pt x="736600" y="657225"/>
                    </a:lnTo>
                    <a:lnTo>
                      <a:pt x="777875" y="568325"/>
                    </a:lnTo>
                    <a:lnTo>
                      <a:pt x="923925" y="533400"/>
                    </a:lnTo>
                    <a:lnTo>
                      <a:pt x="923925" y="450850"/>
                    </a:lnTo>
                    <a:lnTo>
                      <a:pt x="800100" y="406400"/>
                    </a:lnTo>
                    <a:lnTo>
                      <a:pt x="758825" y="304800"/>
                    </a:lnTo>
                    <a:lnTo>
                      <a:pt x="828675" y="187325"/>
                    </a:lnTo>
                    <a:lnTo>
                      <a:pt x="777875" y="136525"/>
                    </a:lnTo>
                    <a:lnTo>
                      <a:pt x="654050" y="187325"/>
                    </a:lnTo>
                    <a:lnTo>
                      <a:pt x="549275" y="142875"/>
                    </a:lnTo>
                    <a:lnTo>
                      <a:pt x="530225" y="6350"/>
                    </a:lnTo>
                    <a:lnTo>
                      <a:pt x="457200" y="0"/>
                    </a:lnTo>
                    <a:lnTo>
                      <a:pt x="403225" y="133350"/>
                    </a:lnTo>
                    <a:lnTo>
                      <a:pt x="295275" y="174625"/>
                    </a:lnTo>
                    <a:lnTo>
                      <a:pt x="184150" y="88900"/>
                    </a:lnTo>
                    <a:lnTo>
                      <a:pt x="117475" y="130175"/>
                    </a:lnTo>
                    <a:lnTo>
                      <a:pt x="190500" y="273050"/>
                    </a:lnTo>
                    <a:lnTo>
                      <a:pt x="139700" y="377825"/>
                    </a:lnTo>
                    <a:lnTo>
                      <a:pt x="9525" y="393700"/>
                    </a:lnTo>
                    <a:lnTo>
                      <a:pt x="0" y="479425"/>
                    </a:lnTo>
                    <a:close/>
                  </a:path>
                </a:pathLst>
              </a:custGeom>
              <a:solidFill>
                <a:schemeClr val="accent4">
                  <a:lumMod val="7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9" name="Oval 38">
                <a:extLst>
                  <a:ext uri="{FF2B5EF4-FFF2-40B4-BE49-F238E27FC236}">
                    <a16:creationId xmlns:a16="http://schemas.microsoft.com/office/drawing/2014/main" id="{861C48D9-B03A-41B5-96F5-17E26C777037}"/>
                  </a:ext>
                  <a:ext uri="{C183D7F6-B498-43B3-948B-1728B52AA6E4}">
                    <adec:decorative xmlns:adec="http://schemas.microsoft.com/office/drawing/2017/decorative" val="1"/>
                  </a:ext>
                </a:extLst>
              </p:cNvPr>
              <p:cNvSpPr/>
              <p:nvPr/>
            </p:nvSpPr>
            <p:spPr>
              <a:xfrm>
                <a:off x="2882901" y="2337081"/>
                <a:ext cx="390524" cy="396875"/>
              </a:xfrm>
              <a:prstGeom prst="ellipse">
                <a:avLst/>
              </a:prstGeom>
              <a:solidFill>
                <a:schemeClr val="accent4">
                  <a:lumMod val="40000"/>
                  <a:lumOff val="6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40" name="Oval 39">
                <a:extLst>
                  <a:ext uri="{FF2B5EF4-FFF2-40B4-BE49-F238E27FC236}">
                    <a16:creationId xmlns:a16="http://schemas.microsoft.com/office/drawing/2014/main" id="{60443FA5-BE66-4169-9CBA-DC91F609D0AA}"/>
                  </a:ext>
                  <a:ext uri="{C183D7F6-B498-43B3-948B-1728B52AA6E4}">
                    <adec:decorative xmlns:adec="http://schemas.microsoft.com/office/drawing/2017/decorative" val="1"/>
                  </a:ext>
                </a:extLst>
              </p:cNvPr>
              <p:cNvSpPr/>
              <p:nvPr/>
            </p:nvSpPr>
            <p:spPr>
              <a:xfrm>
                <a:off x="3016250" y="2473605"/>
                <a:ext cx="123825" cy="123825"/>
              </a:xfrm>
              <a:prstGeom prst="ellipse">
                <a:avLst/>
              </a:prstGeom>
              <a:solidFill>
                <a:srgbClr val="232F3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grpSp>
        <p:grpSp>
          <p:nvGrpSpPr>
            <p:cNvPr id="33" name="Group 32">
              <a:extLst>
                <a:ext uri="{FF2B5EF4-FFF2-40B4-BE49-F238E27FC236}">
                  <a16:creationId xmlns:a16="http://schemas.microsoft.com/office/drawing/2014/main" id="{D3CC0759-BFB9-4E68-BB76-D1E2D79A3ADF}"/>
                </a:ext>
              </a:extLst>
            </p:cNvPr>
            <p:cNvGrpSpPr/>
            <p:nvPr/>
          </p:nvGrpSpPr>
          <p:grpSpPr>
            <a:xfrm>
              <a:off x="1617830" y="2384532"/>
              <a:ext cx="1528903" cy="1555173"/>
              <a:chOff x="2619375" y="2066925"/>
              <a:chExt cx="923925" cy="939800"/>
            </a:xfrm>
          </p:grpSpPr>
          <p:sp>
            <p:nvSpPr>
              <p:cNvPr id="35" name="Freeform 148">
                <a:extLst>
                  <a:ext uri="{FF2B5EF4-FFF2-40B4-BE49-F238E27FC236}">
                    <a16:creationId xmlns:a16="http://schemas.microsoft.com/office/drawing/2014/main" id="{4ACBCE68-8417-42B9-8392-51EAD7B55859}"/>
                  </a:ext>
                  <a:ext uri="{C183D7F6-B498-43B3-948B-1728B52AA6E4}">
                    <adec:decorative xmlns:adec="http://schemas.microsoft.com/office/drawing/2017/decorative" val="1"/>
                  </a:ext>
                </a:extLst>
              </p:cNvPr>
              <p:cNvSpPr/>
              <p:nvPr/>
            </p:nvSpPr>
            <p:spPr>
              <a:xfrm>
                <a:off x="2619375" y="2066925"/>
                <a:ext cx="923925" cy="939800"/>
              </a:xfrm>
              <a:custGeom>
                <a:avLst/>
                <a:gdLst>
                  <a:gd name="connsiteX0" fmla="*/ 0 w 923925"/>
                  <a:gd name="connsiteY0" fmla="*/ 479425 h 939800"/>
                  <a:gd name="connsiteX1" fmla="*/ 130175 w 923925"/>
                  <a:gd name="connsiteY1" fmla="*/ 527050 h 939800"/>
                  <a:gd name="connsiteX2" fmla="*/ 168275 w 923925"/>
                  <a:gd name="connsiteY2" fmla="*/ 641350 h 939800"/>
                  <a:gd name="connsiteX3" fmla="*/ 82550 w 923925"/>
                  <a:gd name="connsiteY3" fmla="*/ 742950 h 939800"/>
                  <a:gd name="connsiteX4" fmla="*/ 149225 w 923925"/>
                  <a:gd name="connsiteY4" fmla="*/ 819150 h 939800"/>
                  <a:gd name="connsiteX5" fmla="*/ 273050 w 923925"/>
                  <a:gd name="connsiteY5" fmla="*/ 746125 h 939800"/>
                  <a:gd name="connsiteX6" fmla="*/ 368300 w 923925"/>
                  <a:gd name="connsiteY6" fmla="*/ 803275 h 939800"/>
                  <a:gd name="connsiteX7" fmla="*/ 390525 w 923925"/>
                  <a:gd name="connsiteY7" fmla="*/ 930275 h 939800"/>
                  <a:gd name="connsiteX8" fmla="*/ 482600 w 923925"/>
                  <a:gd name="connsiteY8" fmla="*/ 939800 h 939800"/>
                  <a:gd name="connsiteX9" fmla="*/ 527050 w 923925"/>
                  <a:gd name="connsiteY9" fmla="*/ 790575 h 939800"/>
                  <a:gd name="connsiteX10" fmla="*/ 628650 w 923925"/>
                  <a:gd name="connsiteY10" fmla="*/ 762000 h 939800"/>
                  <a:gd name="connsiteX11" fmla="*/ 733425 w 923925"/>
                  <a:gd name="connsiteY11" fmla="*/ 841375 h 939800"/>
                  <a:gd name="connsiteX12" fmla="*/ 800100 w 923925"/>
                  <a:gd name="connsiteY12" fmla="*/ 784225 h 939800"/>
                  <a:gd name="connsiteX13" fmla="*/ 736600 w 923925"/>
                  <a:gd name="connsiteY13" fmla="*/ 657225 h 939800"/>
                  <a:gd name="connsiteX14" fmla="*/ 777875 w 923925"/>
                  <a:gd name="connsiteY14" fmla="*/ 568325 h 939800"/>
                  <a:gd name="connsiteX15" fmla="*/ 923925 w 923925"/>
                  <a:gd name="connsiteY15" fmla="*/ 533400 h 939800"/>
                  <a:gd name="connsiteX16" fmla="*/ 923925 w 923925"/>
                  <a:gd name="connsiteY16" fmla="*/ 450850 h 939800"/>
                  <a:gd name="connsiteX17" fmla="*/ 800100 w 923925"/>
                  <a:gd name="connsiteY17" fmla="*/ 406400 h 939800"/>
                  <a:gd name="connsiteX18" fmla="*/ 758825 w 923925"/>
                  <a:gd name="connsiteY18" fmla="*/ 304800 h 939800"/>
                  <a:gd name="connsiteX19" fmla="*/ 828675 w 923925"/>
                  <a:gd name="connsiteY19" fmla="*/ 187325 h 939800"/>
                  <a:gd name="connsiteX20" fmla="*/ 777875 w 923925"/>
                  <a:gd name="connsiteY20" fmla="*/ 136525 h 939800"/>
                  <a:gd name="connsiteX21" fmla="*/ 654050 w 923925"/>
                  <a:gd name="connsiteY21" fmla="*/ 187325 h 939800"/>
                  <a:gd name="connsiteX22" fmla="*/ 549275 w 923925"/>
                  <a:gd name="connsiteY22" fmla="*/ 142875 h 939800"/>
                  <a:gd name="connsiteX23" fmla="*/ 530225 w 923925"/>
                  <a:gd name="connsiteY23" fmla="*/ 6350 h 939800"/>
                  <a:gd name="connsiteX24" fmla="*/ 457200 w 923925"/>
                  <a:gd name="connsiteY24" fmla="*/ 0 h 939800"/>
                  <a:gd name="connsiteX25" fmla="*/ 403225 w 923925"/>
                  <a:gd name="connsiteY25" fmla="*/ 133350 h 939800"/>
                  <a:gd name="connsiteX26" fmla="*/ 295275 w 923925"/>
                  <a:gd name="connsiteY26" fmla="*/ 174625 h 939800"/>
                  <a:gd name="connsiteX27" fmla="*/ 184150 w 923925"/>
                  <a:gd name="connsiteY27" fmla="*/ 88900 h 939800"/>
                  <a:gd name="connsiteX28" fmla="*/ 117475 w 923925"/>
                  <a:gd name="connsiteY28" fmla="*/ 130175 h 939800"/>
                  <a:gd name="connsiteX29" fmla="*/ 190500 w 923925"/>
                  <a:gd name="connsiteY29" fmla="*/ 273050 h 939800"/>
                  <a:gd name="connsiteX30" fmla="*/ 139700 w 923925"/>
                  <a:gd name="connsiteY30" fmla="*/ 377825 h 939800"/>
                  <a:gd name="connsiteX31" fmla="*/ 9525 w 923925"/>
                  <a:gd name="connsiteY31" fmla="*/ 393700 h 939800"/>
                  <a:gd name="connsiteX32" fmla="*/ 0 w 923925"/>
                  <a:gd name="connsiteY32" fmla="*/ 479425 h 93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3925" h="939800">
                    <a:moveTo>
                      <a:pt x="0" y="479425"/>
                    </a:moveTo>
                    <a:lnTo>
                      <a:pt x="130175" y="527050"/>
                    </a:lnTo>
                    <a:lnTo>
                      <a:pt x="168275" y="641350"/>
                    </a:lnTo>
                    <a:lnTo>
                      <a:pt x="82550" y="742950"/>
                    </a:lnTo>
                    <a:lnTo>
                      <a:pt x="149225" y="819150"/>
                    </a:lnTo>
                    <a:lnTo>
                      <a:pt x="273050" y="746125"/>
                    </a:lnTo>
                    <a:lnTo>
                      <a:pt x="368300" y="803275"/>
                    </a:lnTo>
                    <a:lnTo>
                      <a:pt x="390525" y="930275"/>
                    </a:lnTo>
                    <a:lnTo>
                      <a:pt x="482600" y="939800"/>
                    </a:lnTo>
                    <a:lnTo>
                      <a:pt x="527050" y="790575"/>
                    </a:lnTo>
                    <a:lnTo>
                      <a:pt x="628650" y="762000"/>
                    </a:lnTo>
                    <a:lnTo>
                      <a:pt x="733425" y="841375"/>
                    </a:lnTo>
                    <a:lnTo>
                      <a:pt x="800100" y="784225"/>
                    </a:lnTo>
                    <a:lnTo>
                      <a:pt x="736600" y="657225"/>
                    </a:lnTo>
                    <a:lnTo>
                      <a:pt x="777875" y="568325"/>
                    </a:lnTo>
                    <a:lnTo>
                      <a:pt x="923925" y="533400"/>
                    </a:lnTo>
                    <a:lnTo>
                      <a:pt x="923925" y="450850"/>
                    </a:lnTo>
                    <a:lnTo>
                      <a:pt x="800100" y="406400"/>
                    </a:lnTo>
                    <a:lnTo>
                      <a:pt x="758825" y="304800"/>
                    </a:lnTo>
                    <a:lnTo>
                      <a:pt x="828675" y="187325"/>
                    </a:lnTo>
                    <a:lnTo>
                      <a:pt x="777875" y="136525"/>
                    </a:lnTo>
                    <a:lnTo>
                      <a:pt x="654050" y="187325"/>
                    </a:lnTo>
                    <a:lnTo>
                      <a:pt x="549275" y="142875"/>
                    </a:lnTo>
                    <a:lnTo>
                      <a:pt x="530225" y="6350"/>
                    </a:lnTo>
                    <a:lnTo>
                      <a:pt x="457200" y="0"/>
                    </a:lnTo>
                    <a:lnTo>
                      <a:pt x="403225" y="133350"/>
                    </a:lnTo>
                    <a:lnTo>
                      <a:pt x="295275" y="174625"/>
                    </a:lnTo>
                    <a:lnTo>
                      <a:pt x="184150" y="88900"/>
                    </a:lnTo>
                    <a:lnTo>
                      <a:pt x="117475" y="130175"/>
                    </a:lnTo>
                    <a:lnTo>
                      <a:pt x="190500" y="273050"/>
                    </a:lnTo>
                    <a:lnTo>
                      <a:pt x="139700" y="377825"/>
                    </a:lnTo>
                    <a:lnTo>
                      <a:pt x="9525" y="393700"/>
                    </a:lnTo>
                    <a:lnTo>
                      <a:pt x="0" y="479425"/>
                    </a:lnTo>
                    <a:close/>
                  </a:path>
                </a:pathLst>
              </a:cu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6" name="Oval 35">
                <a:extLst>
                  <a:ext uri="{FF2B5EF4-FFF2-40B4-BE49-F238E27FC236}">
                    <a16:creationId xmlns:a16="http://schemas.microsoft.com/office/drawing/2014/main" id="{E9A314C9-F7D8-4B12-AD0F-F40B6F2EC8AD}"/>
                  </a:ext>
                  <a:ext uri="{C183D7F6-B498-43B3-948B-1728B52AA6E4}">
                    <adec:decorative xmlns:adec="http://schemas.microsoft.com/office/drawing/2017/decorative" val="1"/>
                  </a:ext>
                </a:extLst>
              </p:cNvPr>
              <p:cNvSpPr/>
              <p:nvPr/>
            </p:nvSpPr>
            <p:spPr>
              <a:xfrm>
                <a:off x="2882901" y="2337081"/>
                <a:ext cx="390524" cy="396875"/>
              </a:xfrm>
              <a:prstGeom prst="ellipse">
                <a:avLst/>
              </a:prstGeom>
              <a:solidFill>
                <a:schemeClr val="tx2">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sp>
            <p:nvSpPr>
              <p:cNvPr id="37" name="Oval 36">
                <a:extLst>
                  <a:ext uri="{FF2B5EF4-FFF2-40B4-BE49-F238E27FC236}">
                    <a16:creationId xmlns:a16="http://schemas.microsoft.com/office/drawing/2014/main" id="{6D28C84B-A0E6-4ADE-9F97-D820679F3C43}"/>
                  </a:ext>
                  <a:ext uri="{C183D7F6-B498-43B3-948B-1728B52AA6E4}">
                    <adec:decorative xmlns:adec="http://schemas.microsoft.com/office/drawing/2017/decorative" val="1"/>
                  </a:ext>
                </a:extLst>
              </p:cNvPr>
              <p:cNvSpPr/>
              <p:nvPr/>
            </p:nvSpPr>
            <p:spPr>
              <a:xfrm>
                <a:off x="3016250" y="2473605"/>
                <a:ext cx="123825" cy="123825"/>
              </a:xfrm>
              <a:prstGeom prst="ellipse">
                <a:avLst/>
              </a:prstGeom>
              <a:solidFill>
                <a:srgbClr val="232F3E"/>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grpSp>
        <p:sp>
          <p:nvSpPr>
            <p:cNvPr id="34" name="Freeform 147">
              <a:extLst>
                <a:ext uri="{FF2B5EF4-FFF2-40B4-BE49-F238E27FC236}">
                  <a16:creationId xmlns:a16="http://schemas.microsoft.com/office/drawing/2014/main" id="{05C2FE41-0C95-4A76-AEC6-6D1B7E4F3283}"/>
                </a:ext>
                <a:ext uri="{C183D7F6-B498-43B3-948B-1728B52AA6E4}">
                  <adec:decorative xmlns:adec="http://schemas.microsoft.com/office/drawing/2017/decorative" val="1"/>
                </a:ext>
              </a:extLst>
            </p:cNvPr>
            <p:cNvSpPr/>
            <p:nvPr/>
          </p:nvSpPr>
          <p:spPr>
            <a:xfrm>
              <a:off x="2611264" y="2935613"/>
              <a:ext cx="1943100" cy="519659"/>
            </a:xfrm>
            <a:custGeom>
              <a:avLst/>
              <a:gdLst>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45269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19075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494"/>
                <a:gd name="connsiteX1" fmla="*/ 221456 w 1943100"/>
                <a:gd name="connsiteY1" fmla="*/ 2381 h 521494"/>
                <a:gd name="connsiteX2" fmla="*/ 473869 w 1943100"/>
                <a:gd name="connsiteY2" fmla="*/ 152400 h 521494"/>
                <a:gd name="connsiteX3" fmla="*/ 1481138 w 1943100"/>
                <a:gd name="connsiteY3" fmla="*/ 157162 h 521494"/>
                <a:gd name="connsiteX4" fmla="*/ 1704975 w 1943100"/>
                <a:gd name="connsiteY4" fmla="*/ 0 h 521494"/>
                <a:gd name="connsiteX5" fmla="*/ 1938338 w 1943100"/>
                <a:gd name="connsiteY5" fmla="*/ 166687 h 521494"/>
                <a:gd name="connsiteX6" fmla="*/ 1721644 w 1943100"/>
                <a:gd name="connsiteY6" fmla="*/ 173831 h 521494"/>
                <a:gd name="connsiteX7" fmla="*/ 1721644 w 1943100"/>
                <a:gd name="connsiteY7" fmla="*/ 342900 h 521494"/>
                <a:gd name="connsiteX8" fmla="*/ 1943100 w 1943100"/>
                <a:gd name="connsiteY8" fmla="*/ 352425 h 521494"/>
                <a:gd name="connsiteX9" fmla="*/ 1700213 w 1943100"/>
                <a:gd name="connsiteY9" fmla="*/ 521494 h 521494"/>
                <a:gd name="connsiteX10" fmla="*/ 1452563 w 1943100"/>
                <a:gd name="connsiteY10" fmla="*/ 378619 h 521494"/>
                <a:gd name="connsiteX11" fmla="*/ 461963 w 1943100"/>
                <a:gd name="connsiteY11" fmla="*/ 371475 h 521494"/>
                <a:gd name="connsiteX12" fmla="*/ 247650 w 1943100"/>
                <a:gd name="connsiteY12" fmla="*/ 516731 h 521494"/>
                <a:gd name="connsiteX13" fmla="*/ 0 w 1943100"/>
                <a:gd name="connsiteY13" fmla="*/ 350044 h 521494"/>
                <a:gd name="connsiteX14" fmla="*/ 200025 w 1943100"/>
                <a:gd name="connsiteY14" fmla="*/ 347662 h 521494"/>
                <a:gd name="connsiteX15" fmla="*/ 202406 w 1943100"/>
                <a:gd name="connsiteY15" fmla="*/ 171450 h 521494"/>
                <a:gd name="connsiteX16" fmla="*/ 9525 w 1943100"/>
                <a:gd name="connsiteY16" fmla="*/ 166687 h 521494"/>
                <a:gd name="connsiteX0" fmla="*/ 9525 w 1943100"/>
                <a:gd name="connsiteY0" fmla="*/ 166687 h 521646"/>
                <a:gd name="connsiteX1" fmla="*/ 221456 w 1943100"/>
                <a:gd name="connsiteY1" fmla="*/ 2381 h 521646"/>
                <a:gd name="connsiteX2" fmla="*/ 473869 w 1943100"/>
                <a:gd name="connsiteY2" fmla="*/ 152400 h 521646"/>
                <a:gd name="connsiteX3" fmla="*/ 1481138 w 1943100"/>
                <a:gd name="connsiteY3" fmla="*/ 157162 h 521646"/>
                <a:gd name="connsiteX4" fmla="*/ 1704975 w 1943100"/>
                <a:gd name="connsiteY4" fmla="*/ 0 h 521646"/>
                <a:gd name="connsiteX5" fmla="*/ 1938338 w 1943100"/>
                <a:gd name="connsiteY5" fmla="*/ 166687 h 521646"/>
                <a:gd name="connsiteX6" fmla="*/ 1721644 w 1943100"/>
                <a:gd name="connsiteY6" fmla="*/ 173831 h 521646"/>
                <a:gd name="connsiteX7" fmla="*/ 1721644 w 1943100"/>
                <a:gd name="connsiteY7" fmla="*/ 342900 h 521646"/>
                <a:gd name="connsiteX8" fmla="*/ 1943100 w 1943100"/>
                <a:gd name="connsiteY8" fmla="*/ 352425 h 521646"/>
                <a:gd name="connsiteX9" fmla="*/ 1700213 w 1943100"/>
                <a:gd name="connsiteY9" fmla="*/ 521494 h 521646"/>
                <a:gd name="connsiteX10" fmla="*/ 1452563 w 1943100"/>
                <a:gd name="connsiteY10" fmla="*/ 378619 h 521646"/>
                <a:gd name="connsiteX11" fmla="*/ 461963 w 1943100"/>
                <a:gd name="connsiteY11" fmla="*/ 371475 h 521646"/>
                <a:gd name="connsiteX12" fmla="*/ 238125 w 1943100"/>
                <a:gd name="connsiteY12" fmla="*/ 521493 h 521646"/>
                <a:gd name="connsiteX13" fmla="*/ 0 w 1943100"/>
                <a:gd name="connsiteY13" fmla="*/ 350044 h 521646"/>
                <a:gd name="connsiteX14" fmla="*/ 200025 w 1943100"/>
                <a:gd name="connsiteY14" fmla="*/ 347662 h 521646"/>
                <a:gd name="connsiteX15" fmla="*/ 202406 w 1943100"/>
                <a:gd name="connsiteY15" fmla="*/ 171450 h 521646"/>
                <a:gd name="connsiteX16" fmla="*/ 9525 w 1943100"/>
                <a:gd name="connsiteY16" fmla="*/ 166687 h 521646"/>
                <a:gd name="connsiteX0" fmla="*/ 9525 w 1943100"/>
                <a:gd name="connsiteY0" fmla="*/ 166687 h 521646"/>
                <a:gd name="connsiteX1" fmla="*/ 221456 w 1943100"/>
                <a:gd name="connsiteY1" fmla="*/ 2381 h 521646"/>
                <a:gd name="connsiteX2" fmla="*/ 473869 w 1943100"/>
                <a:gd name="connsiteY2" fmla="*/ 152400 h 521646"/>
                <a:gd name="connsiteX3" fmla="*/ 1481138 w 1943100"/>
                <a:gd name="connsiteY3" fmla="*/ 157162 h 521646"/>
                <a:gd name="connsiteX4" fmla="*/ 1704975 w 1943100"/>
                <a:gd name="connsiteY4" fmla="*/ 0 h 521646"/>
                <a:gd name="connsiteX5" fmla="*/ 1938338 w 1943100"/>
                <a:gd name="connsiteY5" fmla="*/ 166687 h 521646"/>
                <a:gd name="connsiteX6" fmla="*/ 1721644 w 1943100"/>
                <a:gd name="connsiteY6" fmla="*/ 173831 h 521646"/>
                <a:gd name="connsiteX7" fmla="*/ 1721644 w 1943100"/>
                <a:gd name="connsiteY7" fmla="*/ 342900 h 521646"/>
                <a:gd name="connsiteX8" fmla="*/ 1943100 w 1943100"/>
                <a:gd name="connsiteY8" fmla="*/ 352425 h 521646"/>
                <a:gd name="connsiteX9" fmla="*/ 1700213 w 1943100"/>
                <a:gd name="connsiteY9" fmla="*/ 521494 h 521646"/>
                <a:gd name="connsiteX10" fmla="*/ 1452563 w 1943100"/>
                <a:gd name="connsiteY10" fmla="*/ 378619 h 521646"/>
                <a:gd name="connsiteX11" fmla="*/ 461963 w 1943100"/>
                <a:gd name="connsiteY11" fmla="*/ 371475 h 521646"/>
                <a:gd name="connsiteX12" fmla="*/ 238125 w 1943100"/>
                <a:gd name="connsiteY12" fmla="*/ 521493 h 521646"/>
                <a:gd name="connsiteX13" fmla="*/ 0 w 1943100"/>
                <a:gd name="connsiteY13" fmla="*/ 350044 h 521646"/>
                <a:gd name="connsiteX14" fmla="*/ 200025 w 1943100"/>
                <a:gd name="connsiteY14" fmla="*/ 347662 h 521646"/>
                <a:gd name="connsiteX15" fmla="*/ 202406 w 1943100"/>
                <a:gd name="connsiteY15" fmla="*/ 171450 h 521646"/>
                <a:gd name="connsiteX16" fmla="*/ 9525 w 1943100"/>
                <a:gd name="connsiteY16" fmla="*/ 166687 h 521646"/>
                <a:gd name="connsiteX0" fmla="*/ 9525 w 1943100"/>
                <a:gd name="connsiteY0" fmla="*/ 166701 h 521660"/>
                <a:gd name="connsiteX1" fmla="*/ 221456 w 1943100"/>
                <a:gd name="connsiteY1" fmla="*/ 2395 h 521660"/>
                <a:gd name="connsiteX2" fmla="*/ 473869 w 1943100"/>
                <a:gd name="connsiteY2" fmla="*/ 152414 h 521660"/>
                <a:gd name="connsiteX3" fmla="*/ 1481138 w 1943100"/>
                <a:gd name="connsiteY3" fmla="*/ 157176 h 521660"/>
                <a:gd name="connsiteX4" fmla="*/ 1704975 w 1943100"/>
                <a:gd name="connsiteY4" fmla="*/ 14 h 521660"/>
                <a:gd name="connsiteX5" fmla="*/ 1938338 w 1943100"/>
                <a:gd name="connsiteY5" fmla="*/ 166701 h 521660"/>
                <a:gd name="connsiteX6" fmla="*/ 1721644 w 1943100"/>
                <a:gd name="connsiteY6" fmla="*/ 173845 h 521660"/>
                <a:gd name="connsiteX7" fmla="*/ 1721644 w 1943100"/>
                <a:gd name="connsiteY7" fmla="*/ 342914 h 521660"/>
                <a:gd name="connsiteX8" fmla="*/ 1943100 w 1943100"/>
                <a:gd name="connsiteY8" fmla="*/ 352439 h 521660"/>
                <a:gd name="connsiteX9" fmla="*/ 1700213 w 1943100"/>
                <a:gd name="connsiteY9" fmla="*/ 521508 h 521660"/>
                <a:gd name="connsiteX10" fmla="*/ 1452563 w 1943100"/>
                <a:gd name="connsiteY10" fmla="*/ 378633 h 521660"/>
                <a:gd name="connsiteX11" fmla="*/ 461963 w 1943100"/>
                <a:gd name="connsiteY11" fmla="*/ 371489 h 521660"/>
                <a:gd name="connsiteX12" fmla="*/ 238125 w 1943100"/>
                <a:gd name="connsiteY12" fmla="*/ 521507 h 521660"/>
                <a:gd name="connsiteX13" fmla="*/ 0 w 1943100"/>
                <a:gd name="connsiteY13" fmla="*/ 350058 h 521660"/>
                <a:gd name="connsiteX14" fmla="*/ 200025 w 1943100"/>
                <a:gd name="connsiteY14" fmla="*/ 347676 h 521660"/>
                <a:gd name="connsiteX15" fmla="*/ 202406 w 1943100"/>
                <a:gd name="connsiteY15" fmla="*/ 171464 h 521660"/>
                <a:gd name="connsiteX16" fmla="*/ 9525 w 1943100"/>
                <a:gd name="connsiteY16" fmla="*/ 166701 h 521660"/>
                <a:gd name="connsiteX0" fmla="*/ 9525 w 1943100"/>
                <a:gd name="connsiteY0" fmla="*/ 166748 h 521707"/>
                <a:gd name="connsiteX1" fmla="*/ 221456 w 1943100"/>
                <a:gd name="connsiteY1" fmla="*/ 2442 h 521707"/>
                <a:gd name="connsiteX2" fmla="*/ 473869 w 1943100"/>
                <a:gd name="connsiteY2" fmla="*/ 152461 h 521707"/>
                <a:gd name="connsiteX3" fmla="*/ 1481138 w 1943100"/>
                <a:gd name="connsiteY3" fmla="*/ 157223 h 521707"/>
                <a:gd name="connsiteX4" fmla="*/ 1704975 w 1943100"/>
                <a:gd name="connsiteY4" fmla="*/ 61 h 521707"/>
                <a:gd name="connsiteX5" fmla="*/ 1938338 w 1943100"/>
                <a:gd name="connsiteY5" fmla="*/ 166748 h 521707"/>
                <a:gd name="connsiteX6" fmla="*/ 1721644 w 1943100"/>
                <a:gd name="connsiteY6" fmla="*/ 173892 h 521707"/>
                <a:gd name="connsiteX7" fmla="*/ 1721644 w 1943100"/>
                <a:gd name="connsiteY7" fmla="*/ 342961 h 521707"/>
                <a:gd name="connsiteX8" fmla="*/ 1943100 w 1943100"/>
                <a:gd name="connsiteY8" fmla="*/ 352486 h 521707"/>
                <a:gd name="connsiteX9" fmla="*/ 1700213 w 1943100"/>
                <a:gd name="connsiteY9" fmla="*/ 521555 h 521707"/>
                <a:gd name="connsiteX10" fmla="*/ 1452563 w 1943100"/>
                <a:gd name="connsiteY10" fmla="*/ 378680 h 521707"/>
                <a:gd name="connsiteX11" fmla="*/ 461963 w 1943100"/>
                <a:gd name="connsiteY11" fmla="*/ 371536 h 521707"/>
                <a:gd name="connsiteX12" fmla="*/ 238125 w 1943100"/>
                <a:gd name="connsiteY12" fmla="*/ 521554 h 521707"/>
                <a:gd name="connsiteX13" fmla="*/ 0 w 1943100"/>
                <a:gd name="connsiteY13" fmla="*/ 350105 h 521707"/>
                <a:gd name="connsiteX14" fmla="*/ 200025 w 1943100"/>
                <a:gd name="connsiteY14" fmla="*/ 347723 h 521707"/>
                <a:gd name="connsiteX15" fmla="*/ 202406 w 1943100"/>
                <a:gd name="connsiteY15" fmla="*/ 171511 h 521707"/>
                <a:gd name="connsiteX16" fmla="*/ 9525 w 1943100"/>
                <a:gd name="connsiteY16" fmla="*/ 166748 h 521707"/>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35931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19332"/>
                <a:gd name="connsiteX1" fmla="*/ 221456 w 1943100"/>
                <a:gd name="connsiteY1" fmla="*/ 67 h 519332"/>
                <a:gd name="connsiteX2" fmla="*/ 473869 w 1943100"/>
                <a:gd name="connsiteY2" fmla="*/ 150086 h 519332"/>
                <a:gd name="connsiteX3" fmla="*/ 1481138 w 1943100"/>
                <a:gd name="connsiteY3" fmla="*/ 154848 h 519332"/>
                <a:gd name="connsiteX4" fmla="*/ 1721644 w 1943100"/>
                <a:gd name="connsiteY4" fmla="*/ 67 h 519332"/>
                <a:gd name="connsiteX5" fmla="*/ 1938338 w 1943100"/>
                <a:gd name="connsiteY5" fmla="*/ 164373 h 519332"/>
                <a:gd name="connsiteX6" fmla="*/ 1721644 w 1943100"/>
                <a:gd name="connsiteY6" fmla="*/ 171517 h 519332"/>
                <a:gd name="connsiteX7" fmla="*/ 1721644 w 1943100"/>
                <a:gd name="connsiteY7" fmla="*/ 340586 h 519332"/>
                <a:gd name="connsiteX8" fmla="*/ 1943100 w 1943100"/>
                <a:gd name="connsiteY8" fmla="*/ 350111 h 519332"/>
                <a:gd name="connsiteX9" fmla="*/ 1700213 w 1943100"/>
                <a:gd name="connsiteY9" fmla="*/ 519180 h 519332"/>
                <a:gd name="connsiteX10" fmla="*/ 1452563 w 1943100"/>
                <a:gd name="connsiteY10" fmla="*/ 376305 h 519332"/>
                <a:gd name="connsiteX11" fmla="*/ 461963 w 1943100"/>
                <a:gd name="connsiteY11" fmla="*/ 369161 h 519332"/>
                <a:gd name="connsiteX12" fmla="*/ 238125 w 1943100"/>
                <a:gd name="connsiteY12" fmla="*/ 519179 h 519332"/>
                <a:gd name="connsiteX13" fmla="*/ 0 w 1943100"/>
                <a:gd name="connsiteY13" fmla="*/ 347730 h 519332"/>
                <a:gd name="connsiteX14" fmla="*/ 200025 w 1943100"/>
                <a:gd name="connsiteY14" fmla="*/ 345348 h 519332"/>
                <a:gd name="connsiteX15" fmla="*/ 202406 w 1943100"/>
                <a:gd name="connsiteY15" fmla="*/ 169136 h 519332"/>
                <a:gd name="connsiteX16" fmla="*/ 9525 w 1943100"/>
                <a:gd name="connsiteY16" fmla="*/ 164373 h 519332"/>
                <a:gd name="connsiteX0" fmla="*/ 9525 w 1943100"/>
                <a:gd name="connsiteY0" fmla="*/ 164373 h 526905"/>
                <a:gd name="connsiteX1" fmla="*/ 221456 w 1943100"/>
                <a:gd name="connsiteY1" fmla="*/ 67 h 526905"/>
                <a:gd name="connsiteX2" fmla="*/ 473869 w 1943100"/>
                <a:gd name="connsiteY2" fmla="*/ 150086 h 526905"/>
                <a:gd name="connsiteX3" fmla="*/ 1481138 w 1943100"/>
                <a:gd name="connsiteY3" fmla="*/ 154848 h 526905"/>
                <a:gd name="connsiteX4" fmla="*/ 1721644 w 1943100"/>
                <a:gd name="connsiteY4" fmla="*/ 67 h 526905"/>
                <a:gd name="connsiteX5" fmla="*/ 1938338 w 1943100"/>
                <a:gd name="connsiteY5" fmla="*/ 164373 h 526905"/>
                <a:gd name="connsiteX6" fmla="*/ 1721644 w 1943100"/>
                <a:gd name="connsiteY6" fmla="*/ 171517 h 526905"/>
                <a:gd name="connsiteX7" fmla="*/ 1721644 w 1943100"/>
                <a:gd name="connsiteY7" fmla="*/ 340586 h 526905"/>
                <a:gd name="connsiteX8" fmla="*/ 1943100 w 1943100"/>
                <a:gd name="connsiteY8" fmla="*/ 350111 h 526905"/>
                <a:gd name="connsiteX9" fmla="*/ 1700213 w 1943100"/>
                <a:gd name="connsiteY9" fmla="*/ 519180 h 526905"/>
                <a:gd name="connsiteX10" fmla="*/ 1452563 w 1943100"/>
                <a:gd name="connsiteY10" fmla="*/ 376305 h 526905"/>
                <a:gd name="connsiteX11" fmla="*/ 461963 w 1943100"/>
                <a:gd name="connsiteY11" fmla="*/ 369161 h 526905"/>
                <a:gd name="connsiteX12" fmla="*/ 238125 w 1943100"/>
                <a:gd name="connsiteY12" fmla="*/ 519179 h 526905"/>
                <a:gd name="connsiteX13" fmla="*/ 0 w 1943100"/>
                <a:gd name="connsiteY13" fmla="*/ 347730 h 526905"/>
                <a:gd name="connsiteX14" fmla="*/ 200025 w 1943100"/>
                <a:gd name="connsiteY14" fmla="*/ 345348 h 526905"/>
                <a:gd name="connsiteX15" fmla="*/ 202406 w 1943100"/>
                <a:gd name="connsiteY15" fmla="*/ 169136 h 526905"/>
                <a:gd name="connsiteX16" fmla="*/ 9525 w 1943100"/>
                <a:gd name="connsiteY16" fmla="*/ 164373 h 526905"/>
                <a:gd name="connsiteX0" fmla="*/ 9525 w 1943100"/>
                <a:gd name="connsiteY0" fmla="*/ 164373 h 519535"/>
                <a:gd name="connsiteX1" fmla="*/ 221456 w 1943100"/>
                <a:gd name="connsiteY1" fmla="*/ 67 h 519535"/>
                <a:gd name="connsiteX2" fmla="*/ 473869 w 1943100"/>
                <a:gd name="connsiteY2" fmla="*/ 150086 h 519535"/>
                <a:gd name="connsiteX3" fmla="*/ 1481138 w 1943100"/>
                <a:gd name="connsiteY3" fmla="*/ 154848 h 519535"/>
                <a:gd name="connsiteX4" fmla="*/ 1721644 w 1943100"/>
                <a:gd name="connsiteY4" fmla="*/ 67 h 519535"/>
                <a:gd name="connsiteX5" fmla="*/ 1938338 w 1943100"/>
                <a:gd name="connsiteY5" fmla="*/ 164373 h 519535"/>
                <a:gd name="connsiteX6" fmla="*/ 1721644 w 1943100"/>
                <a:gd name="connsiteY6" fmla="*/ 171517 h 519535"/>
                <a:gd name="connsiteX7" fmla="*/ 1721644 w 1943100"/>
                <a:gd name="connsiteY7" fmla="*/ 340586 h 519535"/>
                <a:gd name="connsiteX8" fmla="*/ 1943100 w 1943100"/>
                <a:gd name="connsiteY8" fmla="*/ 350111 h 519535"/>
                <a:gd name="connsiteX9" fmla="*/ 1700213 w 1943100"/>
                <a:gd name="connsiteY9" fmla="*/ 519180 h 519535"/>
                <a:gd name="connsiteX10" fmla="*/ 1452563 w 1943100"/>
                <a:gd name="connsiteY10" fmla="*/ 376305 h 519535"/>
                <a:gd name="connsiteX11" fmla="*/ 461963 w 1943100"/>
                <a:gd name="connsiteY11" fmla="*/ 369161 h 519535"/>
                <a:gd name="connsiteX12" fmla="*/ 238125 w 1943100"/>
                <a:gd name="connsiteY12" fmla="*/ 519179 h 519535"/>
                <a:gd name="connsiteX13" fmla="*/ 0 w 1943100"/>
                <a:gd name="connsiteY13" fmla="*/ 347730 h 519535"/>
                <a:gd name="connsiteX14" fmla="*/ 200025 w 1943100"/>
                <a:gd name="connsiteY14" fmla="*/ 345348 h 519535"/>
                <a:gd name="connsiteX15" fmla="*/ 202406 w 1943100"/>
                <a:gd name="connsiteY15" fmla="*/ 169136 h 519535"/>
                <a:gd name="connsiteX16" fmla="*/ 9525 w 1943100"/>
                <a:gd name="connsiteY16" fmla="*/ 164373 h 519535"/>
                <a:gd name="connsiteX0" fmla="*/ 9525 w 1943100"/>
                <a:gd name="connsiteY0" fmla="*/ 164373 h 519344"/>
                <a:gd name="connsiteX1" fmla="*/ 221456 w 1943100"/>
                <a:gd name="connsiteY1" fmla="*/ 67 h 519344"/>
                <a:gd name="connsiteX2" fmla="*/ 473869 w 1943100"/>
                <a:gd name="connsiteY2" fmla="*/ 150086 h 519344"/>
                <a:gd name="connsiteX3" fmla="*/ 1481138 w 1943100"/>
                <a:gd name="connsiteY3" fmla="*/ 154848 h 519344"/>
                <a:gd name="connsiteX4" fmla="*/ 1721644 w 1943100"/>
                <a:gd name="connsiteY4" fmla="*/ 67 h 519344"/>
                <a:gd name="connsiteX5" fmla="*/ 1938338 w 1943100"/>
                <a:gd name="connsiteY5" fmla="*/ 164373 h 519344"/>
                <a:gd name="connsiteX6" fmla="*/ 1721644 w 1943100"/>
                <a:gd name="connsiteY6" fmla="*/ 171517 h 519344"/>
                <a:gd name="connsiteX7" fmla="*/ 1721644 w 1943100"/>
                <a:gd name="connsiteY7" fmla="*/ 340586 h 519344"/>
                <a:gd name="connsiteX8" fmla="*/ 1943100 w 1943100"/>
                <a:gd name="connsiteY8" fmla="*/ 350111 h 519344"/>
                <a:gd name="connsiteX9" fmla="*/ 1700213 w 1943100"/>
                <a:gd name="connsiteY9" fmla="*/ 519180 h 519344"/>
                <a:gd name="connsiteX10" fmla="*/ 1452563 w 1943100"/>
                <a:gd name="connsiteY10" fmla="*/ 376305 h 519344"/>
                <a:gd name="connsiteX11" fmla="*/ 461963 w 1943100"/>
                <a:gd name="connsiteY11" fmla="*/ 369161 h 519344"/>
                <a:gd name="connsiteX12" fmla="*/ 238125 w 1943100"/>
                <a:gd name="connsiteY12" fmla="*/ 519179 h 519344"/>
                <a:gd name="connsiteX13" fmla="*/ 0 w 1943100"/>
                <a:gd name="connsiteY13" fmla="*/ 347730 h 519344"/>
                <a:gd name="connsiteX14" fmla="*/ 200025 w 1943100"/>
                <a:gd name="connsiteY14" fmla="*/ 345348 h 519344"/>
                <a:gd name="connsiteX15" fmla="*/ 202406 w 1943100"/>
                <a:gd name="connsiteY15" fmla="*/ 169136 h 519344"/>
                <a:gd name="connsiteX16" fmla="*/ 9525 w 1943100"/>
                <a:gd name="connsiteY16" fmla="*/ 164373 h 519344"/>
                <a:gd name="connsiteX0" fmla="*/ 9525 w 1943100"/>
                <a:gd name="connsiteY0" fmla="*/ 164373 h 519535"/>
                <a:gd name="connsiteX1" fmla="*/ 221456 w 1943100"/>
                <a:gd name="connsiteY1" fmla="*/ 67 h 519535"/>
                <a:gd name="connsiteX2" fmla="*/ 473869 w 1943100"/>
                <a:gd name="connsiteY2" fmla="*/ 150086 h 519535"/>
                <a:gd name="connsiteX3" fmla="*/ 1481138 w 1943100"/>
                <a:gd name="connsiteY3" fmla="*/ 154848 h 519535"/>
                <a:gd name="connsiteX4" fmla="*/ 1721644 w 1943100"/>
                <a:gd name="connsiteY4" fmla="*/ 67 h 519535"/>
                <a:gd name="connsiteX5" fmla="*/ 1938338 w 1943100"/>
                <a:gd name="connsiteY5" fmla="*/ 164373 h 519535"/>
                <a:gd name="connsiteX6" fmla="*/ 1721644 w 1943100"/>
                <a:gd name="connsiteY6" fmla="*/ 171517 h 519535"/>
                <a:gd name="connsiteX7" fmla="*/ 1721644 w 1943100"/>
                <a:gd name="connsiteY7" fmla="*/ 340586 h 519535"/>
                <a:gd name="connsiteX8" fmla="*/ 1943100 w 1943100"/>
                <a:gd name="connsiteY8" fmla="*/ 350111 h 519535"/>
                <a:gd name="connsiteX9" fmla="*/ 1700213 w 1943100"/>
                <a:gd name="connsiteY9" fmla="*/ 519180 h 519535"/>
                <a:gd name="connsiteX10" fmla="*/ 1452563 w 1943100"/>
                <a:gd name="connsiteY10" fmla="*/ 376305 h 519535"/>
                <a:gd name="connsiteX11" fmla="*/ 461963 w 1943100"/>
                <a:gd name="connsiteY11" fmla="*/ 369161 h 519535"/>
                <a:gd name="connsiteX12" fmla="*/ 238125 w 1943100"/>
                <a:gd name="connsiteY12" fmla="*/ 519179 h 519535"/>
                <a:gd name="connsiteX13" fmla="*/ 0 w 1943100"/>
                <a:gd name="connsiteY13" fmla="*/ 347730 h 519535"/>
                <a:gd name="connsiteX14" fmla="*/ 200025 w 1943100"/>
                <a:gd name="connsiteY14" fmla="*/ 345348 h 519535"/>
                <a:gd name="connsiteX15" fmla="*/ 202406 w 1943100"/>
                <a:gd name="connsiteY15" fmla="*/ 169136 h 519535"/>
                <a:gd name="connsiteX16" fmla="*/ 9525 w 1943100"/>
                <a:gd name="connsiteY16" fmla="*/ 164373 h 519535"/>
                <a:gd name="connsiteX0" fmla="*/ 9525 w 1943100"/>
                <a:gd name="connsiteY0" fmla="*/ 164373 h 519659"/>
                <a:gd name="connsiteX1" fmla="*/ 221456 w 1943100"/>
                <a:gd name="connsiteY1" fmla="*/ 67 h 519659"/>
                <a:gd name="connsiteX2" fmla="*/ 473869 w 1943100"/>
                <a:gd name="connsiteY2" fmla="*/ 150086 h 519659"/>
                <a:gd name="connsiteX3" fmla="*/ 1481138 w 1943100"/>
                <a:gd name="connsiteY3" fmla="*/ 154848 h 519659"/>
                <a:gd name="connsiteX4" fmla="*/ 1721644 w 1943100"/>
                <a:gd name="connsiteY4" fmla="*/ 67 h 519659"/>
                <a:gd name="connsiteX5" fmla="*/ 1938338 w 1943100"/>
                <a:gd name="connsiteY5" fmla="*/ 164373 h 519659"/>
                <a:gd name="connsiteX6" fmla="*/ 1721644 w 1943100"/>
                <a:gd name="connsiteY6" fmla="*/ 171517 h 519659"/>
                <a:gd name="connsiteX7" fmla="*/ 1721644 w 1943100"/>
                <a:gd name="connsiteY7" fmla="*/ 340586 h 519659"/>
                <a:gd name="connsiteX8" fmla="*/ 1943100 w 1943100"/>
                <a:gd name="connsiteY8" fmla="*/ 350111 h 519659"/>
                <a:gd name="connsiteX9" fmla="*/ 1700213 w 1943100"/>
                <a:gd name="connsiteY9" fmla="*/ 519180 h 519659"/>
                <a:gd name="connsiteX10" fmla="*/ 1452563 w 1943100"/>
                <a:gd name="connsiteY10" fmla="*/ 376305 h 519659"/>
                <a:gd name="connsiteX11" fmla="*/ 461963 w 1943100"/>
                <a:gd name="connsiteY11" fmla="*/ 369161 h 519659"/>
                <a:gd name="connsiteX12" fmla="*/ 238125 w 1943100"/>
                <a:gd name="connsiteY12" fmla="*/ 519179 h 519659"/>
                <a:gd name="connsiteX13" fmla="*/ 0 w 1943100"/>
                <a:gd name="connsiteY13" fmla="*/ 347730 h 519659"/>
                <a:gd name="connsiteX14" fmla="*/ 200025 w 1943100"/>
                <a:gd name="connsiteY14" fmla="*/ 345348 h 519659"/>
                <a:gd name="connsiteX15" fmla="*/ 202406 w 1943100"/>
                <a:gd name="connsiteY15" fmla="*/ 169136 h 519659"/>
                <a:gd name="connsiteX16" fmla="*/ 9525 w 1943100"/>
                <a:gd name="connsiteY16" fmla="*/ 164373 h 5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3100" h="519659">
                  <a:moveTo>
                    <a:pt x="9525" y="164373"/>
                  </a:moveTo>
                  <a:cubicBezTo>
                    <a:pt x="16669" y="136195"/>
                    <a:pt x="119062" y="67"/>
                    <a:pt x="221456" y="67"/>
                  </a:cubicBezTo>
                  <a:cubicBezTo>
                    <a:pt x="323850" y="67"/>
                    <a:pt x="407194" y="54836"/>
                    <a:pt x="473869" y="150086"/>
                  </a:cubicBezTo>
                  <a:lnTo>
                    <a:pt x="1481138" y="154848"/>
                  </a:lnTo>
                  <a:cubicBezTo>
                    <a:pt x="1533922" y="24673"/>
                    <a:pt x="1645444" y="-1520"/>
                    <a:pt x="1721644" y="67"/>
                  </a:cubicBezTo>
                  <a:cubicBezTo>
                    <a:pt x="1797844" y="1654"/>
                    <a:pt x="1923654" y="87776"/>
                    <a:pt x="1938338" y="164373"/>
                  </a:cubicBezTo>
                  <a:lnTo>
                    <a:pt x="1721644" y="171517"/>
                  </a:lnTo>
                  <a:lnTo>
                    <a:pt x="1721644" y="340586"/>
                  </a:lnTo>
                  <a:lnTo>
                    <a:pt x="1943100" y="350111"/>
                  </a:lnTo>
                  <a:cubicBezTo>
                    <a:pt x="1939528" y="379877"/>
                    <a:pt x="1830388" y="512036"/>
                    <a:pt x="1700213" y="519180"/>
                  </a:cubicBezTo>
                  <a:cubicBezTo>
                    <a:pt x="1570038" y="526324"/>
                    <a:pt x="1530350" y="452505"/>
                    <a:pt x="1452563" y="376305"/>
                  </a:cubicBezTo>
                  <a:lnTo>
                    <a:pt x="461963" y="369161"/>
                  </a:lnTo>
                  <a:cubicBezTo>
                    <a:pt x="408782" y="463617"/>
                    <a:pt x="367506" y="522751"/>
                    <a:pt x="238125" y="519179"/>
                  </a:cubicBezTo>
                  <a:cubicBezTo>
                    <a:pt x="108744" y="515607"/>
                    <a:pt x="7938" y="375908"/>
                    <a:pt x="0" y="347730"/>
                  </a:cubicBezTo>
                  <a:lnTo>
                    <a:pt x="200025" y="345348"/>
                  </a:lnTo>
                  <a:cubicBezTo>
                    <a:pt x="200819" y="286611"/>
                    <a:pt x="201612" y="227873"/>
                    <a:pt x="202406" y="169136"/>
                  </a:cubicBezTo>
                  <a:lnTo>
                    <a:pt x="9525" y="164373"/>
                  </a:lnTo>
                  <a:close/>
                </a:path>
              </a:pathLst>
            </a:custGeom>
            <a:solidFill>
              <a:schemeClr val="accent5">
                <a:lumMod val="60000"/>
                <a:lumOff val="4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p>
          </p:txBody>
        </p:sp>
      </p:grpSp>
      <p:grpSp>
        <p:nvGrpSpPr>
          <p:cNvPr id="20" name="Group 19">
            <a:extLst>
              <a:ext uri="{FF2B5EF4-FFF2-40B4-BE49-F238E27FC236}">
                <a16:creationId xmlns:a16="http://schemas.microsoft.com/office/drawing/2014/main" id="{0CCC5D0F-561D-4130-AEFA-CA894A0F61D6}"/>
              </a:ext>
              <a:ext uri="{C183D7F6-B498-43B3-948B-1728B52AA6E4}">
                <adec:decorative xmlns:adec="http://schemas.microsoft.com/office/drawing/2017/decorative" val="1"/>
              </a:ext>
            </a:extLst>
          </p:cNvPr>
          <p:cNvGrpSpPr/>
          <p:nvPr/>
        </p:nvGrpSpPr>
        <p:grpSpPr>
          <a:xfrm>
            <a:off x="5420460" y="3389958"/>
            <a:ext cx="1378216" cy="1226473"/>
            <a:chOff x="4814601" y="3987711"/>
            <a:chExt cx="1223820" cy="1089075"/>
          </a:xfrm>
        </p:grpSpPr>
        <p:sp>
          <p:nvSpPr>
            <p:cNvPr id="30" name="Curved Down Arrow 90">
              <a:extLst>
                <a:ext uri="{FF2B5EF4-FFF2-40B4-BE49-F238E27FC236}">
                  <a16:creationId xmlns:a16="http://schemas.microsoft.com/office/drawing/2014/main" id="{1C370121-0CFA-4FD9-A008-8596082AA810}"/>
                </a:ext>
                <a:ext uri="{C183D7F6-B498-43B3-948B-1728B52AA6E4}">
                  <adec:decorative xmlns:adec="http://schemas.microsoft.com/office/drawing/2017/decorative" val="1"/>
                </a:ext>
              </a:extLst>
            </p:cNvPr>
            <p:cNvSpPr/>
            <p:nvPr/>
          </p:nvSpPr>
          <p:spPr>
            <a:xfrm>
              <a:off x="4886320" y="3987711"/>
              <a:ext cx="1152101" cy="446551"/>
            </a:xfrm>
            <a:prstGeom prst="curvedDownArrow">
              <a:avLst/>
            </a:prstGeom>
            <a:solidFill>
              <a:srgbClr val="289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31" name="Curved Up Arrow 91">
              <a:extLst>
                <a:ext uri="{FF2B5EF4-FFF2-40B4-BE49-F238E27FC236}">
                  <a16:creationId xmlns:a16="http://schemas.microsoft.com/office/drawing/2014/main" id="{0B51D9BB-19D2-4079-953E-F578074CD36C}"/>
                </a:ext>
                <a:ext uri="{C183D7F6-B498-43B3-948B-1728B52AA6E4}">
                  <adec:decorative xmlns:adec="http://schemas.microsoft.com/office/drawing/2017/decorative" val="1"/>
                </a:ext>
              </a:extLst>
            </p:cNvPr>
            <p:cNvSpPr/>
            <p:nvPr/>
          </p:nvSpPr>
          <p:spPr>
            <a:xfrm flipH="1">
              <a:off x="4814601" y="4648561"/>
              <a:ext cx="1215145" cy="428225"/>
            </a:xfrm>
            <a:prstGeom prst="curvedUpArrow">
              <a:avLst/>
            </a:prstGeom>
            <a:solidFill>
              <a:srgbClr val="289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grpSp>
      <p:grpSp>
        <p:nvGrpSpPr>
          <p:cNvPr id="21" name="Group 20">
            <a:extLst>
              <a:ext uri="{FF2B5EF4-FFF2-40B4-BE49-F238E27FC236}">
                <a16:creationId xmlns:a16="http://schemas.microsoft.com/office/drawing/2014/main" id="{92A4F31F-280D-4B7C-9B86-9965F7709ABF}"/>
              </a:ext>
              <a:ext uri="{C183D7F6-B498-43B3-948B-1728B52AA6E4}">
                <adec:decorative xmlns:adec="http://schemas.microsoft.com/office/drawing/2017/decorative" val="1"/>
              </a:ext>
            </a:extLst>
          </p:cNvPr>
          <p:cNvGrpSpPr/>
          <p:nvPr/>
        </p:nvGrpSpPr>
        <p:grpSpPr>
          <a:xfrm>
            <a:off x="9179868" y="3357399"/>
            <a:ext cx="1090691" cy="1292778"/>
            <a:chOff x="9233122" y="2946011"/>
            <a:chExt cx="1090691" cy="1292778"/>
          </a:xfrm>
        </p:grpSpPr>
        <p:sp>
          <p:nvSpPr>
            <p:cNvPr id="22" name="Rounded Rectangle 96">
              <a:extLst>
                <a:ext uri="{FF2B5EF4-FFF2-40B4-BE49-F238E27FC236}">
                  <a16:creationId xmlns:a16="http://schemas.microsoft.com/office/drawing/2014/main" id="{75F85C1A-75DA-4761-B17F-66D62BD56885}"/>
                </a:ext>
                <a:ext uri="{C183D7F6-B498-43B3-948B-1728B52AA6E4}">
                  <adec:decorative xmlns:adec="http://schemas.microsoft.com/office/drawing/2017/decorative" val="1"/>
                </a:ext>
              </a:extLst>
            </p:cNvPr>
            <p:cNvSpPr/>
            <p:nvPr/>
          </p:nvSpPr>
          <p:spPr>
            <a:xfrm>
              <a:off x="9233122" y="3095789"/>
              <a:ext cx="501590" cy="495300"/>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3" name="Rounded Rectangle 156">
              <a:extLst>
                <a:ext uri="{FF2B5EF4-FFF2-40B4-BE49-F238E27FC236}">
                  <a16:creationId xmlns:a16="http://schemas.microsoft.com/office/drawing/2014/main" id="{F146E10E-70E3-47AD-88CD-091E5CFC6AD9}"/>
                </a:ext>
                <a:ext uri="{C183D7F6-B498-43B3-948B-1728B52AA6E4}">
                  <adec:decorative xmlns:adec="http://schemas.microsoft.com/office/drawing/2017/decorative" val="1"/>
                </a:ext>
              </a:extLst>
            </p:cNvPr>
            <p:cNvSpPr/>
            <p:nvPr/>
          </p:nvSpPr>
          <p:spPr>
            <a:xfrm>
              <a:off x="9233122" y="3743489"/>
              <a:ext cx="501590" cy="495300"/>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4" name="Rounded Rectangle 157">
              <a:extLst>
                <a:ext uri="{FF2B5EF4-FFF2-40B4-BE49-F238E27FC236}">
                  <a16:creationId xmlns:a16="http://schemas.microsoft.com/office/drawing/2014/main" id="{FF849E57-586F-43B6-A3F7-8807CB58B651}"/>
                </a:ext>
                <a:ext uri="{C183D7F6-B498-43B3-948B-1728B52AA6E4}">
                  <adec:decorative xmlns:adec="http://schemas.microsoft.com/office/drawing/2017/decorative" val="1"/>
                </a:ext>
              </a:extLst>
            </p:cNvPr>
            <p:cNvSpPr/>
            <p:nvPr/>
          </p:nvSpPr>
          <p:spPr>
            <a:xfrm>
              <a:off x="9822223" y="3095789"/>
              <a:ext cx="501590" cy="495300"/>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5" name="Rounded Rectangle 158">
              <a:extLst>
                <a:ext uri="{FF2B5EF4-FFF2-40B4-BE49-F238E27FC236}">
                  <a16:creationId xmlns:a16="http://schemas.microsoft.com/office/drawing/2014/main" id="{DC33F79B-5794-4054-947C-D34269BC750E}"/>
                </a:ext>
                <a:ext uri="{C183D7F6-B498-43B3-948B-1728B52AA6E4}">
                  <adec:decorative xmlns:adec="http://schemas.microsoft.com/office/drawing/2017/decorative" val="1"/>
                </a:ext>
              </a:extLst>
            </p:cNvPr>
            <p:cNvSpPr/>
            <p:nvPr/>
          </p:nvSpPr>
          <p:spPr>
            <a:xfrm>
              <a:off x="9822223" y="3743489"/>
              <a:ext cx="501590" cy="495300"/>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6" name="L-Shape 25">
              <a:extLst>
                <a:ext uri="{FF2B5EF4-FFF2-40B4-BE49-F238E27FC236}">
                  <a16:creationId xmlns:a16="http://schemas.microsoft.com/office/drawing/2014/main" id="{E350977C-1107-4D86-A8A6-4F100E269348}"/>
                </a:ext>
                <a:ext uri="{C183D7F6-B498-43B3-948B-1728B52AA6E4}">
                  <adec:decorative xmlns:adec="http://schemas.microsoft.com/office/drawing/2017/decorative" val="1"/>
                </a:ext>
              </a:extLst>
            </p:cNvPr>
            <p:cNvSpPr/>
            <p:nvPr/>
          </p:nvSpPr>
          <p:spPr>
            <a:xfrm rot="18685169">
              <a:off x="9324429" y="3101711"/>
              <a:ext cx="513439" cy="202040"/>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7" name="L-Shape 26">
              <a:extLst>
                <a:ext uri="{FF2B5EF4-FFF2-40B4-BE49-F238E27FC236}">
                  <a16:creationId xmlns:a16="http://schemas.microsoft.com/office/drawing/2014/main" id="{1CF6C5A1-F0B7-44A6-9692-F060BF84BBBA}"/>
                </a:ext>
                <a:ext uri="{C183D7F6-B498-43B3-948B-1728B52AA6E4}">
                  <adec:decorative xmlns:adec="http://schemas.microsoft.com/office/drawing/2017/decorative" val="1"/>
                </a:ext>
              </a:extLst>
            </p:cNvPr>
            <p:cNvSpPr/>
            <p:nvPr/>
          </p:nvSpPr>
          <p:spPr>
            <a:xfrm rot="18685169">
              <a:off x="9898991" y="3101712"/>
              <a:ext cx="513439" cy="202040"/>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8" name="L-Shape 27">
              <a:extLst>
                <a:ext uri="{FF2B5EF4-FFF2-40B4-BE49-F238E27FC236}">
                  <a16:creationId xmlns:a16="http://schemas.microsoft.com/office/drawing/2014/main" id="{5F91F549-A5AF-47E4-A8EB-31BD9A3B5044}"/>
                </a:ext>
                <a:ext uri="{C183D7F6-B498-43B3-948B-1728B52AA6E4}">
                  <adec:decorative xmlns:adec="http://schemas.microsoft.com/office/drawing/2017/decorative" val="1"/>
                </a:ext>
              </a:extLst>
            </p:cNvPr>
            <p:cNvSpPr/>
            <p:nvPr/>
          </p:nvSpPr>
          <p:spPr>
            <a:xfrm rot="18685169">
              <a:off x="9324428" y="3732987"/>
              <a:ext cx="513439" cy="202040"/>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9" name="L-Shape 28">
              <a:extLst>
                <a:ext uri="{FF2B5EF4-FFF2-40B4-BE49-F238E27FC236}">
                  <a16:creationId xmlns:a16="http://schemas.microsoft.com/office/drawing/2014/main" id="{17989D06-968D-4B76-8673-1DBAC581FD89}"/>
                </a:ext>
                <a:ext uri="{C183D7F6-B498-43B3-948B-1728B52AA6E4}">
                  <adec:decorative xmlns:adec="http://schemas.microsoft.com/office/drawing/2017/decorative" val="1"/>
                </a:ext>
              </a:extLst>
            </p:cNvPr>
            <p:cNvSpPr/>
            <p:nvPr/>
          </p:nvSpPr>
          <p:spPr>
            <a:xfrm rot="18685169">
              <a:off x="9898990" y="3732988"/>
              <a:ext cx="513439" cy="202040"/>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0" name="Group 9">
            <a:extLst>
              <a:ext uri="{FF2B5EF4-FFF2-40B4-BE49-F238E27FC236}">
                <a16:creationId xmlns:a16="http://schemas.microsoft.com/office/drawing/2014/main" id="{0CFF7615-8EEA-45F1-8CC8-F183E6F8CCFC}"/>
              </a:ext>
              <a:ext uri="{C183D7F6-B498-43B3-948B-1728B52AA6E4}">
                <adec:decorative xmlns:adec="http://schemas.microsoft.com/office/drawing/2017/decorative" val="1"/>
              </a:ext>
            </a:extLst>
          </p:cNvPr>
          <p:cNvGrpSpPr/>
          <p:nvPr/>
        </p:nvGrpSpPr>
        <p:grpSpPr>
          <a:xfrm>
            <a:off x="5650742" y="4944750"/>
            <a:ext cx="818763" cy="818763"/>
            <a:chOff x="1631488" y="5340951"/>
            <a:chExt cx="818763" cy="818763"/>
          </a:xfrm>
        </p:grpSpPr>
        <p:sp>
          <p:nvSpPr>
            <p:cNvPr id="14" name="Oval 13">
              <a:extLst>
                <a:ext uri="{FF2B5EF4-FFF2-40B4-BE49-F238E27FC236}">
                  <a16:creationId xmlns:a16="http://schemas.microsoft.com/office/drawing/2014/main" id="{F48BE629-A8B0-4FB6-B2CA-7968CD332E45}"/>
                </a:ext>
                <a:ext uri="{C183D7F6-B498-43B3-948B-1728B52AA6E4}">
                  <adec:decorative xmlns:adec="http://schemas.microsoft.com/office/drawing/2017/decorative" val="1"/>
                </a:ext>
              </a:extLst>
            </p:cNvPr>
            <p:cNvSpPr/>
            <p:nvPr/>
          </p:nvSpPr>
          <p:spPr>
            <a:xfrm>
              <a:off x="1631488" y="5340951"/>
              <a:ext cx="818763" cy="8187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15" name="Graphic 49" descr="Checkmark">
              <a:extLst>
                <a:ext uri="{FF2B5EF4-FFF2-40B4-BE49-F238E27FC236}">
                  <a16:creationId xmlns:a16="http://schemas.microsoft.com/office/drawing/2014/main" id="{F86DA695-ACFA-414C-89F5-CB7599B75AB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7601" y="5529256"/>
              <a:ext cx="454289" cy="454289"/>
            </a:xfrm>
            <a:prstGeom prst="rect">
              <a:avLst/>
            </a:prstGeom>
          </p:spPr>
        </p:pic>
      </p:grpSp>
      <p:sp>
        <p:nvSpPr>
          <p:cNvPr id="41" name="Rectangle 40">
            <a:extLst>
              <a:ext uri="{FF2B5EF4-FFF2-40B4-BE49-F238E27FC236}">
                <a16:creationId xmlns:a16="http://schemas.microsoft.com/office/drawing/2014/main" id="{89CF8741-331E-45C9-BF8D-6ABB950BDF80}"/>
              </a:ext>
              <a:ext uri="{C183D7F6-B498-43B3-948B-1728B52AA6E4}">
                <adec:decorative xmlns:adec="http://schemas.microsoft.com/office/drawing/2017/decorative" val="1"/>
              </a:ext>
            </a:extLst>
          </p:cNvPr>
          <p:cNvSpPr/>
          <p:nvPr/>
        </p:nvSpPr>
        <p:spPr>
          <a:xfrm>
            <a:off x="1740309" y="2374582"/>
            <a:ext cx="183894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Trained</a:t>
            </a:r>
          </a:p>
        </p:txBody>
      </p:sp>
      <p:sp>
        <p:nvSpPr>
          <p:cNvPr id="90" name="Rectangle 89">
            <a:extLst>
              <a:ext uri="{FF2B5EF4-FFF2-40B4-BE49-F238E27FC236}">
                <a16:creationId xmlns:a16="http://schemas.microsoft.com/office/drawing/2014/main" id="{E8B132CB-5634-477B-9C2D-75F00028258B}"/>
              </a:ext>
              <a:ext uri="{C183D7F6-B498-43B3-948B-1728B52AA6E4}">
                <adec:decorative xmlns:adec="http://schemas.microsoft.com/office/drawing/2017/decorative" val="1"/>
              </a:ext>
            </a:extLst>
          </p:cNvPr>
          <p:cNvSpPr/>
          <p:nvPr/>
        </p:nvSpPr>
        <p:spPr>
          <a:xfrm>
            <a:off x="5140651" y="2365027"/>
            <a:ext cx="183894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Tuned</a:t>
            </a:r>
          </a:p>
        </p:txBody>
      </p:sp>
      <p:sp>
        <p:nvSpPr>
          <p:cNvPr id="91" name="Rectangle 90">
            <a:extLst>
              <a:ext uri="{FF2B5EF4-FFF2-40B4-BE49-F238E27FC236}">
                <a16:creationId xmlns:a16="http://schemas.microsoft.com/office/drawing/2014/main" id="{45F3A40A-AB22-475F-90EF-B2283F8649F4}"/>
              </a:ext>
              <a:ext uri="{C183D7F6-B498-43B3-948B-1728B52AA6E4}">
                <adec:decorative xmlns:adec="http://schemas.microsoft.com/office/drawing/2017/decorative" val="1"/>
              </a:ext>
            </a:extLst>
          </p:cNvPr>
          <p:cNvSpPr/>
          <p:nvPr/>
        </p:nvSpPr>
        <p:spPr>
          <a:xfrm>
            <a:off x="8562357" y="2365027"/>
            <a:ext cx="183894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Tested</a:t>
            </a:r>
          </a:p>
        </p:txBody>
      </p:sp>
      <p:sp>
        <p:nvSpPr>
          <p:cNvPr id="4" name="Footer Placeholder 3">
            <a:extLst>
              <a:ext uri="{FF2B5EF4-FFF2-40B4-BE49-F238E27FC236}">
                <a16:creationId xmlns:a16="http://schemas.microsoft.com/office/drawing/2014/main" id="{177FDCFC-82C1-4C53-AB9C-8646A5EB4AA6}"/>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6EA3915B-E320-4FE6-A8EE-40B4196404CB}"/>
              </a:ext>
            </a:extLst>
          </p:cNvPr>
          <p:cNvSpPr>
            <a:spLocks noGrp="1"/>
          </p:cNvSpPr>
          <p:nvPr>
            <p:ph type="sldNum" sz="quarter" idx="12"/>
          </p:nvPr>
        </p:nvSpPr>
        <p:spPr/>
        <p:txBody>
          <a:bodyPr/>
          <a:lstStyle/>
          <a:p>
            <a:fld id="{B6A95138-A96E-2F42-A959-2EFD44FE4AB7}" type="slidenum">
              <a:rPr lang="en-US" smtClean="0"/>
              <a:t>88</a:t>
            </a:fld>
            <a:endParaRPr lang="en-US" dirty="0"/>
          </a:p>
        </p:txBody>
      </p:sp>
    </p:spTree>
    <p:custDataLst>
      <p:tags r:id="rId1"/>
    </p:custDataLst>
    <p:extLst>
      <p:ext uri="{BB962C8B-B14F-4D97-AF65-F5344CB8AC3E}">
        <p14:creationId xmlns:p14="http://schemas.microsoft.com/office/powerpoint/2010/main" val="19302782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21A9-0811-4A4C-91E4-974DBEA8F26A}"/>
              </a:ext>
            </a:extLst>
          </p:cNvPr>
          <p:cNvSpPr>
            <a:spLocks noGrp="1"/>
          </p:cNvSpPr>
          <p:nvPr>
            <p:ph type="title"/>
          </p:nvPr>
        </p:nvSpPr>
        <p:spPr/>
        <p:txBody>
          <a:bodyPr/>
          <a:lstStyle/>
          <a:p>
            <a:r>
              <a:rPr lang="en-US" dirty="0"/>
              <a:t>Deployment options</a:t>
            </a:r>
          </a:p>
        </p:txBody>
      </p:sp>
      <p:sp>
        <p:nvSpPr>
          <p:cNvPr id="6" name="Oval 5">
            <a:extLst>
              <a:ext uri="{FF2B5EF4-FFF2-40B4-BE49-F238E27FC236}">
                <a16:creationId xmlns:a16="http://schemas.microsoft.com/office/drawing/2014/main" id="{EC1F47FC-BD0D-4BFB-A6EF-5EA605568737}"/>
              </a:ext>
              <a:ext uri="{C183D7F6-B498-43B3-948B-1728B52AA6E4}">
                <adec:decorative xmlns:adec="http://schemas.microsoft.com/office/drawing/2017/decorative" val="1"/>
              </a:ext>
            </a:extLst>
          </p:cNvPr>
          <p:cNvSpPr/>
          <p:nvPr/>
        </p:nvSpPr>
        <p:spPr>
          <a:xfrm>
            <a:off x="1119648" y="2307688"/>
            <a:ext cx="2869809" cy="2871216"/>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Two options for deployment</a:t>
            </a:r>
          </a:p>
        </p:txBody>
      </p:sp>
      <p:sp>
        <p:nvSpPr>
          <p:cNvPr id="7" name="Rectangle 6">
            <a:extLst>
              <a:ext uri="{FF2B5EF4-FFF2-40B4-BE49-F238E27FC236}">
                <a16:creationId xmlns:a16="http://schemas.microsoft.com/office/drawing/2014/main" id="{0AE543E0-7847-4BF7-9DF6-9FD123E524B7}"/>
              </a:ext>
              <a:ext uri="{C183D7F6-B498-43B3-948B-1728B52AA6E4}">
                <adec:decorative xmlns:adec="http://schemas.microsoft.com/office/drawing/2017/decorative" val="1"/>
              </a:ext>
            </a:extLst>
          </p:cNvPr>
          <p:cNvSpPr/>
          <p:nvPr/>
        </p:nvSpPr>
        <p:spPr>
          <a:xfrm>
            <a:off x="5936566" y="2672862"/>
            <a:ext cx="4768948" cy="75613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Amazon SageMaker hosting services</a:t>
            </a:r>
          </a:p>
        </p:txBody>
      </p:sp>
      <p:sp>
        <p:nvSpPr>
          <p:cNvPr id="8" name="Rectangle 7">
            <a:extLst>
              <a:ext uri="{FF2B5EF4-FFF2-40B4-BE49-F238E27FC236}">
                <a16:creationId xmlns:a16="http://schemas.microsoft.com/office/drawing/2014/main" id="{F78CE18A-DD83-4A65-B034-642F7290AD5C}"/>
              </a:ext>
              <a:ext uri="{C183D7F6-B498-43B3-948B-1728B52AA6E4}">
                <adec:decorative xmlns:adec="http://schemas.microsoft.com/office/drawing/2017/decorative" val="1"/>
              </a:ext>
            </a:extLst>
          </p:cNvPr>
          <p:cNvSpPr/>
          <p:nvPr/>
        </p:nvSpPr>
        <p:spPr>
          <a:xfrm>
            <a:off x="5934223" y="4161693"/>
            <a:ext cx="4768948" cy="75613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Batch transform</a:t>
            </a:r>
          </a:p>
        </p:txBody>
      </p:sp>
      <p:cxnSp>
        <p:nvCxnSpPr>
          <p:cNvPr id="9" name="Connector: Curved 8">
            <a:extLst>
              <a:ext uri="{FF2B5EF4-FFF2-40B4-BE49-F238E27FC236}">
                <a16:creationId xmlns:a16="http://schemas.microsoft.com/office/drawing/2014/main" id="{07D8099B-EC79-4416-84BB-6B1A67B698F5}"/>
              </a:ext>
              <a:ext uri="{C183D7F6-B498-43B3-948B-1728B52AA6E4}">
                <adec:decorative xmlns:adec="http://schemas.microsoft.com/office/drawing/2017/decorative" val="1"/>
              </a:ext>
            </a:extLst>
          </p:cNvPr>
          <p:cNvCxnSpPr>
            <a:cxnSpLocks/>
            <a:stCxn id="6" idx="6"/>
            <a:endCxn id="7" idx="1"/>
          </p:cNvCxnSpPr>
          <p:nvPr/>
        </p:nvCxnSpPr>
        <p:spPr>
          <a:xfrm flipV="1">
            <a:off x="3989457" y="3050931"/>
            <a:ext cx="1947109" cy="6923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9BD1F0E1-C1D6-4F52-AE3C-DCC8CB201D77}"/>
              </a:ext>
              <a:ext uri="{C183D7F6-B498-43B3-948B-1728B52AA6E4}">
                <adec:decorative xmlns:adec="http://schemas.microsoft.com/office/drawing/2017/decorative" val="1"/>
              </a:ext>
            </a:extLst>
          </p:cNvPr>
          <p:cNvCxnSpPr>
            <a:stCxn id="6" idx="6"/>
            <a:endCxn id="8" idx="1"/>
          </p:cNvCxnSpPr>
          <p:nvPr/>
        </p:nvCxnSpPr>
        <p:spPr>
          <a:xfrm>
            <a:off x="3989457" y="3743296"/>
            <a:ext cx="1944766" cy="7964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D709A95-18DE-0249-B992-FC6C90E47403}"/>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FE00CA2-402D-5D4E-9840-57963BFC224B}"/>
              </a:ext>
            </a:extLst>
          </p:cNvPr>
          <p:cNvSpPr>
            <a:spLocks noGrp="1"/>
          </p:cNvSpPr>
          <p:nvPr>
            <p:ph type="sldNum" sz="quarter" idx="12"/>
          </p:nvPr>
        </p:nvSpPr>
        <p:spPr/>
        <p:txBody>
          <a:bodyPr/>
          <a:lstStyle/>
          <a:p>
            <a:fld id="{B6A95138-A96E-2F42-A959-2EFD44FE4AB7}" type="slidenum">
              <a:rPr lang="en-US" smtClean="0"/>
              <a:t>89</a:t>
            </a:fld>
            <a:endParaRPr lang="en-US" dirty="0"/>
          </a:p>
        </p:txBody>
      </p:sp>
    </p:spTree>
    <p:custDataLst>
      <p:tags r:id="rId1"/>
    </p:custDataLst>
    <p:extLst>
      <p:ext uri="{BB962C8B-B14F-4D97-AF65-F5344CB8AC3E}">
        <p14:creationId xmlns:p14="http://schemas.microsoft.com/office/powerpoint/2010/main" val="3555323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should you frame this problem?</a:t>
            </a:r>
          </a:p>
        </p:txBody>
      </p:sp>
      <p:sp>
        <p:nvSpPr>
          <p:cNvPr id="3" name="Content Placeholder 2"/>
          <p:cNvSpPr>
            <a:spLocks noGrp="1"/>
          </p:cNvSpPr>
          <p:nvPr>
            <p:ph idx="1"/>
          </p:nvPr>
        </p:nvSpPr>
        <p:spPr/>
        <p:txBody>
          <a:bodyPr/>
          <a:lstStyle/>
          <a:p>
            <a:r>
              <a:rPr lang="en-US" dirty="0"/>
              <a:t>Is the problem a machine learning problem?</a:t>
            </a:r>
          </a:p>
          <a:p>
            <a:r>
              <a:rPr lang="en-US" dirty="0"/>
              <a:t>Is the problem supervised or unsupervised?</a:t>
            </a:r>
          </a:p>
          <a:p>
            <a:r>
              <a:rPr lang="en-US" dirty="0"/>
              <a:t>What is the target to predict?</a:t>
            </a:r>
          </a:p>
          <a:p>
            <a:r>
              <a:rPr lang="en-US" dirty="0"/>
              <a:t>Do you have access to the data?</a:t>
            </a:r>
          </a:p>
          <a:p>
            <a:r>
              <a:rPr lang="en-US" dirty="0"/>
              <a:t>What is the minimum performance?</a:t>
            </a:r>
          </a:p>
          <a:p>
            <a:r>
              <a:rPr lang="en-US" dirty="0"/>
              <a:t>How would you solve this problem manually?</a:t>
            </a:r>
          </a:p>
          <a:p>
            <a:r>
              <a:rPr lang="en-US" dirty="0"/>
              <a:t>What’s the simplest solution?</a:t>
            </a:r>
          </a:p>
        </p:txBody>
      </p:sp>
      <p:grpSp>
        <p:nvGrpSpPr>
          <p:cNvPr id="29" name="Group 28">
            <a:extLst>
              <a:ext uri="{C183D7F6-B498-43B3-948B-1728B52AA6E4}">
                <adec:decorative xmlns:adec="http://schemas.microsoft.com/office/drawing/2017/decorative" val="1"/>
              </a:ext>
            </a:extLst>
          </p:cNvPr>
          <p:cNvGrpSpPr/>
          <p:nvPr/>
        </p:nvGrpSpPr>
        <p:grpSpPr>
          <a:xfrm>
            <a:off x="10164700" y="2902296"/>
            <a:ext cx="1935537" cy="1935537"/>
            <a:chOff x="8465763" y="4057417"/>
            <a:chExt cx="1935537" cy="1935537"/>
          </a:xfrm>
        </p:grpSpPr>
        <p:sp>
          <p:nvSpPr>
            <p:cNvPr id="30" name="Oval 29">
              <a:extLst>
                <a:ext uri="{C183D7F6-B498-43B3-948B-1728B52AA6E4}">
                  <adec:decorative xmlns:adec="http://schemas.microsoft.com/office/drawing/2017/decorative" val="1"/>
                </a:ext>
              </a:extLst>
            </p:cNvPr>
            <p:cNvSpPr/>
            <p:nvPr/>
          </p:nvSpPr>
          <p:spPr>
            <a:xfrm>
              <a:off x="8465763" y="4057417"/>
              <a:ext cx="1935537" cy="1935537"/>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a:endParaRPr>
            </a:p>
          </p:txBody>
        </p:sp>
        <p:sp>
          <p:nvSpPr>
            <p:cNvPr id="31" name="TextBox 30"/>
            <p:cNvSpPr txBox="1"/>
            <p:nvPr/>
          </p:nvSpPr>
          <p:spPr>
            <a:xfrm>
              <a:off x="8571693" y="4671242"/>
              <a:ext cx="1723677" cy="707886"/>
            </a:xfrm>
            <a:prstGeom prst="rect">
              <a:avLst/>
            </a:prstGeom>
            <a:noFill/>
            <a:ln>
              <a:noFill/>
            </a:ln>
          </p:spPr>
          <p:txBody>
            <a:bodyPr wrap="none" rtlCol="0" anchor="ctr">
              <a:spAutoFit/>
            </a:bodyPr>
            <a:lstStyle/>
            <a:p>
              <a:pPr algn="ctr"/>
              <a:r>
                <a:rPr lang="en-US" sz="2000" dirty="0">
                  <a:solidFill>
                    <a:schemeClr val="bg1"/>
                  </a:solidFill>
                  <a:latin typeface="Amazon Ember"/>
                  <a:ea typeface="Amazon Ember Light" panose="020B0403020204020204" pitchFamily="34" charset="0"/>
                  <a:cs typeface="Amazon Ember Light" panose="020B0403020204020204" pitchFamily="34" charset="0"/>
                </a:rPr>
                <a:t>Reinforcement</a:t>
              </a:r>
            </a:p>
            <a:p>
              <a:pPr algn="ctr"/>
              <a:r>
                <a:rPr lang="en-US" sz="2000" dirty="0">
                  <a:solidFill>
                    <a:schemeClr val="bg1"/>
                  </a:solidFill>
                  <a:latin typeface="Amazon Ember"/>
                  <a:ea typeface="Amazon Ember Light" panose="020B0403020204020204" pitchFamily="34" charset="0"/>
                  <a:cs typeface="Amazon Ember Light" panose="020B0403020204020204" pitchFamily="34" charset="0"/>
                </a:rPr>
                <a:t>learning</a:t>
              </a:r>
            </a:p>
          </p:txBody>
        </p:sp>
      </p:grpSp>
      <p:grpSp>
        <p:nvGrpSpPr>
          <p:cNvPr id="32" name="Group 31">
            <a:extLst>
              <a:ext uri="{C183D7F6-B498-43B3-948B-1728B52AA6E4}">
                <adec:decorative xmlns:adec="http://schemas.microsoft.com/office/drawing/2017/decorative" val="1"/>
              </a:ext>
            </a:extLst>
          </p:cNvPr>
          <p:cNvGrpSpPr/>
          <p:nvPr/>
        </p:nvGrpSpPr>
        <p:grpSpPr>
          <a:xfrm>
            <a:off x="8021466" y="2949325"/>
            <a:ext cx="1935537" cy="1935537"/>
            <a:chOff x="8465763" y="4057417"/>
            <a:chExt cx="1935537" cy="1935537"/>
          </a:xfrm>
        </p:grpSpPr>
        <p:sp>
          <p:nvSpPr>
            <p:cNvPr id="33" name="Oval 32">
              <a:extLst>
                <a:ext uri="{C183D7F6-B498-43B3-948B-1728B52AA6E4}">
                  <adec:decorative xmlns:adec="http://schemas.microsoft.com/office/drawing/2017/decorative" val="1"/>
                </a:ext>
              </a:extLst>
            </p:cNvPr>
            <p:cNvSpPr/>
            <p:nvPr/>
          </p:nvSpPr>
          <p:spPr>
            <a:xfrm>
              <a:off x="8465763" y="4057417"/>
              <a:ext cx="1935537" cy="19355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a:endParaRPr>
            </a:p>
          </p:txBody>
        </p:sp>
        <p:sp>
          <p:nvSpPr>
            <p:cNvPr id="34" name="TextBox 33"/>
            <p:cNvSpPr txBox="1"/>
            <p:nvPr/>
          </p:nvSpPr>
          <p:spPr>
            <a:xfrm>
              <a:off x="8626677" y="4671242"/>
              <a:ext cx="1613711" cy="707886"/>
            </a:xfrm>
            <a:prstGeom prst="rect">
              <a:avLst/>
            </a:prstGeom>
            <a:noFill/>
            <a:ln>
              <a:noFill/>
            </a:ln>
          </p:spPr>
          <p:txBody>
            <a:bodyPr wrap="none" rtlCol="0" anchor="ctr">
              <a:spAutoFit/>
            </a:bodyPr>
            <a:lstStyle/>
            <a:p>
              <a:pPr algn="ctr"/>
              <a:r>
                <a:rPr lang="en-US" sz="2000" dirty="0">
                  <a:solidFill>
                    <a:schemeClr val="bg1"/>
                  </a:solidFill>
                  <a:latin typeface="Amazon Ember"/>
                  <a:ea typeface="Amazon Ember Light" panose="020B0403020204020204" pitchFamily="34" charset="0"/>
                  <a:cs typeface="Amazon Ember Light" panose="020B0403020204020204" pitchFamily="34" charset="0"/>
                </a:rPr>
                <a:t>Unsupervised</a:t>
              </a:r>
            </a:p>
            <a:p>
              <a:pPr algn="ctr"/>
              <a:r>
                <a:rPr lang="en-US" sz="2000" dirty="0">
                  <a:solidFill>
                    <a:schemeClr val="bg1"/>
                  </a:solidFill>
                  <a:latin typeface="Amazon Ember"/>
                  <a:ea typeface="Amazon Ember Light" panose="020B0403020204020204" pitchFamily="34" charset="0"/>
                  <a:cs typeface="Amazon Ember Light" panose="020B0403020204020204" pitchFamily="34" charset="0"/>
                </a:rPr>
                <a:t>learning</a:t>
              </a:r>
            </a:p>
          </p:txBody>
        </p:sp>
      </p:grpSp>
      <p:grpSp>
        <p:nvGrpSpPr>
          <p:cNvPr id="35" name="Group 34">
            <a:extLst>
              <a:ext uri="{C183D7F6-B498-43B3-948B-1728B52AA6E4}">
                <adec:decorative xmlns:adec="http://schemas.microsoft.com/office/drawing/2017/decorative" val="1"/>
              </a:ext>
            </a:extLst>
          </p:cNvPr>
          <p:cNvGrpSpPr/>
          <p:nvPr/>
        </p:nvGrpSpPr>
        <p:grpSpPr>
          <a:xfrm>
            <a:off x="8960737" y="1627614"/>
            <a:ext cx="1935537" cy="1935537"/>
            <a:chOff x="8465763" y="4057417"/>
            <a:chExt cx="1935537" cy="1935537"/>
          </a:xfrm>
        </p:grpSpPr>
        <p:sp>
          <p:nvSpPr>
            <p:cNvPr id="36" name="Oval 35">
              <a:extLst>
                <a:ext uri="{C183D7F6-B498-43B3-948B-1728B52AA6E4}">
                  <adec:decorative xmlns:adec="http://schemas.microsoft.com/office/drawing/2017/decorative" val="1"/>
                </a:ext>
              </a:extLst>
            </p:cNvPr>
            <p:cNvSpPr/>
            <p:nvPr/>
          </p:nvSpPr>
          <p:spPr>
            <a:xfrm>
              <a:off x="8465763" y="4057417"/>
              <a:ext cx="1935537" cy="1935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a:endParaRPr>
            </a:p>
          </p:txBody>
        </p:sp>
        <p:sp>
          <p:nvSpPr>
            <p:cNvPr id="37" name="TextBox 36"/>
            <p:cNvSpPr txBox="1"/>
            <p:nvPr/>
          </p:nvSpPr>
          <p:spPr>
            <a:xfrm>
              <a:off x="8767741" y="4671242"/>
              <a:ext cx="1331582" cy="707886"/>
            </a:xfrm>
            <a:prstGeom prst="rect">
              <a:avLst/>
            </a:prstGeom>
            <a:noFill/>
            <a:ln>
              <a:noFill/>
            </a:ln>
          </p:spPr>
          <p:txBody>
            <a:bodyPr wrap="none" rtlCol="0" anchor="ctr">
              <a:spAutoFit/>
            </a:bodyPr>
            <a:lstStyle/>
            <a:p>
              <a:pPr algn="ctr"/>
              <a:r>
                <a:rPr lang="en-US" sz="2000" dirty="0">
                  <a:solidFill>
                    <a:schemeClr val="bg1"/>
                  </a:solidFill>
                  <a:latin typeface="Amazon Ember"/>
                  <a:ea typeface="Amazon Ember Light" panose="020B0403020204020204" pitchFamily="34" charset="0"/>
                  <a:cs typeface="Amazon Ember Light" panose="020B0403020204020204" pitchFamily="34" charset="0"/>
                </a:rPr>
                <a:t>Supervised</a:t>
              </a:r>
            </a:p>
            <a:p>
              <a:pPr algn="ctr"/>
              <a:r>
                <a:rPr lang="en-US" sz="2000" dirty="0">
                  <a:solidFill>
                    <a:schemeClr val="bg1"/>
                  </a:solidFill>
                  <a:latin typeface="Amazon Ember"/>
                  <a:ea typeface="Amazon Ember Light" panose="020B0403020204020204" pitchFamily="34" charset="0"/>
                  <a:cs typeface="Amazon Ember Light" panose="020B0403020204020204" pitchFamily="34" charset="0"/>
                </a:rPr>
                <a:t>learning</a:t>
              </a:r>
            </a:p>
          </p:txBody>
        </p:sp>
      </p:gr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18964828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goal of deployment</a:t>
            </a:r>
          </a:p>
        </p:txBody>
      </p:sp>
      <p:cxnSp>
        <p:nvCxnSpPr>
          <p:cNvPr id="134" name="Straight Arrow Connector 133">
            <a:extLst>
              <a:ext uri="{C183D7F6-B498-43B3-948B-1728B52AA6E4}">
                <adec:decorative xmlns:adec="http://schemas.microsoft.com/office/drawing/2017/decorative" val="1"/>
              </a:ext>
            </a:extLst>
          </p:cNvPr>
          <p:cNvCxnSpPr/>
          <p:nvPr/>
        </p:nvCxnSpPr>
        <p:spPr>
          <a:xfrm flipV="1">
            <a:off x="1717675" y="3543729"/>
            <a:ext cx="1594338" cy="40839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C183D7F6-B498-43B3-948B-1728B52AA6E4}">
                <adec:decorative xmlns:adec="http://schemas.microsoft.com/office/drawing/2017/decorative" val="1"/>
              </a:ext>
            </a:extLst>
          </p:cNvPr>
          <p:cNvCxnSpPr/>
          <p:nvPr/>
        </p:nvCxnSpPr>
        <p:spPr>
          <a:xfrm>
            <a:off x="1717675" y="2776438"/>
            <a:ext cx="1594338" cy="4622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C183D7F6-B498-43B3-948B-1728B52AA6E4}">
                <adec:decorative xmlns:adec="http://schemas.microsoft.com/office/drawing/2017/decorative" val="1"/>
              </a:ext>
            </a:extLst>
          </p:cNvPr>
          <p:cNvCxnSpPr>
            <a:endCxn id="147" idx="1"/>
          </p:cNvCxnSpPr>
          <p:nvPr/>
        </p:nvCxnSpPr>
        <p:spPr>
          <a:xfrm flipV="1">
            <a:off x="8057418" y="3430455"/>
            <a:ext cx="1619859" cy="877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2126455" y="4370478"/>
            <a:ext cx="2887985" cy="1200329"/>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Managed environment hosting models</a:t>
            </a:r>
          </a:p>
        </p:txBody>
      </p:sp>
      <p:grpSp>
        <p:nvGrpSpPr>
          <p:cNvPr id="4" name="Group 3" descr="The deployment workflow.">
            <a:extLst>
              <a:ext uri="{FF2B5EF4-FFF2-40B4-BE49-F238E27FC236}">
                <a16:creationId xmlns:a16="http://schemas.microsoft.com/office/drawing/2014/main" id="{1D7C1A1D-75C6-46A2-A96C-767314FF6983}"/>
              </a:ext>
            </a:extLst>
          </p:cNvPr>
          <p:cNvGrpSpPr/>
          <p:nvPr/>
        </p:nvGrpSpPr>
        <p:grpSpPr>
          <a:xfrm>
            <a:off x="824165" y="2220298"/>
            <a:ext cx="10653460" cy="2380217"/>
            <a:chOff x="824165" y="2220298"/>
            <a:chExt cx="10653460" cy="2380217"/>
          </a:xfrm>
        </p:grpSpPr>
        <p:sp>
          <p:nvSpPr>
            <p:cNvPr id="147" name="TextBox 146"/>
            <p:cNvSpPr txBox="1"/>
            <p:nvPr/>
          </p:nvSpPr>
          <p:spPr>
            <a:xfrm>
              <a:off x="9677277" y="3199622"/>
              <a:ext cx="1800348" cy="461665"/>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Predictions</a:t>
              </a:r>
            </a:p>
          </p:txBody>
        </p:sp>
        <p:grpSp>
          <p:nvGrpSpPr>
            <p:cNvPr id="64" name="Group 63">
              <a:extLst>
                <a:ext uri="{C183D7F6-B498-43B3-948B-1728B52AA6E4}">
                  <adec:decorative xmlns:adec="http://schemas.microsoft.com/office/drawing/2017/decorative" val="1"/>
                </a:ext>
              </a:extLst>
            </p:cNvPr>
            <p:cNvGrpSpPr/>
            <p:nvPr/>
          </p:nvGrpSpPr>
          <p:grpSpPr>
            <a:xfrm>
              <a:off x="824165" y="2302029"/>
              <a:ext cx="949762" cy="932061"/>
              <a:chOff x="8858250" y="3181910"/>
              <a:chExt cx="1985361" cy="2013373"/>
            </a:xfrm>
            <a:effectLst>
              <a:outerShdw blurRad="50800" dist="38100" dir="2700000" algn="tl" rotWithShape="0">
                <a:prstClr val="black">
                  <a:alpha val="40000"/>
                </a:prstClr>
              </a:outerShdw>
            </a:effectLst>
          </p:grpSpPr>
          <p:sp>
            <p:nvSpPr>
              <p:cNvPr id="65" name="Oval 64">
                <a:extLst>
                  <a:ext uri="{C183D7F6-B498-43B3-948B-1728B52AA6E4}">
                    <adec:decorative xmlns:adec="http://schemas.microsoft.com/office/drawing/2017/decorative" val="1"/>
                  </a:ext>
                </a:extLst>
              </p:cNvPr>
              <p:cNvSpPr/>
              <p:nvPr/>
            </p:nvSpPr>
            <p:spPr>
              <a:xfrm>
                <a:off x="8858250" y="3181910"/>
                <a:ext cx="1985361" cy="2013373"/>
              </a:xfrm>
              <a:prstGeom prst="ellipse">
                <a:avLst/>
              </a:prstGeom>
              <a:solidFill>
                <a:srgbClr val="D6F4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65">
                <a:extLst>
                  <a:ext uri="{C183D7F6-B498-43B3-948B-1728B52AA6E4}">
                    <adec:decorative xmlns:adec="http://schemas.microsoft.com/office/drawing/2017/decorative" val="1"/>
                  </a:ext>
                </a:extLst>
              </p:cNvPr>
              <p:cNvSpPr/>
              <p:nvPr/>
            </p:nvSpPr>
            <p:spPr>
              <a:xfrm>
                <a:off x="9320275" y="36387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C183D7F6-B498-43B3-948B-1728B52AA6E4}">
                    <adec:decorative xmlns:adec="http://schemas.microsoft.com/office/drawing/2017/decorative" val="1"/>
                  </a:ext>
                </a:extLst>
              </p:cNvPr>
              <p:cNvSpPr/>
              <p:nvPr/>
            </p:nvSpPr>
            <p:spPr>
              <a:xfrm>
                <a:off x="9320275" y="42864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ounded Rectangle 67">
                <a:extLst>
                  <a:ext uri="{C183D7F6-B498-43B3-948B-1728B52AA6E4}">
                    <adec:decorative xmlns:adec="http://schemas.microsoft.com/office/drawing/2017/decorative" val="1"/>
                  </a:ext>
                </a:extLst>
              </p:cNvPr>
              <p:cNvSpPr/>
              <p:nvPr/>
            </p:nvSpPr>
            <p:spPr>
              <a:xfrm>
                <a:off x="9909376" y="36387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ounded Rectangle 68">
                <a:extLst>
                  <a:ext uri="{C183D7F6-B498-43B3-948B-1728B52AA6E4}">
                    <adec:decorative xmlns:adec="http://schemas.microsoft.com/office/drawing/2017/decorative" val="1"/>
                  </a:ext>
                </a:extLst>
              </p:cNvPr>
              <p:cNvSpPr/>
              <p:nvPr/>
            </p:nvSpPr>
            <p:spPr>
              <a:xfrm>
                <a:off x="9909376" y="42864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L-Shape 69">
                <a:extLst>
                  <a:ext uri="{C183D7F6-B498-43B3-948B-1728B52AA6E4}">
                    <adec:decorative xmlns:adec="http://schemas.microsoft.com/office/drawing/2017/decorative" val="1"/>
                  </a:ext>
                </a:extLst>
              </p:cNvPr>
              <p:cNvSpPr/>
              <p:nvPr/>
            </p:nvSpPr>
            <p:spPr>
              <a:xfrm rot="18685169">
                <a:off x="9411578" y="3644781"/>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L-Shape 70">
                <a:extLst>
                  <a:ext uri="{C183D7F6-B498-43B3-948B-1728B52AA6E4}">
                    <adec:decorative xmlns:adec="http://schemas.microsoft.com/office/drawing/2017/decorative" val="1"/>
                  </a:ext>
                </a:extLst>
              </p:cNvPr>
              <p:cNvSpPr/>
              <p:nvPr/>
            </p:nvSpPr>
            <p:spPr>
              <a:xfrm rot="18685169">
                <a:off x="9986140" y="3644782"/>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L-Shape 71">
                <a:extLst>
                  <a:ext uri="{C183D7F6-B498-43B3-948B-1728B52AA6E4}">
                    <adec:decorative xmlns:adec="http://schemas.microsoft.com/office/drawing/2017/decorative" val="1"/>
                  </a:ext>
                </a:extLst>
              </p:cNvPr>
              <p:cNvSpPr/>
              <p:nvPr/>
            </p:nvSpPr>
            <p:spPr>
              <a:xfrm rot="18685169">
                <a:off x="9411577" y="4276057"/>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L-Shape 72">
                <a:extLst>
                  <a:ext uri="{C183D7F6-B498-43B3-948B-1728B52AA6E4}">
                    <adec:decorative xmlns:adec="http://schemas.microsoft.com/office/drawing/2017/decorative" val="1"/>
                  </a:ext>
                </a:extLst>
              </p:cNvPr>
              <p:cNvSpPr/>
              <p:nvPr/>
            </p:nvSpPr>
            <p:spPr>
              <a:xfrm rot="18685169">
                <a:off x="9986139" y="4276058"/>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4" name="Group 73">
              <a:extLst>
                <a:ext uri="{C183D7F6-B498-43B3-948B-1728B52AA6E4}">
                  <adec:decorative xmlns:adec="http://schemas.microsoft.com/office/drawing/2017/decorative" val="1"/>
                </a:ext>
              </a:extLst>
            </p:cNvPr>
            <p:cNvGrpSpPr/>
            <p:nvPr/>
          </p:nvGrpSpPr>
          <p:grpSpPr>
            <a:xfrm>
              <a:off x="824165" y="3483024"/>
              <a:ext cx="949762" cy="932061"/>
              <a:chOff x="8858250" y="3181910"/>
              <a:chExt cx="1985361" cy="2013373"/>
            </a:xfrm>
            <a:effectLst>
              <a:outerShdw blurRad="50800" dist="38100" dir="2700000" algn="tl" rotWithShape="0">
                <a:prstClr val="black">
                  <a:alpha val="40000"/>
                </a:prstClr>
              </a:outerShdw>
            </a:effectLst>
          </p:grpSpPr>
          <p:sp>
            <p:nvSpPr>
              <p:cNvPr id="75" name="Oval 74">
                <a:extLst>
                  <a:ext uri="{C183D7F6-B498-43B3-948B-1728B52AA6E4}">
                    <adec:decorative xmlns:adec="http://schemas.microsoft.com/office/drawing/2017/decorative" val="1"/>
                  </a:ext>
                </a:extLst>
              </p:cNvPr>
              <p:cNvSpPr/>
              <p:nvPr/>
            </p:nvSpPr>
            <p:spPr>
              <a:xfrm>
                <a:off x="8858250" y="3181910"/>
                <a:ext cx="1985361" cy="2013373"/>
              </a:xfrm>
              <a:prstGeom prst="ellipse">
                <a:avLst/>
              </a:prstGeom>
              <a:solidFill>
                <a:srgbClr val="D6F4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ounded Rectangle 75">
                <a:extLst>
                  <a:ext uri="{C183D7F6-B498-43B3-948B-1728B52AA6E4}">
                    <adec:decorative xmlns:adec="http://schemas.microsoft.com/office/drawing/2017/decorative" val="1"/>
                  </a:ext>
                </a:extLst>
              </p:cNvPr>
              <p:cNvSpPr/>
              <p:nvPr/>
            </p:nvSpPr>
            <p:spPr>
              <a:xfrm>
                <a:off x="9320275" y="36387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ounded Rectangle 76">
                <a:extLst>
                  <a:ext uri="{C183D7F6-B498-43B3-948B-1728B52AA6E4}">
                    <adec:decorative xmlns:adec="http://schemas.microsoft.com/office/drawing/2017/decorative" val="1"/>
                  </a:ext>
                </a:extLst>
              </p:cNvPr>
              <p:cNvSpPr/>
              <p:nvPr/>
            </p:nvSpPr>
            <p:spPr>
              <a:xfrm>
                <a:off x="9320275" y="42864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77">
                <a:extLst>
                  <a:ext uri="{C183D7F6-B498-43B3-948B-1728B52AA6E4}">
                    <adec:decorative xmlns:adec="http://schemas.microsoft.com/office/drawing/2017/decorative" val="1"/>
                  </a:ext>
                </a:extLst>
              </p:cNvPr>
              <p:cNvSpPr/>
              <p:nvPr/>
            </p:nvSpPr>
            <p:spPr>
              <a:xfrm>
                <a:off x="9909376" y="36387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ounded Rectangle 78">
                <a:extLst>
                  <a:ext uri="{C183D7F6-B498-43B3-948B-1728B52AA6E4}">
                    <adec:decorative xmlns:adec="http://schemas.microsoft.com/office/drawing/2017/decorative" val="1"/>
                  </a:ext>
                </a:extLst>
              </p:cNvPr>
              <p:cNvSpPr/>
              <p:nvPr/>
            </p:nvSpPr>
            <p:spPr>
              <a:xfrm>
                <a:off x="9909376" y="42864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L-Shape 79">
                <a:extLst>
                  <a:ext uri="{C183D7F6-B498-43B3-948B-1728B52AA6E4}">
                    <adec:decorative xmlns:adec="http://schemas.microsoft.com/office/drawing/2017/decorative" val="1"/>
                  </a:ext>
                </a:extLst>
              </p:cNvPr>
              <p:cNvSpPr/>
              <p:nvPr/>
            </p:nvSpPr>
            <p:spPr>
              <a:xfrm rot="18685169">
                <a:off x="9411578" y="3644781"/>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L-Shape 80">
                <a:extLst>
                  <a:ext uri="{C183D7F6-B498-43B3-948B-1728B52AA6E4}">
                    <adec:decorative xmlns:adec="http://schemas.microsoft.com/office/drawing/2017/decorative" val="1"/>
                  </a:ext>
                </a:extLst>
              </p:cNvPr>
              <p:cNvSpPr/>
              <p:nvPr/>
            </p:nvSpPr>
            <p:spPr>
              <a:xfrm rot="18685169">
                <a:off x="9986140" y="3644782"/>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L-Shape 81">
                <a:extLst>
                  <a:ext uri="{C183D7F6-B498-43B3-948B-1728B52AA6E4}">
                    <adec:decorative xmlns:adec="http://schemas.microsoft.com/office/drawing/2017/decorative" val="1"/>
                  </a:ext>
                </a:extLst>
              </p:cNvPr>
              <p:cNvSpPr/>
              <p:nvPr/>
            </p:nvSpPr>
            <p:spPr>
              <a:xfrm rot="18685169">
                <a:off x="9411577" y="4276057"/>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L-Shape 82">
                <a:extLst>
                  <a:ext uri="{C183D7F6-B498-43B3-948B-1728B52AA6E4}">
                    <adec:decorative xmlns:adec="http://schemas.microsoft.com/office/drawing/2017/decorative" val="1"/>
                  </a:ext>
                </a:extLst>
              </p:cNvPr>
              <p:cNvSpPr/>
              <p:nvPr/>
            </p:nvSpPr>
            <p:spPr>
              <a:xfrm rot="18685169">
                <a:off x="9986139" y="4276058"/>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4" name="Graphic 135">
              <a:extLst>
                <a:ext uri="{FF2B5EF4-FFF2-40B4-BE49-F238E27FC236}">
                  <a16:creationId xmlns:a16="http://schemas.microsoft.com/office/drawing/2014/main" id="{C19987B1-DB3A-1640-994D-BCB81FCC1A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9417" y="2640967"/>
              <a:ext cx="1517422" cy="1517425"/>
            </a:xfrm>
            <a:prstGeom prst="rect">
              <a:avLst/>
            </a:prstGeom>
          </p:spPr>
        </p:pic>
        <p:grpSp>
          <p:nvGrpSpPr>
            <p:cNvPr id="8" name="Group 7">
              <a:extLst>
                <a:ext uri="{C183D7F6-B498-43B3-948B-1728B52AA6E4}">
                  <adec:decorative xmlns:adec="http://schemas.microsoft.com/office/drawing/2017/decorative" val="1"/>
                </a:ext>
              </a:extLst>
            </p:cNvPr>
            <p:cNvGrpSpPr/>
            <p:nvPr/>
          </p:nvGrpSpPr>
          <p:grpSpPr>
            <a:xfrm>
              <a:off x="5366969" y="2220298"/>
              <a:ext cx="2380212" cy="2380217"/>
              <a:chOff x="6632155" y="2432015"/>
              <a:chExt cx="2380212" cy="2380217"/>
            </a:xfrm>
          </p:grpSpPr>
          <p:pic>
            <p:nvPicPr>
              <p:cNvPr id="85" name="Graphic 135">
                <a:extLst>
                  <a:ext uri="{FF2B5EF4-FFF2-40B4-BE49-F238E27FC236}">
                    <a16:creationId xmlns:a16="http://schemas.microsoft.com/office/drawing/2014/main" id="{C19987B1-DB3A-1640-994D-BCB81FCC1A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2155" y="2432015"/>
                <a:ext cx="2380212" cy="2380217"/>
              </a:xfrm>
              <a:prstGeom prst="rect">
                <a:avLst/>
              </a:prstGeom>
            </p:spPr>
          </p:pic>
          <p:grpSp>
            <p:nvGrpSpPr>
              <p:cNvPr id="86" name="Group 85"/>
              <p:cNvGrpSpPr/>
              <p:nvPr/>
            </p:nvGrpSpPr>
            <p:grpSpPr>
              <a:xfrm>
                <a:off x="7003411" y="2830730"/>
                <a:ext cx="949762" cy="932061"/>
                <a:chOff x="8858250" y="3181910"/>
                <a:chExt cx="1985361" cy="2013373"/>
              </a:xfrm>
            </p:grpSpPr>
            <p:sp>
              <p:nvSpPr>
                <p:cNvPr id="87" name="Oval 86">
                  <a:extLst>
                    <a:ext uri="{C183D7F6-B498-43B3-948B-1728B52AA6E4}">
                      <adec:decorative xmlns:adec="http://schemas.microsoft.com/office/drawing/2017/decorative" val="1"/>
                    </a:ext>
                  </a:extLst>
                </p:cNvPr>
                <p:cNvSpPr/>
                <p:nvPr/>
              </p:nvSpPr>
              <p:spPr>
                <a:xfrm>
                  <a:off x="8858250" y="3181910"/>
                  <a:ext cx="1985361" cy="2013373"/>
                </a:xfrm>
                <a:prstGeom prst="ellipse">
                  <a:avLst/>
                </a:prstGeom>
                <a:solidFill>
                  <a:srgbClr val="D6F4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ounded Rectangle 87">
                  <a:extLst>
                    <a:ext uri="{C183D7F6-B498-43B3-948B-1728B52AA6E4}">
                      <adec:decorative xmlns:adec="http://schemas.microsoft.com/office/drawing/2017/decorative" val="1"/>
                    </a:ext>
                  </a:extLst>
                </p:cNvPr>
                <p:cNvSpPr/>
                <p:nvPr/>
              </p:nvSpPr>
              <p:spPr>
                <a:xfrm>
                  <a:off x="9320275" y="36387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90">
                  <a:extLst>
                    <a:ext uri="{C183D7F6-B498-43B3-948B-1728B52AA6E4}">
                      <adec:decorative xmlns:adec="http://schemas.microsoft.com/office/drawing/2017/decorative" val="1"/>
                    </a:ext>
                  </a:extLst>
                </p:cNvPr>
                <p:cNvSpPr/>
                <p:nvPr/>
              </p:nvSpPr>
              <p:spPr>
                <a:xfrm>
                  <a:off x="9320275" y="42864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ounded Rectangle 92">
                  <a:extLst>
                    <a:ext uri="{C183D7F6-B498-43B3-948B-1728B52AA6E4}">
                      <adec:decorative xmlns:adec="http://schemas.microsoft.com/office/drawing/2017/decorative" val="1"/>
                    </a:ext>
                  </a:extLst>
                </p:cNvPr>
                <p:cNvSpPr/>
                <p:nvPr/>
              </p:nvSpPr>
              <p:spPr>
                <a:xfrm>
                  <a:off x="9909376" y="36387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ounded Rectangle 131">
                  <a:extLst>
                    <a:ext uri="{C183D7F6-B498-43B3-948B-1728B52AA6E4}">
                      <adec:decorative xmlns:adec="http://schemas.microsoft.com/office/drawing/2017/decorative" val="1"/>
                    </a:ext>
                  </a:extLst>
                </p:cNvPr>
                <p:cNvSpPr/>
                <p:nvPr/>
              </p:nvSpPr>
              <p:spPr>
                <a:xfrm>
                  <a:off x="9909376" y="42864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L-Shape 148">
                  <a:extLst>
                    <a:ext uri="{C183D7F6-B498-43B3-948B-1728B52AA6E4}">
                      <adec:decorative xmlns:adec="http://schemas.microsoft.com/office/drawing/2017/decorative" val="1"/>
                    </a:ext>
                  </a:extLst>
                </p:cNvPr>
                <p:cNvSpPr/>
                <p:nvPr/>
              </p:nvSpPr>
              <p:spPr>
                <a:xfrm rot="18685169">
                  <a:off x="9411578" y="3644781"/>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L-Shape 150">
                  <a:extLst>
                    <a:ext uri="{C183D7F6-B498-43B3-948B-1728B52AA6E4}">
                      <adec:decorative xmlns:adec="http://schemas.microsoft.com/office/drawing/2017/decorative" val="1"/>
                    </a:ext>
                  </a:extLst>
                </p:cNvPr>
                <p:cNvSpPr/>
                <p:nvPr/>
              </p:nvSpPr>
              <p:spPr>
                <a:xfrm rot="18685169">
                  <a:off x="9986140" y="3644782"/>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L-Shape 151">
                  <a:extLst>
                    <a:ext uri="{C183D7F6-B498-43B3-948B-1728B52AA6E4}">
                      <adec:decorative xmlns:adec="http://schemas.microsoft.com/office/drawing/2017/decorative" val="1"/>
                    </a:ext>
                  </a:extLst>
                </p:cNvPr>
                <p:cNvSpPr/>
                <p:nvPr/>
              </p:nvSpPr>
              <p:spPr>
                <a:xfrm rot="18685169">
                  <a:off x="9411577" y="4276057"/>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L-Shape 152">
                  <a:extLst>
                    <a:ext uri="{C183D7F6-B498-43B3-948B-1728B52AA6E4}">
                      <adec:decorative xmlns:adec="http://schemas.microsoft.com/office/drawing/2017/decorative" val="1"/>
                    </a:ext>
                  </a:extLst>
                </p:cNvPr>
                <p:cNvSpPr/>
                <p:nvPr/>
              </p:nvSpPr>
              <p:spPr>
                <a:xfrm rot="18685169">
                  <a:off x="9986139" y="4276058"/>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4" name="Group 153"/>
              <p:cNvGrpSpPr/>
              <p:nvPr/>
            </p:nvGrpSpPr>
            <p:grpSpPr>
              <a:xfrm>
                <a:off x="7661987" y="3484316"/>
                <a:ext cx="949762" cy="932061"/>
                <a:chOff x="8858250" y="3181910"/>
                <a:chExt cx="1985361" cy="2013373"/>
              </a:xfrm>
            </p:grpSpPr>
            <p:sp>
              <p:nvSpPr>
                <p:cNvPr id="155" name="Oval 154">
                  <a:extLst>
                    <a:ext uri="{C183D7F6-B498-43B3-948B-1728B52AA6E4}">
                      <adec:decorative xmlns:adec="http://schemas.microsoft.com/office/drawing/2017/decorative" val="1"/>
                    </a:ext>
                  </a:extLst>
                </p:cNvPr>
                <p:cNvSpPr/>
                <p:nvPr/>
              </p:nvSpPr>
              <p:spPr>
                <a:xfrm>
                  <a:off x="8858250" y="3181910"/>
                  <a:ext cx="1985361" cy="2013373"/>
                </a:xfrm>
                <a:prstGeom prst="ellipse">
                  <a:avLst/>
                </a:prstGeom>
                <a:solidFill>
                  <a:srgbClr val="D6F4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ounded Rectangle 155">
                  <a:extLst>
                    <a:ext uri="{C183D7F6-B498-43B3-948B-1728B52AA6E4}">
                      <adec:decorative xmlns:adec="http://schemas.microsoft.com/office/drawing/2017/decorative" val="1"/>
                    </a:ext>
                  </a:extLst>
                </p:cNvPr>
                <p:cNvSpPr/>
                <p:nvPr/>
              </p:nvSpPr>
              <p:spPr>
                <a:xfrm>
                  <a:off x="9320275" y="36387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ounded Rectangle 156">
                  <a:extLst>
                    <a:ext uri="{C183D7F6-B498-43B3-948B-1728B52AA6E4}">
                      <adec:decorative xmlns:adec="http://schemas.microsoft.com/office/drawing/2017/decorative" val="1"/>
                    </a:ext>
                  </a:extLst>
                </p:cNvPr>
                <p:cNvSpPr/>
                <p:nvPr/>
              </p:nvSpPr>
              <p:spPr>
                <a:xfrm>
                  <a:off x="9320275" y="42864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ounded Rectangle 157">
                  <a:extLst>
                    <a:ext uri="{C183D7F6-B498-43B3-948B-1728B52AA6E4}">
                      <adec:decorative xmlns:adec="http://schemas.microsoft.com/office/drawing/2017/decorative" val="1"/>
                    </a:ext>
                  </a:extLst>
                </p:cNvPr>
                <p:cNvSpPr/>
                <p:nvPr/>
              </p:nvSpPr>
              <p:spPr>
                <a:xfrm>
                  <a:off x="9909376" y="36387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ounded Rectangle 158">
                  <a:extLst>
                    <a:ext uri="{C183D7F6-B498-43B3-948B-1728B52AA6E4}">
                      <adec:decorative xmlns:adec="http://schemas.microsoft.com/office/drawing/2017/decorative" val="1"/>
                    </a:ext>
                  </a:extLst>
                </p:cNvPr>
                <p:cNvSpPr/>
                <p:nvPr/>
              </p:nvSpPr>
              <p:spPr>
                <a:xfrm>
                  <a:off x="9909376" y="4286413"/>
                  <a:ext cx="504552" cy="498225"/>
                </a:xfrm>
                <a:prstGeom prst="roundRect">
                  <a:avLst/>
                </a:prstGeom>
                <a:solidFill>
                  <a:srgbClr val="07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L-Shape 159">
                  <a:extLst>
                    <a:ext uri="{C183D7F6-B498-43B3-948B-1728B52AA6E4}">
                      <adec:decorative xmlns:adec="http://schemas.microsoft.com/office/drawing/2017/decorative" val="1"/>
                    </a:ext>
                  </a:extLst>
                </p:cNvPr>
                <p:cNvSpPr/>
                <p:nvPr/>
              </p:nvSpPr>
              <p:spPr>
                <a:xfrm rot="18685169">
                  <a:off x="9411578" y="3644781"/>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L-Shape 160">
                  <a:extLst>
                    <a:ext uri="{C183D7F6-B498-43B3-948B-1728B52AA6E4}">
                      <adec:decorative xmlns:adec="http://schemas.microsoft.com/office/drawing/2017/decorative" val="1"/>
                    </a:ext>
                  </a:extLst>
                </p:cNvPr>
                <p:cNvSpPr/>
                <p:nvPr/>
              </p:nvSpPr>
              <p:spPr>
                <a:xfrm rot="18685169">
                  <a:off x="9986140" y="3644782"/>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L-Shape 161">
                  <a:extLst>
                    <a:ext uri="{C183D7F6-B498-43B3-948B-1728B52AA6E4}">
                      <adec:decorative xmlns:adec="http://schemas.microsoft.com/office/drawing/2017/decorative" val="1"/>
                    </a:ext>
                  </a:extLst>
                </p:cNvPr>
                <p:cNvSpPr/>
                <p:nvPr/>
              </p:nvSpPr>
              <p:spPr>
                <a:xfrm rot="18685169">
                  <a:off x="9411577" y="4276057"/>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L-Shape 162">
                  <a:extLst>
                    <a:ext uri="{C183D7F6-B498-43B3-948B-1728B52AA6E4}">
                      <adec:decorative xmlns:adec="http://schemas.microsoft.com/office/drawing/2017/decorative" val="1"/>
                    </a:ext>
                  </a:extLst>
                </p:cNvPr>
                <p:cNvSpPr/>
                <p:nvPr/>
              </p:nvSpPr>
              <p:spPr>
                <a:xfrm rot="18685169">
                  <a:off x="9986139" y="4276058"/>
                  <a:ext cx="516471" cy="203233"/>
                </a:xfrm>
                <a:prstGeom prst="corner">
                  <a:avLst/>
                </a:prstGeom>
                <a:solidFill>
                  <a:srgbClr val="83D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84" name="Straight Arrow Connector 183">
              <a:extLst>
                <a:ext uri="{C183D7F6-B498-43B3-948B-1728B52AA6E4}">
                  <adec:decorative xmlns:adec="http://schemas.microsoft.com/office/drawing/2017/decorative" val="1"/>
                </a:ext>
              </a:extLst>
            </p:cNvPr>
            <p:cNvCxnSpPr/>
            <p:nvPr/>
          </p:nvCxnSpPr>
          <p:spPr>
            <a:xfrm>
              <a:off x="4420841" y="3399679"/>
              <a:ext cx="677007" cy="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7" name="TextBox 186"/>
          <p:cNvSpPr txBox="1"/>
          <p:nvPr/>
        </p:nvSpPr>
        <p:spPr>
          <a:xfrm>
            <a:off x="5172062" y="4767493"/>
            <a:ext cx="2770026" cy="461665"/>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In production</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90</a:t>
            </a:fld>
            <a:endParaRPr lang="en-US" dirty="0"/>
          </a:p>
        </p:txBody>
      </p:sp>
    </p:spTree>
    <p:custDataLst>
      <p:tags r:id="rId1"/>
    </p:custDataLst>
    <p:extLst>
      <p:ext uri="{BB962C8B-B14F-4D97-AF65-F5344CB8AC3E}">
        <p14:creationId xmlns:p14="http://schemas.microsoft.com/office/powerpoint/2010/main" val="9949294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0D7AF-D0F7-45BC-80EC-587E88B42C53}"/>
              </a:ext>
            </a:extLst>
          </p:cNvPr>
          <p:cNvSpPr>
            <a:spLocks noGrp="1"/>
          </p:cNvSpPr>
          <p:nvPr>
            <p:ph type="title"/>
          </p:nvPr>
        </p:nvSpPr>
        <p:spPr/>
        <p:txBody>
          <a:bodyPr/>
          <a:lstStyle/>
          <a:p>
            <a:r>
              <a:rPr lang="en-US" dirty="0"/>
              <a:t>Deploying with Amazon SageMaker</a:t>
            </a:r>
          </a:p>
        </p:txBody>
      </p:sp>
      <p:cxnSp>
        <p:nvCxnSpPr>
          <p:cNvPr id="24" name="Straight Arrow Connector 23">
            <a:extLst>
              <a:ext uri="{FF2B5EF4-FFF2-40B4-BE49-F238E27FC236}">
                <a16:creationId xmlns:a16="http://schemas.microsoft.com/office/drawing/2014/main" id="{F07C88D4-A31C-4690-B72D-275455BBD3F0}"/>
              </a:ext>
              <a:ext uri="{C183D7F6-B498-43B3-948B-1728B52AA6E4}">
                <adec:decorative xmlns:adec="http://schemas.microsoft.com/office/drawing/2017/decorative" val="1"/>
              </a:ext>
            </a:extLst>
          </p:cNvPr>
          <p:cNvCxnSpPr>
            <a:cxnSpLocks/>
          </p:cNvCxnSpPr>
          <p:nvPr/>
        </p:nvCxnSpPr>
        <p:spPr>
          <a:xfrm>
            <a:off x="7479920" y="2277673"/>
            <a:ext cx="0" cy="533013"/>
          </a:xfrm>
          <a:prstGeom prst="straightConnector1">
            <a:avLst/>
          </a:prstGeom>
          <a:ln w="28575">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BDBFFB9-C8C0-4836-969A-27750A6EBE86}"/>
              </a:ext>
              <a:ext uri="{C183D7F6-B498-43B3-948B-1728B52AA6E4}">
                <adec:decorative xmlns:adec="http://schemas.microsoft.com/office/drawing/2017/decorative" val="1"/>
              </a:ext>
            </a:extLst>
          </p:cNvPr>
          <p:cNvCxnSpPr>
            <a:cxnSpLocks/>
          </p:cNvCxnSpPr>
          <p:nvPr/>
        </p:nvCxnSpPr>
        <p:spPr>
          <a:xfrm flipV="1">
            <a:off x="7940423" y="2277674"/>
            <a:ext cx="0" cy="533012"/>
          </a:xfrm>
          <a:prstGeom prst="straightConnector1">
            <a:avLst/>
          </a:prstGeom>
          <a:ln w="28575">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65A893-63A7-4AAC-9923-C5104CD3BB69}"/>
              </a:ext>
            </a:extLst>
          </p:cNvPr>
          <p:cNvSpPr txBox="1"/>
          <p:nvPr/>
        </p:nvSpPr>
        <p:spPr>
          <a:xfrm>
            <a:off x="6411872" y="2266740"/>
            <a:ext cx="970714"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Inference</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request</a:t>
            </a:r>
          </a:p>
        </p:txBody>
      </p:sp>
      <p:sp>
        <p:nvSpPr>
          <p:cNvPr id="30" name="Rectangle 29">
            <a:extLst>
              <a:ext uri="{FF2B5EF4-FFF2-40B4-BE49-F238E27FC236}">
                <a16:creationId xmlns:a16="http://schemas.microsoft.com/office/drawing/2014/main" id="{69F0C813-B1B9-4A06-A482-07091927FEE0}"/>
              </a:ext>
              <a:ext uri="{C183D7F6-B498-43B3-948B-1728B52AA6E4}">
                <adec:decorative xmlns:adec="http://schemas.microsoft.com/office/drawing/2017/decorative" val="1"/>
              </a:ext>
            </a:extLst>
          </p:cNvPr>
          <p:cNvSpPr/>
          <p:nvPr/>
        </p:nvSpPr>
        <p:spPr>
          <a:xfrm>
            <a:off x="8078228" y="2279956"/>
            <a:ext cx="1144530" cy="584775"/>
          </a:xfrm>
          <a:prstGeom prst="rect">
            <a:avLst/>
          </a:prstGeom>
        </p:spPr>
        <p:txBody>
          <a:bodyPr wrap="square">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Inference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response</a:t>
            </a:r>
          </a:p>
        </p:txBody>
      </p:sp>
      <p:cxnSp>
        <p:nvCxnSpPr>
          <p:cNvPr id="40" name="Straight Arrow Connector 39">
            <a:extLst>
              <a:ext uri="{FF2B5EF4-FFF2-40B4-BE49-F238E27FC236}">
                <a16:creationId xmlns:a16="http://schemas.microsoft.com/office/drawing/2014/main" id="{88AE0D49-0C9B-49CD-B534-9B4F13C5F60F}"/>
              </a:ext>
              <a:ext uri="{C183D7F6-B498-43B3-948B-1728B52AA6E4}">
                <adec:decorative xmlns:adec="http://schemas.microsoft.com/office/drawing/2017/decorative" val="1"/>
              </a:ext>
            </a:extLst>
          </p:cNvPr>
          <p:cNvCxnSpPr>
            <a:cxnSpLocks/>
            <a:stCxn id="82" idx="3"/>
            <a:endCxn id="75" idx="1"/>
          </p:cNvCxnSpPr>
          <p:nvPr/>
        </p:nvCxnSpPr>
        <p:spPr>
          <a:xfrm flipV="1">
            <a:off x="6300475" y="4175776"/>
            <a:ext cx="909229" cy="938"/>
          </a:xfrm>
          <a:prstGeom prst="straightConnector1">
            <a:avLst/>
          </a:prstGeom>
          <a:ln w="28575">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DE40E377-67ED-4703-B1BD-BD8DAC9751ED}"/>
              </a:ext>
              <a:ext uri="{C183D7F6-B498-43B3-948B-1728B52AA6E4}">
                <adec:decorative xmlns:adec="http://schemas.microsoft.com/office/drawing/2017/decorative" val="1"/>
              </a:ext>
            </a:extLst>
          </p:cNvPr>
          <p:cNvCxnSpPr>
            <a:cxnSpLocks/>
            <a:stCxn id="79" idx="0"/>
            <a:endCxn id="82" idx="2"/>
          </p:cNvCxnSpPr>
          <p:nvPr/>
        </p:nvCxnSpPr>
        <p:spPr>
          <a:xfrm rot="16200000" flipV="1">
            <a:off x="6560163" y="3652262"/>
            <a:ext cx="389855" cy="2043824"/>
          </a:xfrm>
          <a:prstGeom prst="bent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7416762-9D2B-40CE-A7D3-ABC9E8D5965F}"/>
              </a:ext>
              <a:ext uri="{C183D7F6-B498-43B3-948B-1728B52AA6E4}">
                <adec:decorative xmlns:adec="http://schemas.microsoft.com/office/drawing/2017/decorative" val="1"/>
              </a:ext>
            </a:extLst>
          </p:cNvPr>
          <p:cNvCxnSpPr>
            <a:cxnSpLocks/>
            <a:stCxn id="85" idx="3"/>
            <a:endCxn id="79" idx="1"/>
          </p:cNvCxnSpPr>
          <p:nvPr/>
        </p:nvCxnSpPr>
        <p:spPr>
          <a:xfrm>
            <a:off x="6295239" y="5216209"/>
            <a:ext cx="914465" cy="1521"/>
          </a:xfrm>
          <a:prstGeom prst="straightConnector1">
            <a:avLst/>
          </a:prstGeom>
          <a:ln w="28575">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5D2CA37-3AD0-4C76-A3B4-E1C40516565A}"/>
              </a:ext>
              <a:ext uri="{C183D7F6-B498-43B3-948B-1728B52AA6E4}">
                <adec:decorative xmlns:adec="http://schemas.microsoft.com/office/drawing/2017/decorative" val="1"/>
              </a:ext>
            </a:extLst>
          </p:cNvPr>
          <p:cNvCxnSpPr>
            <a:cxnSpLocks/>
          </p:cNvCxnSpPr>
          <p:nvPr/>
        </p:nvCxnSpPr>
        <p:spPr>
          <a:xfrm flipH="1">
            <a:off x="8344300" y="3917953"/>
            <a:ext cx="1756917" cy="0"/>
          </a:xfrm>
          <a:prstGeom prst="straightConnector1">
            <a:avLst/>
          </a:prstGeom>
          <a:ln w="28575">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C7B5378-2DAA-4DA2-A170-A9D9DA8ECFB5}"/>
              </a:ext>
              <a:ext uri="{C183D7F6-B498-43B3-948B-1728B52AA6E4}">
                <adec:decorative xmlns:adec="http://schemas.microsoft.com/office/drawing/2017/decorative" val="1"/>
              </a:ext>
            </a:extLst>
          </p:cNvPr>
          <p:cNvCxnSpPr>
            <a:cxnSpLocks/>
          </p:cNvCxnSpPr>
          <p:nvPr/>
        </p:nvCxnSpPr>
        <p:spPr>
          <a:xfrm flipH="1">
            <a:off x="8344299" y="4963820"/>
            <a:ext cx="1756918" cy="991"/>
          </a:xfrm>
          <a:prstGeom prst="straightConnector1">
            <a:avLst/>
          </a:prstGeom>
          <a:ln w="28575">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6" name="Group 75">
            <a:extLst>
              <a:ext uri="{C183D7F6-B498-43B3-948B-1728B52AA6E4}">
                <adec:decorative xmlns:adec="http://schemas.microsoft.com/office/drawing/2017/decorative" val="1"/>
              </a:ext>
            </a:extLst>
          </p:cNvPr>
          <p:cNvGrpSpPr/>
          <p:nvPr/>
        </p:nvGrpSpPr>
        <p:grpSpPr>
          <a:xfrm>
            <a:off x="7209704" y="3826565"/>
            <a:ext cx="1299322" cy="697840"/>
            <a:chOff x="7159184" y="3445565"/>
            <a:chExt cx="1299322" cy="697840"/>
          </a:xfrm>
        </p:grpSpPr>
        <p:sp>
          <p:nvSpPr>
            <p:cNvPr id="74" name="TextBox 73">
              <a:extLst>
                <a:ext uri="{FF2B5EF4-FFF2-40B4-BE49-F238E27FC236}">
                  <a16:creationId xmlns:a16="http://schemas.microsoft.com/office/drawing/2014/main" id="{DF928FD5-315F-4502-B9A3-DC4B1ED4F0C7}"/>
                </a:ext>
              </a:extLst>
            </p:cNvPr>
            <p:cNvSpPr txBox="1"/>
            <p:nvPr/>
          </p:nvSpPr>
          <p:spPr>
            <a:xfrm>
              <a:off x="7189144" y="3445565"/>
              <a:ext cx="1269362"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Inference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code</a:t>
              </a:r>
            </a:p>
          </p:txBody>
        </p:sp>
        <p:sp>
          <p:nvSpPr>
            <p:cNvPr id="75" name="Flowchart: Document 74">
              <a:extLst>
                <a:ext uri="{FF2B5EF4-FFF2-40B4-BE49-F238E27FC236}">
                  <a16:creationId xmlns:a16="http://schemas.microsoft.com/office/drawing/2014/main" id="{096D9B6E-AA88-4539-A309-A5027B828C06}"/>
                </a:ext>
                <a:ext uri="{C183D7F6-B498-43B3-948B-1728B52AA6E4}">
                  <adec:decorative xmlns:adec="http://schemas.microsoft.com/office/drawing/2017/decorative" val="1"/>
                </a:ext>
              </a:extLst>
            </p:cNvPr>
            <p:cNvSpPr/>
            <p:nvPr/>
          </p:nvSpPr>
          <p:spPr>
            <a:xfrm>
              <a:off x="7159184" y="3446147"/>
              <a:ext cx="1134595" cy="697258"/>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a:extLst>
              <a:ext uri="{C183D7F6-B498-43B3-948B-1728B52AA6E4}">
                <adec:decorative xmlns:adec="http://schemas.microsoft.com/office/drawing/2017/decorative" val="1"/>
              </a:ext>
            </a:extLst>
          </p:cNvPr>
          <p:cNvGrpSpPr/>
          <p:nvPr/>
        </p:nvGrpSpPr>
        <p:grpSpPr>
          <a:xfrm>
            <a:off x="7209704" y="4868519"/>
            <a:ext cx="1299322" cy="697840"/>
            <a:chOff x="7159184" y="3445565"/>
            <a:chExt cx="1299322" cy="697840"/>
          </a:xfrm>
        </p:grpSpPr>
        <p:sp>
          <p:nvSpPr>
            <p:cNvPr id="78" name="TextBox 77">
              <a:extLst>
                <a:ext uri="{FF2B5EF4-FFF2-40B4-BE49-F238E27FC236}">
                  <a16:creationId xmlns:a16="http://schemas.microsoft.com/office/drawing/2014/main" id="{DF928FD5-315F-4502-B9A3-DC4B1ED4F0C7}"/>
                </a:ext>
              </a:extLst>
            </p:cNvPr>
            <p:cNvSpPr txBox="1"/>
            <p:nvPr/>
          </p:nvSpPr>
          <p:spPr>
            <a:xfrm>
              <a:off x="7189144" y="3445565"/>
              <a:ext cx="1269362"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Training</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code</a:t>
              </a:r>
            </a:p>
          </p:txBody>
        </p:sp>
        <p:sp>
          <p:nvSpPr>
            <p:cNvPr id="79" name="Flowchart: Document 78">
              <a:extLst>
                <a:ext uri="{FF2B5EF4-FFF2-40B4-BE49-F238E27FC236}">
                  <a16:creationId xmlns:a16="http://schemas.microsoft.com/office/drawing/2014/main" id="{096D9B6E-AA88-4539-A309-A5027B828C06}"/>
                </a:ext>
                <a:ext uri="{C183D7F6-B498-43B3-948B-1728B52AA6E4}">
                  <adec:decorative xmlns:adec="http://schemas.microsoft.com/office/drawing/2017/decorative" val="1"/>
                </a:ext>
              </a:extLst>
            </p:cNvPr>
            <p:cNvSpPr/>
            <p:nvPr/>
          </p:nvSpPr>
          <p:spPr>
            <a:xfrm>
              <a:off x="7159184" y="3446147"/>
              <a:ext cx="1134595" cy="697258"/>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a:extLst>
              <a:ext uri="{C183D7F6-B498-43B3-948B-1728B52AA6E4}">
                <adec:decorative xmlns:adec="http://schemas.microsoft.com/office/drawing/2017/decorative" val="1"/>
              </a:ext>
            </a:extLst>
          </p:cNvPr>
          <p:cNvGrpSpPr/>
          <p:nvPr/>
        </p:nvGrpSpPr>
        <p:grpSpPr>
          <a:xfrm>
            <a:off x="5165880" y="3827503"/>
            <a:ext cx="1299322" cy="697840"/>
            <a:chOff x="7159184" y="3445565"/>
            <a:chExt cx="1299322" cy="697840"/>
          </a:xfrm>
        </p:grpSpPr>
        <p:sp>
          <p:nvSpPr>
            <p:cNvPr id="81" name="TextBox 80">
              <a:extLst>
                <a:ext uri="{FF2B5EF4-FFF2-40B4-BE49-F238E27FC236}">
                  <a16:creationId xmlns:a16="http://schemas.microsoft.com/office/drawing/2014/main" id="{DF928FD5-315F-4502-B9A3-DC4B1ED4F0C7}"/>
                </a:ext>
              </a:extLst>
            </p:cNvPr>
            <p:cNvSpPr txBox="1"/>
            <p:nvPr/>
          </p:nvSpPr>
          <p:spPr>
            <a:xfrm>
              <a:off x="7189144" y="3445565"/>
              <a:ext cx="1269362"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Helper</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code</a:t>
              </a:r>
            </a:p>
          </p:txBody>
        </p:sp>
        <p:sp>
          <p:nvSpPr>
            <p:cNvPr id="82" name="Flowchart: Document 81">
              <a:extLst>
                <a:ext uri="{FF2B5EF4-FFF2-40B4-BE49-F238E27FC236}">
                  <a16:creationId xmlns:a16="http://schemas.microsoft.com/office/drawing/2014/main" id="{096D9B6E-AA88-4539-A309-A5027B828C06}"/>
                </a:ext>
                <a:ext uri="{C183D7F6-B498-43B3-948B-1728B52AA6E4}">
                  <adec:decorative xmlns:adec="http://schemas.microsoft.com/office/drawing/2017/decorative" val="1"/>
                </a:ext>
              </a:extLst>
            </p:cNvPr>
            <p:cNvSpPr/>
            <p:nvPr/>
          </p:nvSpPr>
          <p:spPr>
            <a:xfrm>
              <a:off x="7159184" y="3446147"/>
              <a:ext cx="1134595" cy="697258"/>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a:extLst>
              <a:ext uri="{C183D7F6-B498-43B3-948B-1728B52AA6E4}">
                <adec:decorative xmlns:adec="http://schemas.microsoft.com/office/drawing/2017/decorative" val="1"/>
              </a:ext>
            </a:extLst>
          </p:cNvPr>
          <p:cNvGrpSpPr/>
          <p:nvPr/>
        </p:nvGrpSpPr>
        <p:grpSpPr>
          <a:xfrm>
            <a:off x="5160644" y="4866998"/>
            <a:ext cx="1299322" cy="697840"/>
            <a:chOff x="7159184" y="3445565"/>
            <a:chExt cx="1299322" cy="697840"/>
          </a:xfrm>
        </p:grpSpPr>
        <p:sp>
          <p:nvSpPr>
            <p:cNvPr id="84" name="TextBox 83">
              <a:extLst>
                <a:ext uri="{FF2B5EF4-FFF2-40B4-BE49-F238E27FC236}">
                  <a16:creationId xmlns:a16="http://schemas.microsoft.com/office/drawing/2014/main" id="{DF928FD5-315F-4502-B9A3-DC4B1ED4F0C7}"/>
                </a:ext>
              </a:extLst>
            </p:cNvPr>
            <p:cNvSpPr txBox="1"/>
            <p:nvPr/>
          </p:nvSpPr>
          <p:spPr>
            <a:xfrm>
              <a:off x="7189144" y="3445565"/>
              <a:ext cx="1269362"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Helper</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code</a:t>
              </a:r>
            </a:p>
          </p:txBody>
        </p:sp>
        <p:sp>
          <p:nvSpPr>
            <p:cNvPr id="85" name="Flowchart: Document 84">
              <a:extLst>
                <a:ext uri="{FF2B5EF4-FFF2-40B4-BE49-F238E27FC236}">
                  <a16:creationId xmlns:a16="http://schemas.microsoft.com/office/drawing/2014/main" id="{096D9B6E-AA88-4539-A309-A5027B828C06}"/>
                </a:ext>
                <a:ext uri="{C183D7F6-B498-43B3-948B-1728B52AA6E4}">
                  <adec:decorative xmlns:adec="http://schemas.microsoft.com/office/drawing/2017/decorative" val="1"/>
                </a:ext>
              </a:extLst>
            </p:cNvPr>
            <p:cNvSpPr/>
            <p:nvPr/>
          </p:nvSpPr>
          <p:spPr>
            <a:xfrm>
              <a:off x="7159184" y="3446147"/>
              <a:ext cx="1134595" cy="697258"/>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descr="Process for deploying a model to Amazon SageMaker.">
            <a:extLst>
              <a:ext uri="{FF2B5EF4-FFF2-40B4-BE49-F238E27FC236}">
                <a16:creationId xmlns:a16="http://schemas.microsoft.com/office/drawing/2014/main" id="{6B4007DB-2247-49AA-80F0-129D9A7A0405}"/>
              </a:ext>
            </a:extLst>
          </p:cNvPr>
          <p:cNvGrpSpPr/>
          <p:nvPr/>
        </p:nvGrpSpPr>
        <p:grpSpPr>
          <a:xfrm>
            <a:off x="2487449" y="1186351"/>
            <a:ext cx="8857212" cy="5269912"/>
            <a:chOff x="2487449" y="1186351"/>
            <a:chExt cx="8857212" cy="5269912"/>
          </a:xfrm>
        </p:grpSpPr>
        <p:grpSp>
          <p:nvGrpSpPr>
            <p:cNvPr id="116" name="Group 115">
              <a:extLst>
                <a:ext uri="{C183D7F6-B498-43B3-948B-1728B52AA6E4}">
                  <adec:decorative xmlns:adec="http://schemas.microsoft.com/office/drawing/2017/decorative" val="1"/>
                </a:ext>
              </a:extLst>
            </p:cNvPr>
            <p:cNvGrpSpPr/>
            <p:nvPr/>
          </p:nvGrpSpPr>
          <p:grpSpPr>
            <a:xfrm>
              <a:off x="7169097" y="1186351"/>
              <a:ext cx="1072750" cy="1106579"/>
              <a:chOff x="7319809" y="984145"/>
              <a:chExt cx="1072750" cy="1106579"/>
            </a:xfrm>
          </p:grpSpPr>
          <p:pic>
            <p:nvPicPr>
              <p:cNvPr id="8" name="Graphic 7">
                <a:extLst>
                  <a:ext uri="{FF2B5EF4-FFF2-40B4-BE49-F238E27FC236}">
                    <a16:creationId xmlns:a16="http://schemas.microsoft.com/office/drawing/2014/main" id="{86926A75-80B5-453B-AAE9-DD51B7C5BA1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0522" y="984145"/>
                <a:ext cx="771325" cy="771325"/>
              </a:xfrm>
              <a:prstGeom prst="rect">
                <a:avLst/>
              </a:prstGeom>
            </p:spPr>
          </p:pic>
          <p:sp>
            <p:nvSpPr>
              <p:cNvPr id="9" name="TextBox 8">
                <a:extLst>
                  <a:ext uri="{FF2B5EF4-FFF2-40B4-BE49-F238E27FC236}">
                    <a16:creationId xmlns:a16="http://schemas.microsoft.com/office/drawing/2014/main" id="{DD36B366-6AF5-4998-84E2-CBDDFE71D3C9}"/>
                  </a:ext>
                </a:extLst>
              </p:cNvPr>
              <p:cNvSpPr txBox="1"/>
              <p:nvPr/>
            </p:nvSpPr>
            <p:spPr>
              <a:xfrm>
                <a:off x="7319809" y="1752170"/>
                <a:ext cx="1072750" cy="338554"/>
              </a:xfrm>
              <a:prstGeom prst="rect">
                <a:avLst/>
              </a:prstGeom>
              <a:noFill/>
            </p:spPr>
            <p:txBody>
              <a:bodyPr wrap="square" rtlCol="0">
                <a:spAutoFit/>
              </a:bodyPr>
              <a:lstStyle/>
              <a:p>
                <a:pPr algn="ctr"/>
                <a:r>
                  <a:rPr lang="en-US" sz="1600" dirty="0">
                    <a:solidFill>
                      <a:srgbClr val="232F3E"/>
                    </a:solidFill>
                  </a:rPr>
                  <a:t>Client</a:t>
                </a:r>
              </a:p>
            </p:txBody>
          </p:sp>
        </p:grpSp>
        <p:grpSp>
          <p:nvGrpSpPr>
            <p:cNvPr id="66" name="Group 65">
              <a:extLst>
                <a:ext uri="{C183D7F6-B498-43B3-948B-1728B52AA6E4}">
                  <adec:decorative xmlns:adec="http://schemas.microsoft.com/office/drawing/2017/decorative" val="1"/>
                </a:ext>
              </a:extLst>
            </p:cNvPr>
            <p:cNvGrpSpPr/>
            <p:nvPr/>
          </p:nvGrpSpPr>
          <p:grpSpPr>
            <a:xfrm>
              <a:off x="4660393" y="3166834"/>
              <a:ext cx="2254873" cy="338554"/>
              <a:chOff x="4660393" y="2785834"/>
              <a:chExt cx="2254873" cy="338554"/>
            </a:xfrm>
          </p:grpSpPr>
          <p:pic>
            <p:nvPicPr>
              <p:cNvPr id="13" name="Graphic 12">
                <a:extLst>
                  <a:ext uri="{FF2B5EF4-FFF2-40B4-BE49-F238E27FC236}">
                    <a16:creationId xmlns:a16="http://schemas.microsoft.com/office/drawing/2014/main" id="{FE5FAE2F-2DA0-498E-A670-0AF14281F33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0393" y="2793291"/>
                <a:ext cx="323641" cy="323641"/>
              </a:xfrm>
              <a:prstGeom prst="rect">
                <a:avLst/>
              </a:prstGeom>
            </p:spPr>
          </p:pic>
          <p:sp>
            <p:nvSpPr>
              <p:cNvPr id="3" name="TextBox 2">
                <a:extLst>
                  <a:ext uri="{FF2B5EF4-FFF2-40B4-BE49-F238E27FC236}">
                    <a16:creationId xmlns:a16="http://schemas.microsoft.com/office/drawing/2014/main" id="{1FB91636-D471-4A09-9ACF-2F3DDD85D604}"/>
                  </a:ext>
                </a:extLst>
              </p:cNvPr>
              <p:cNvSpPr txBox="1"/>
              <p:nvPr/>
            </p:nvSpPr>
            <p:spPr>
              <a:xfrm>
                <a:off x="4946457" y="2785834"/>
                <a:ext cx="196880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SageMaker</a:t>
                </a:r>
              </a:p>
            </p:txBody>
          </p:sp>
        </p:grpSp>
        <p:grpSp>
          <p:nvGrpSpPr>
            <p:cNvPr id="51" name="Group 50">
              <a:extLst>
                <a:ext uri="{C183D7F6-B498-43B3-948B-1728B52AA6E4}">
                  <adec:decorative xmlns:adec="http://schemas.microsoft.com/office/drawing/2017/decorative" val="1"/>
                </a:ext>
              </a:extLst>
            </p:cNvPr>
            <p:cNvGrpSpPr/>
            <p:nvPr/>
          </p:nvGrpSpPr>
          <p:grpSpPr>
            <a:xfrm>
              <a:off x="2502531" y="4744311"/>
              <a:ext cx="944197" cy="1521907"/>
              <a:chOff x="2885519" y="4552225"/>
              <a:chExt cx="944197" cy="1521907"/>
            </a:xfrm>
          </p:grpSpPr>
          <p:grpSp>
            <p:nvGrpSpPr>
              <p:cNvPr id="48" name="Group 47"/>
              <p:cNvGrpSpPr/>
              <p:nvPr/>
            </p:nvGrpSpPr>
            <p:grpSpPr>
              <a:xfrm>
                <a:off x="2885519" y="4552225"/>
                <a:ext cx="944197" cy="944197"/>
                <a:chOff x="2885519" y="4552225"/>
                <a:chExt cx="944197" cy="944197"/>
              </a:xfrm>
            </p:grpSpPr>
            <p:pic>
              <p:nvPicPr>
                <p:cNvPr id="38" name="Graphic 37">
                  <a:extLst>
                    <a:ext uri="{FF2B5EF4-FFF2-40B4-BE49-F238E27FC236}">
                      <a16:creationId xmlns:a16="http://schemas.microsoft.com/office/drawing/2014/main" id="{09570985-3E56-40ED-A853-AA94400137B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519" y="4552225"/>
                  <a:ext cx="944197" cy="944197"/>
                </a:xfrm>
                <a:prstGeom prst="rect">
                  <a:avLst/>
                </a:prstGeom>
              </p:spPr>
            </p:pic>
            <p:pic>
              <p:nvPicPr>
                <p:cNvPr id="39" name="Graphic 38">
                  <a:extLst>
                    <a:ext uri="{FF2B5EF4-FFF2-40B4-BE49-F238E27FC236}">
                      <a16:creationId xmlns:a16="http://schemas.microsoft.com/office/drawing/2014/main" id="{5239449D-532B-45B3-A69B-C5DA36CD2E7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88807" y="5107159"/>
                  <a:ext cx="272570" cy="272570"/>
                </a:xfrm>
                <a:prstGeom prst="rect">
                  <a:avLst/>
                </a:prstGeom>
              </p:spPr>
            </p:pic>
            <p:pic>
              <p:nvPicPr>
                <p:cNvPr id="41" name="Graphic 40">
                  <a:extLst>
                    <a:ext uri="{FF2B5EF4-FFF2-40B4-BE49-F238E27FC236}">
                      <a16:creationId xmlns:a16="http://schemas.microsoft.com/office/drawing/2014/main" id="{7B79F360-18D8-448F-9207-EE99485038D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60989" y="4801438"/>
                  <a:ext cx="272570" cy="272570"/>
                </a:xfrm>
                <a:prstGeom prst="rect">
                  <a:avLst/>
                </a:prstGeom>
              </p:spPr>
            </p:pic>
            <p:pic>
              <p:nvPicPr>
                <p:cNvPr id="42" name="Graphic 41">
                  <a:extLst>
                    <a:ext uri="{FF2B5EF4-FFF2-40B4-BE49-F238E27FC236}">
                      <a16:creationId xmlns:a16="http://schemas.microsoft.com/office/drawing/2014/main" id="{53C2DA23-42DE-4A8E-AC24-6DE530C754F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5113" y="4659799"/>
                  <a:ext cx="272570" cy="272570"/>
                </a:xfrm>
                <a:prstGeom prst="rect">
                  <a:avLst/>
                </a:prstGeom>
              </p:spPr>
            </p:pic>
          </p:grpSp>
          <p:sp>
            <p:nvSpPr>
              <p:cNvPr id="46" name="TextBox 45">
                <a:extLst>
                  <a:ext uri="{FF2B5EF4-FFF2-40B4-BE49-F238E27FC236}">
                    <a16:creationId xmlns:a16="http://schemas.microsoft.com/office/drawing/2014/main" id="{666F04C9-33FD-493F-B831-7C07F1A739D3}"/>
                  </a:ext>
                </a:extLst>
              </p:cNvPr>
              <p:cNvSpPr txBox="1"/>
              <p:nvPr/>
            </p:nvSpPr>
            <p:spPr>
              <a:xfrm>
                <a:off x="2952200" y="5489357"/>
                <a:ext cx="84099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Training</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grpSp>
        <p:cxnSp>
          <p:nvCxnSpPr>
            <p:cNvPr id="23" name="Connector: Elbow 22">
              <a:extLst>
                <a:ext uri="{FF2B5EF4-FFF2-40B4-BE49-F238E27FC236}">
                  <a16:creationId xmlns:a16="http://schemas.microsoft.com/office/drawing/2014/main" id="{349BBE11-F6C5-4D9B-A05C-A400921FBC87}"/>
                </a:ext>
                <a:ext uri="{C183D7F6-B498-43B3-948B-1728B52AA6E4}">
                  <adec:decorative xmlns:adec="http://schemas.microsoft.com/office/drawing/2017/decorative" val="1"/>
                </a:ext>
              </a:extLst>
            </p:cNvPr>
            <p:cNvCxnSpPr>
              <a:cxnSpLocks/>
              <a:stCxn id="8" idx="1"/>
              <a:endCxn id="38" idx="1"/>
            </p:cNvCxnSpPr>
            <p:nvPr/>
          </p:nvCxnSpPr>
          <p:spPr>
            <a:xfrm rot="10800000" flipV="1">
              <a:off x="2502532" y="1572014"/>
              <a:ext cx="4817279" cy="3644396"/>
            </a:xfrm>
            <a:prstGeom prst="bentConnector3">
              <a:avLst>
                <a:gd name="adj1" fmla="val 104745"/>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C183D7F6-B498-43B3-948B-1728B52AA6E4}">
                  <adec:decorative xmlns:adec="http://schemas.microsoft.com/office/drawing/2017/decorative" val="1"/>
                </a:ext>
              </a:extLst>
            </p:cNvPr>
            <p:cNvGrpSpPr/>
            <p:nvPr/>
          </p:nvGrpSpPr>
          <p:grpSpPr>
            <a:xfrm>
              <a:off x="10034687" y="2220238"/>
              <a:ext cx="1309974" cy="4236025"/>
              <a:chOff x="9916635" y="2010558"/>
              <a:chExt cx="1309974" cy="4236025"/>
            </a:xfrm>
          </p:grpSpPr>
          <p:sp>
            <p:nvSpPr>
              <p:cNvPr id="44" name="TextBox 43">
                <a:extLst>
                  <a:ext uri="{FF2B5EF4-FFF2-40B4-BE49-F238E27FC236}">
                    <a16:creationId xmlns:a16="http://schemas.microsoft.com/office/drawing/2014/main" id="{36850772-3898-464F-AC66-FBFCFB9D849D}"/>
                  </a:ext>
                </a:extLst>
              </p:cNvPr>
              <p:cNvSpPr txBox="1"/>
              <p:nvPr/>
            </p:nvSpPr>
            <p:spPr>
              <a:xfrm>
                <a:off x="9916635" y="5661808"/>
                <a:ext cx="130997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Inference</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code images</a:t>
                </a:r>
              </a:p>
            </p:txBody>
          </p:sp>
          <p:grpSp>
            <p:nvGrpSpPr>
              <p:cNvPr id="118" name="Group 117"/>
              <p:cNvGrpSpPr/>
              <p:nvPr/>
            </p:nvGrpSpPr>
            <p:grpSpPr>
              <a:xfrm>
                <a:off x="10002292" y="2010558"/>
                <a:ext cx="1138660" cy="3635053"/>
                <a:chOff x="10113024" y="2010558"/>
                <a:chExt cx="1138660" cy="3635053"/>
              </a:xfrm>
            </p:grpSpPr>
            <p:grpSp>
              <p:nvGrpSpPr>
                <p:cNvPr id="117" name="Group 116"/>
                <p:cNvGrpSpPr/>
                <p:nvPr/>
              </p:nvGrpSpPr>
              <p:grpSpPr>
                <a:xfrm>
                  <a:off x="10301118" y="2161350"/>
                  <a:ext cx="762473" cy="3333469"/>
                  <a:chOff x="10301118" y="2191139"/>
                  <a:chExt cx="762473" cy="3333469"/>
                </a:xfrm>
              </p:grpSpPr>
              <p:pic>
                <p:nvPicPr>
                  <p:cNvPr id="19" name="Graphic 18">
                    <a:extLst>
                      <a:ext uri="{FF2B5EF4-FFF2-40B4-BE49-F238E27FC236}">
                        <a16:creationId xmlns:a16="http://schemas.microsoft.com/office/drawing/2014/main" id="{D53D79E8-60CE-4AA2-809E-FA555673F5E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01118" y="3905137"/>
                    <a:ext cx="762473" cy="762473"/>
                  </a:xfrm>
                  <a:prstGeom prst="rect">
                    <a:avLst/>
                  </a:prstGeom>
                </p:spPr>
              </p:pic>
              <p:pic>
                <p:nvPicPr>
                  <p:cNvPr id="20" name="Graphic 19">
                    <a:extLst>
                      <a:ext uri="{FF2B5EF4-FFF2-40B4-BE49-F238E27FC236}">
                        <a16:creationId xmlns:a16="http://schemas.microsoft.com/office/drawing/2014/main" id="{18D92A1C-1CEF-4FDC-A265-CBB3D644BD3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01118" y="4762135"/>
                    <a:ext cx="762473" cy="762473"/>
                  </a:xfrm>
                  <a:prstGeom prst="rect">
                    <a:avLst/>
                  </a:prstGeom>
                </p:spPr>
              </p:pic>
              <p:pic>
                <p:nvPicPr>
                  <p:cNvPr id="49" name="Graphic 48">
                    <a:extLst>
                      <a:ext uri="{FF2B5EF4-FFF2-40B4-BE49-F238E27FC236}">
                        <a16:creationId xmlns:a16="http://schemas.microsoft.com/office/drawing/2014/main" id="{6CE76000-367A-4A01-8FE3-207C08C9CEE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01118" y="3048138"/>
                    <a:ext cx="762473" cy="762473"/>
                  </a:xfrm>
                  <a:prstGeom prst="rect">
                    <a:avLst/>
                  </a:prstGeom>
                </p:spPr>
              </p:pic>
              <p:pic>
                <p:nvPicPr>
                  <p:cNvPr id="50" name="Graphic 49">
                    <a:extLst>
                      <a:ext uri="{FF2B5EF4-FFF2-40B4-BE49-F238E27FC236}">
                        <a16:creationId xmlns:a16="http://schemas.microsoft.com/office/drawing/2014/main" id="{2DF276BE-F3A9-4087-9888-EA3CF4717BA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01118" y="2191139"/>
                    <a:ext cx="762473" cy="762473"/>
                  </a:xfrm>
                  <a:prstGeom prst="rect">
                    <a:avLst/>
                  </a:prstGeom>
                </p:spPr>
              </p:pic>
            </p:grpSp>
            <p:sp>
              <p:nvSpPr>
                <p:cNvPr id="26" name="Rectangle: Rounded Corners 25">
                  <a:extLst>
                    <a:ext uri="{FF2B5EF4-FFF2-40B4-BE49-F238E27FC236}">
                      <a16:creationId xmlns:a16="http://schemas.microsoft.com/office/drawing/2014/main" id="{F0704057-31D7-4DC9-9029-D778024EB562}"/>
                    </a:ext>
                    <a:ext uri="{C183D7F6-B498-43B3-948B-1728B52AA6E4}">
                      <adec:decorative xmlns:adec="http://schemas.microsoft.com/office/drawing/2017/decorative" val="1"/>
                    </a:ext>
                  </a:extLst>
                </p:cNvPr>
                <p:cNvSpPr/>
                <p:nvPr/>
              </p:nvSpPr>
              <p:spPr>
                <a:xfrm>
                  <a:off x="10113024" y="2010558"/>
                  <a:ext cx="1138660" cy="36350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8" name="Group 57">
              <a:extLst>
                <a:ext uri="{C183D7F6-B498-43B3-948B-1728B52AA6E4}">
                  <adec:decorative xmlns:adec="http://schemas.microsoft.com/office/drawing/2017/decorative" val="1"/>
                </a:ext>
              </a:extLst>
            </p:cNvPr>
            <p:cNvGrpSpPr/>
            <p:nvPr/>
          </p:nvGrpSpPr>
          <p:grpSpPr>
            <a:xfrm>
              <a:off x="2487449" y="3401119"/>
              <a:ext cx="944197" cy="1275686"/>
              <a:chOff x="2885519" y="4552225"/>
              <a:chExt cx="944197" cy="1275686"/>
            </a:xfrm>
          </p:grpSpPr>
          <p:grpSp>
            <p:nvGrpSpPr>
              <p:cNvPr id="59" name="Group 58"/>
              <p:cNvGrpSpPr/>
              <p:nvPr/>
            </p:nvGrpSpPr>
            <p:grpSpPr>
              <a:xfrm>
                <a:off x="2885519" y="4552225"/>
                <a:ext cx="944197" cy="944197"/>
                <a:chOff x="2885519" y="4552225"/>
                <a:chExt cx="944197" cy="944197"/>
              </a:xfrm>
            </p:grpSpPr>
            <p:pic>
              <p:nvPicPr>
                <p:cNvPr id="61" name="Graphic 37">
                  <a:extLst>
                    <a:ext uri="{FF2B5EF4-FFF2-40B4-BE49-F238E27FC236}">
                      <a16:creationId xmlns:a16="http://schemas.microsoft.com/office/drawing/2014/main" id="{09570985-3E56-40ED-A853-AA94400137B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85519" y="4552225"/>
                  <a:ext cx="944197" cy="944197"/>
                </a:xfrm>
                <a:prstGeom prst="rect">
                  <a:avLst/>
                </a:prstGeom>
              </p:spPr>
            </p:pic>
            <p:pic>
              <p:nvPicPr>
                <p:cNvPr id="62" name="Graphic 38">
                  <a:extLst>
                    <a:ext uri="{FF2B5EF4-FFF2-40B4-BE49-F238E27FC236}">
                      <a16:creationId xmlns:a16="http://schemas.microsoft.com/office/drawing/2014/main" id="{5239449D-532B-45B3-A69B-C5DA36CD2E7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88807" y="5107159"/>
                  <a:ext cx="272570" cy="272570"/>
                </a:xfrm>
                <a:prstGeom prst="rect">
                  <a:avLst/>
                </a:prstGeom>
              </p:spPr>
            </p:pic>
            <p:pic>
              <p:nvPicPr>
                <p:cNvPr id="63" name="Graphic 40">
                  <a:extLst>
                    <a:ext uri="{FF2B5EF4-FFF2-40B4-BE49-F238E27FC236}">
                      <a16:creationId xmlns:a16="http://schemas.microsoft.com/office/drawing/2014/main" id="{7B79F360-18D8-448F-9207-EE99485038D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60989" y="4801438"/>
                  <a:ext cx="272570" cy="272570"/>
                </a:xfrm>
                <a:prstGeom prst="rect">
                  <a:avLst/>
                </a:prstGeom>
              </p:spPr>
            </p:pic>
            <p:pic>
              <p:nvPicPr>
                <p:cNvPr id="64" name="Graphic 41">
                  <a:extLst>
                    <a:ext uri="{FF2B5EF4-FFF2-40B4-BE49-F238E27FC236}">
                      <a16:creationId xmlns:a16="http://schemas.microsoft.com/office/drawing/2014/main" id="{53C2DA23-42DE-4A8E-AC24-6DE530C754F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5113" y="4659799"/>
                  <a:ext cx="272570" cy="272570"/>
                </a:xfrm>
                <a:prstGeom prst="rect">
                  <a:avLst/>
                </a:prstGeom>
              </p:spPr>
            </p:pic>
          </p:grpSp>
          <p:sp>
            <p:nvSpPr>
              <p:cNvPr id="60" name="TextBox 59">
                <a:extLst>
                  <a:ext uri="{FF2B5EF4-FFF2-40B4-BE49-F238E27FC236}">
                    <a16:creationId xmlns:a16="http://schemas.microsoft.com/office/drawing/2014/main" id="{666F04C9-33FD-493F-B831-7C07F1A739D3}"/>
                  </a:ext>
                </a:extLst>
              </p:cNvPr>
              <p:cNvSpPr txBox="1"/>
              <p:nvPr/>
            </p:nvSpPr>
            <p:spPr>
              <a:xfrm>
                <a:off x="2957362" y="5489357"/>
                <a:ext cx="830677"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Models</a:t>
                </a:r>
              </a:p>
            </p:txBody>
          </p:sp>
        </p:grpSp>
        <p:sp>
          <p:nvSpPr>
            <p:cNvPr id="56" name="Rectangle 55">
              <a:extLst>
                <a:ext uri="{C183D7F6-B498-43B3-948B-1728B52AA6E4}">
                  <adec:decorative xmlns:adec="http://schemas.microsoft.com/office/drawing/2017/decorative" val="1"/>
                </a:ext>
              </a:extLst>
            </p:cNvPr>
            <p:cNvSpPr/>
            <p:nvPr/>
          </p:nvSpPr>
          <p:spPr>
            <a:xfrm>
              <a:off x="4642391" y="3178543"/>
              <a:ext cx="4248081" cy="2638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7" name="Connector: Elbow 64">
              <a:extLst>
                <a:ext uri="{FF2B5EF4-FFF2-40B4-BE49-F238E27FC236}">
                  <a16:creationId xmlns:a16="http://schemas.microsoft.com/office/drawing/2014/main" id="{DE40E377-67ED-4703-B1BD-BD8DAC9751ED}"/>
                </a:ext>
                <a:ext uri="{C183D7F6-B498-43B3-948B-1728B52AA6E4}">
                  <adec:decorative xmlns:adec="http://schemas.microsoft.com/office/drawing/2017/decorative" val="1"/>
                </a:ext>
              </a:extLst>
            </p:cNvPr>
            <p:cNvCxnSpPr>
              <a:cxnSpLocks/>
              <a:stCxn id="61" idx="3"/>
              <a:endCxn id="82" idx="1"/>
            </p:cNvCxnSpPr>
            <p:nvPr/>
          </p:nvCxnSpPr>
          <p:spPr>
            <a:xfrm>
              <a:off x="3431646" y="3873218"/>
              <a:ext cx="1734234" cy="303496"/>
            </a:xfrm>
            <a:prstGeom prst="bent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Connector: Elbow 64">
              <a:extLst>
                <a:ext uri="{FF2B5EF4-FFF2-40B4-BE49-F238E27FC236}">
                  <a16:creationId xmlns:a16="http://schemas.microsoft.com/office/drawing/2014/main" id="{DE40E377-67ED-4703-B1BD-BD8DAC9751ED}"/>
                </a:ext>
                <a:ext uri="{C183D7F6-B498-43B3-948B-1728B52AA6E4}">
                  <adec:decorative xmlns:adec="http://schemas.microsoft.com/office/drawing/2017/decorative" val="1"/>
                </a:ext>
              </a:extLst>
            </p:cNvPr>
            <p:cNvCxnSpPr>
              <a:cxnSpLocks/>
              <a:stCxn id="38" idx="3"/>
              <a:endCxn id="85" idx="1"/>
            </p:cNvCxnSpPr>
            <p:nvPr/>
          </p:nvCxnSpPr>
          <p:spPr>
            <a:xfrm flipV="1">
              <a:off x="3446728" y="5216209"/>
              <a:ext cx="1713916" cy="201"/>
            </a:xfrm>
            <a:prstGeom prst="bent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79F89C85-74D0-40D1-8D2E-A6F2BCC5CFF1}"/>
              </a:ext>
              <a:ext uri="{C183D7F6-B498-43B3-948B-1728B52AA6E4}">
                <adec:decorative xmlns:adec="http://schemas.microsoft.com/office/drawing/2017/decorative" val="1"/>
              </a:ext>
            </a:extLst>
          </p:cNvPr>
          <p:cNvSpPr/>
          <p:nvPr/>
        </p:nvSpPr>
        <p:spPr>
          <a:xfrm>
            <a:off x="7134744" y="2878210"/>
            <a:ext cx="1442883" cy="6084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Secure endpoint</a:t>
            </a:r>
          </a:p>
        </p:txBody>
      </p:sp>
      <p:sp>
        <p:nvSpPr>
          <p:cNvPr id="4" name="Footer Placeholder 3">
            <a:extLst>
              <a:ext uri="{FF2B5EF4-FFF2-40B4-BE49-F238E27FC236}">
                <a16:creationId xmlns:a16="http://schemas.microsoft.com/office/drawing/2014/main" id="{8B20668F-019D-427F-86D0-13839EE1D473}"/>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6FA1FCD1-C3F0-4191-8767-70822F32CB3C}"/>
              </a:ext>
            </a:extLst>
          </p:cNvPr>
          <p:cNvSpPr>
            <a:spLocks noGrp="1"/>
          </p:cNvSpPr>
          <p:nvPr>
            <p:ph type="sldNum" sz="quarter" idx="12"/>
          </p:nvPr>
        </p:nvSpPr>
        <p:spPr/>
        <p:txBody>
          <a:bodyPr/>
          <a:lstStyle/>
          <a:p>
            <a:fld id="{B6A95138-A96E-2F42-A959-2EFD44FE4AB7}" type="slidenum">
              <a:rPr lang="en-US" smtClean="0"/>
              <a:t>91</a:t>
            </a:fld>
            <a:endParaRPr lang="en-US" dirty="0"/>
          </a:p>
        </p:txBody>
      </p:sp>
    </p:spTree>
    <p:custDataLst>
      <p:tags r:id="rId1"/>
    </p:custDataLst>
    <p:extLst>
      <p:ext uri="{BB962C8B-B14F-4D97-AF65-F5344CB8AC3E}">
        <p14:creationId xmlns:p14="http://schemas.microsoft.com/office/powerpoint/2010/main" val="15536475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57F3-E3E7-4C0C-A0DE-4AA8036F5D76}"/>
              </a:ext>
            </a:extLst>
          </p:cNvPr>
          <p:cNvSpPr>
            <a:spLocks noGrp="1"/>
          </p:cNvSpPr>
          <p:nvPr>
            <p:ph type="title"/>
          </p:nvPr>
        </p:nvSpPr>
        <p:spPr/>
        <p:txBody>
          <a:bodyPr/>
          <a:lstStyle/>
          <a:p>
            <a:r>
              <a:rPr lang="en-US" dirty="0"/>
              <a:t>Creating an endpoint</a:t>
            </a:r>
          </a:p>
        </p:txBody>
      </p:sp>
      <p:pic>
        <p:nvPicPr>
          <p:cNvPr id="7" name="Content Placeholder 7" descr="Creating an endpoint in the AWS Console.">
            <a:extLst>
              <a:ext uri="{FF2B5EF4-FFF2-40B4-BE49-F238E27FC236}">
                <a16:creationId xmlns:a16="http://schemas.microsoft.com/office/drawing/2014/main" id="{39300898-3914-4262-B651-3D0B8AFA8EE7}"/>
              </a:ext>
            </a:extLst>
          </p:cNvPr>
          <p:cNvPicPr>
            <a:picLocks noChangeAspect="1"/>
          </p:cNvPicPr>
          <p:nvPr/>
        </p:nvPicPr>
        <p:blipFill>
          <a:blip r:embed="rId4"/>
          <a:stretch>
            <a:fillRect/>
          </a:stretch>
        </p:blipFill>
        <p:spPr>
          <a:xfrm>
            <a:off x="1134433" y="2195314"/>
            <a:ext cx="7603605" cy="1253567"/>
          </a:xfrm>
          <a:prstGeom prst="rect">
            <a:avLst/>
          </a:prstGeom>
        </p:spPr>
      </p:pic>
      <p:sp>
        <p:nvSpPr>
          <p:cNvPr id="8" name="TextBox 7">
            <a:extLst>
              <a:ext uri="{FF2B5EF4-FFF2-40B4-BE49-F238E27FC236}">
                <a16:creationId xmlns:a16="http://schemas.microsoft.com/office/drawing/2014/main" id="{B178EA4C-252E-429D-AC2E-786AB03DAF1D}"/>
              </a:ext>
            </a:extLst>
          </p:cNvPr>
          <p:cNvSpPr txBox="1"/>
          <p:nvPr/>
        </p:nvSpPr>
        <p:spPr>
          <a:xfrm>
            <a:off x="419100" y="1551646"/>
            <a:ext cx="7869462" cy="584775"/>
          </a:xfrm>
          <a:prstGeom prst="rect">
            <a:avLst/>
          </a:prstGeom>
          <a:noFill/>
        </p:spPr>
        <p:txBody>
          <a:bodyPr wrap="none" rtlCol="0">
            <a:spAutoFit/>
          </a:bodyPr>
          <a:lstStyle/>
          <a:p>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You can create an endpoint in the console:</a:t>
            </a:r>
          </a:p>
        </p:txBody>
      </p:sp>
      <p:sp>
        <p:nvSpPr>
          <p:cNvPr id="9" name="TextBox 8">
            <a:extLst>
              <a:ext uri="{FF2B5EF4-FFF2-40B4-BE49-F238E27FC236}">
                <a16:creationId xmlns:a16="http://schemas.microsoft.com/office/drawing/2014/main" id="{C62209D0-4A8F-4059-9B67-DB14EB5AD3CB}"/>
              </a:ext>
            </a:extLst>
          </p:cNvPr>
          <p:cNvSpPr txBox="1"/>
          <p:nvPr/>
        </p:nvSpPr>
        <p:spPr>
          <a:xfrm>
            <a:off x="419100" y="3819266"/>
            <a:ext cx="8254183" cy="584775"/>
          </a:xfrm>
          <a:prstGeom prst="rect">
            <a:avLst/>
          </a:prstGeom>
          <a:noFill/>
        </p:spPr>
        <p:txBody>
          <a:bodyPr wrap="none" rtlCol="0">
            <a:spAutoFit/>
          </a:bodyPr>
          <a:lstStyle/>
          <a:p>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Or, you can use the Amazon SageMaker SDK:</a:t>
            </a:r>
          </a:p>
        </p:txBody>
      </p:sp>
      <p:sp>
        <p:nvSpPr>
          <p:cNvPr id="10" name="TextBox 9">
            <a:extLst>
              <a:ext uri="{FF2B5EF4-FFF2-40B4-BE49-F238E27FC236}">
                <a16:creationId xmlns:a16="http://schemas.microsoft.com/office/drawing/2014/main" id="{44143608-9B5C-45FA-B4D6-DF9C7B62102B}"/>
              </a:ext>
            </a:extLst>
          </p:cNvPr>
          <p:cNvSpPr txBox="1"/>
          <p:nvPr/>
        </p:nvSpPr>
        <p:spPr>
          <a:xfrm>
            <a:off x="1134432" y="4513635"/>
            <a:ext cx="10244767" cy="1733121"/>
          </a:xfrm>
          <a:prstGeom prst="rect">
            <a:avLst/>
          </a:prstGeom>
          <a:solidFill>
            <a:schemeClr val="accent2"/>
          </a:solidFill>
          <a:ln>
            <a:noFill/>
          </a:ln>
        </p:spPr>
        <p:txBody>
          <a:bodyPr vert="horz" wrap="square" lIns="180000" tIns="180000" rIns="180000" bIns="180000" rtlCol="0">
            <a:spAutoFit/>
          </a:bodyPr>
          <a:lstStyle>
            <a:defPPr>
              <a:defRPr lang="en-US"/>
            </a:defPPr>
            <a:lvl1pPr indent="0">
              <a:lnSpc>
                <a:spcPct val="100000"/>
              </a:lnSpc>
              <a:spcBef>
                <a:spcPts val="1000"/>
              </a:spcBef>
              <a:buFont typeface="Arial" panose="020B0604020202020204" pitchFamily="34" charset="0"/>
              <a:buNone/>
              <a:defRPr sz="1600" b="0" i="0">
                <a:latin typeface="Lucida Console" panose="020B0609040504020204" pitchFamily="49" charset="0"/>
                <a:ea typeface="Amazon Ember Light" panose="020B0403020204020204" pitchFamily="34" charset="0"/>
                <a:cs typeface="Courier New" panose="02070309020205020404" pitchFamily="49" charset="0"/>
              </a:defRPr>
            </a:lvl1pPr>
            <a:lvl2pPr marL="685800" indent="-228600">
              <a:lnSpc>
                <a:spcPct val="90000"/>
              </a:lnSpc>
              <a:spcBef>
                <a:spcPts val="500"/>
              </a:spcBef>
              <a:buFont typeface="Arial" panose="020B0604020202020204" pitchFamily="34" charset="0"/>
              <a:buChar char="•"/>
              <a:defRPr sz="24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nSpc>
                <a:spcPct val="90000"/>
              </a:lnSpc>
              <a:spcBef>
                <a:spcPts val="500"/>
              </a:spcBef>
              <a:buFont typeface="Arial" panose="020B0604020202020204" pitchFamily="34" charset="0"/>
              <a:buChar char="•"/>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nSpc>
                <a:spcPct val="90000"/>
              </a:lnSpc>
              <a:spcBef>
                <a:spcPts val="500"/>
              </a:spcBef>
              <a:buFont typeface="Arial" panose="020B0604020202020204" pitchFamily="34" charset="0"/>
              <a:buChar char="•"/>
              <a:defRPr b="0" i="0">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nSpc>
                <a:spcPct val="90000"/>
              </a:lnSpc>
              <a:spcBef>
                <a:spcPts val="500"/>
              </a:spcBef>
              <a:buFont typeface="Arial" panose="020B0604020202020204" pitchFamily="34" charset="0"/>
              <a:buChar char="•"/>
              <a:defRPr b="0" i="0">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1"/>
              <a:t>xgb_predictor = xgb_model.deploy(initial_instance_count=1,</a:t>
            </a:r>
          </a:p>
          <a:p>
            <a:r>
              <a:rPr lang="en-US" noProof="1"/>
              <a:t>                                content_type='text/csv',</a:t>
            </a:r>
          </a:p>
          <a:p>
            <a:r>
              <a:rPr lang="en-US" noProof="1"/>
              <a:t>                                instance_type='ml.t2.medium'</a:t>
            </a:r>
          </a:p>
          <a:p>
            <a:r>
              <a:rPr lang="en-US" noProof="1"/>
              <a:t>                                )</a:t>
            </a:r>
          </a:p>
        </p:txBody>
      </p:sp>
      <p:sp>
        <p:nvSpPr>
          <p:cNvPr id="5" name="Footer Placeholder 4">
            <a:extLst>
              <a:ext uri="{FF2B5EF4-FFF2-40B4-BE49-F238E27FC236}">
                <a16:creationId xmlns:a16="http://schemas.microsoft.com/office/drawing/2014/main" id="{13C1B4BF-F5B4-4BBD-9A61-325622D18588}"/>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8149C5B2-31C5-4B33-9029-8EF68391AD9D}"/>
              </a:ext>
            </a:extLst>
          </p:cNvPr>
          <p:cNvSpPr>
            <a:spLocks noGrp="1"/>
          </p:cNvSpPr>
          <p:nvPr>
            <p:ph type="sldNum" sz="quarter" idx="12"/>
          </p:nvPr>
        </p:nvSpPr>
        <p:spPr/>
        <p:txBody>
          <a:bodyPr/>
          <a:lstStyle/>
          <a:p>
            <a:fld id="{B6A95138-A96E-2F42-A959-2EFD44FE4AB7}" type="slidenum">
              <a:rPr lang="en-US" smtClean="0"/>
              <a:t>92</a:t>
            </a:fld>
            <a:endParaRPr lang="en-US" dirty="0"/>
          </a:p>
        </p:txBody>
      </p:sp>
    </p:spTree>
    <p:custDataLst>
      <p:tags r:id="rId1"/>
    </p:custDataLst>
    <p:extLst>
      <p:ext uri="{BB962C8B-B14F-4D97-AF65-F5344CB8AC3E}">
        <p14:creationId xmlns:p14="http://schemas.microsoft.com/office/powerpoint/2010/main" val="37827742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925AE7-7283-4352-961E-9879156002D8}"/>
              </a:ext>
            </a:extLst>
          </p:cNvPr>
          <p:cNvSpPr>
            <a:spLocks noGrp="1"/>
          </p:cNvSpPr>
          <p:nvPr>
            <p:ph type="title"/>
          </p:nvPr>
        </p:nvSpPr>
        <p:spPr/>
        <p:txBody>
          <a:bodyPr/>
          <a:lstStyle/>
          <a:p>
            <a:r>
              <a:rPr lang="en-US" dirty="0"/>
              <a:t>Obtaining predictions</a:t>
            </a:r>
          </a:p>
        </p:txBody>
      </p:sp>
      <p:grpSp>
        <p:nvGrpSpPr>
          <p:cNvPr id="48" name="Group 47" descr="Process for obtaining a prediction."/>
          <p:cNvGrpSpPr/>
          <p:nvPr/>
        </p:nvGrpSpPr>
        <p:grpSpPr>
          <a:xfrm>
            <a:off x="2783943" y="3019657"/>
            <a:ext cx="7173724" cy="1156280"/>
            <a:chOff x="3834090" y="1527041"/>
            <a:chExt cx="7173724" cy="1156280"/>
          </a:xfrm>
        </p:grpSpPr>
        <p:sp>
          <p:nvSpPr>
            <p:cNvPr id="15" name="Rectangle: Rounded Corners 16">
              <a:extLst>
                <a:ext uri="{FF2B5EF4-FFF2-40B4-BE49-F238E27FC236}">
                  <a16:creationId xmlns:a16="http://schemas.microsoft.com/office/drawing/2014/main" id="{A446EAF6-8C3F-42C0-96EE-8EECDAF81A6C}"/>
                </a:ext>
                <a:ext uri="{C183D7F6-B498-43B3-948B-1728B52AA6E4}">
                  <adec:decorative xmlns:adec="http://schemas.microsoft.com/office/drawing/2017/decorative" val="1"/>
                </a:ext>
              </a:extLst>
            </p:cNvPr>
            <p:cNvSpPr/>
            <p:nvPr/>
          </p:nvSpPr>
          <p:spPr>
            <a:xfrm>
              <a:off x="3834090" y="1527042"/>
              <a:ext cx="1876315" cy="1156279"/>
            </a:xfrm>
            <a:prstGeom prst="roundRect">
              <a:avLst>
                <a:gd name="adj" fmla="val 11974"/>
              </a:avLst>
            </a:prstGeom>
            <a:solidFill>
              <a:srgbClr val="18B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ea typeface="Roboto" panose="02000000000000000000" pitchFamily="2" charset="0"/>
                  <a:cs typeface="Roboto" panose="02000000000000000000" pitchFamily="2" charset="0"/>
                </a:rPr>
                <a:t>Data processing steps</a:t>
              </a:r>
            </a:p>
          </p:txBody>
        </p:sp>
        <p:sp>
          <p:nvSpPr>
            <p:cNvPr id="16" name="Rectangle: Rounded Corners 17">
              <a:extLst>
                <a:ext uri="{FF2B5EF4-FFF2-40B4-BE49-F238E27FC236}">
                  <a16:creationId xmlns:a16="http://schemas.microsoft.com/office/drawing/2014/main" id="{90B2D4D1-2F58-4433-9AB9-B5CD560A6ED9}"/>
                </a:ext>
                <a:ext uri="{C183D7F6-B498-43B3-948B-1728B52AA6E4}">
                  <adec:decorative xmlns:adec="http://schemas.microsoft.com/office/drawing/2017/decorative" val="1"/>
                </a:ext>
              </a:extLst>
            </p:cNvPr>
            <p:cNvSpPr/>
            <p:nvPr/>
          </p:nvSpPr>
          <p:spPr>
            <a:xfrm>
              <a:off x="6482798" y="1527042"/>
              <a:ext cx="1876315" cy="1156279"/>
            </a:xfrm>
            <a:prstGeom prst="roundRect">
              <a:avLst>
                <a:gd name="adj" fmla="val 11974"/>
              </a:avLst>
            </a:prstGeom>
            <a:solidFill>
              <a:srgbClr val="1492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ea typeface="Roboto" panose="02000000000000000000" pitchFamily="2" charset="0"/>
                  <a:cs typeface="Roboto" panose="02000000000000000000" pitchFamily="2" charset="0"/>
                </a:rPr>
                <a:t>Model training</a:t>
              </a:r>
            </a:p>
          </p:txBody>
        </p:sp>
        <p:sp>
          <p:nvSpPr>
            <p:cNvPr id="17" name="Rectangle: Rounded Corners 19">
              <a:extLst>
                <a:ext uri="{FF2B5EF4-FFF2-40B4-BE49-F238E27FC236}">
                  <a16:creationId xmlns:a16="http://schemas.microsoft.com/office/drawing/2014/main" id="{5630C163-B2B5-4530-A466-3DCDD703B9B2}"/>
                </a:ext>
                <a:ext uri="{C183D7F6-B498-43B3-948B-1728B52AA6E4}">
                  <adec:decorative xmlns:adec="http://schemas.microsoft.com/office/drawing/2017/decorative" val="1"/>
                </a:ext>
              </a:extLst>
            </p:cNvPr>
            <p:cNvSpPr/>
            <p:nvPr/>
          </p:nvSpPr>
          <p:spPr>
            <a:xfrm>
              <a:off x="9131501" y="1527041"/>
              <a:ext cx="1876313" cy="1156279"/>
            </a:xfrm>
            <a:prstGeom prst="roundRect">
              <a:avLst>
                <a:gd name="adj" fmla="val 11974"/>
              </a:avLst>
            </a:prstGeom>
            <a:solidFill>
              <a:srgbClr val="1784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ea typeface="Roboto" panose="02000000000000000000" pitchFamily="2" charset="0"/>
                  <a:cs typeface="Roboto" panose="02000000000000000000" pitchFamily="2" charset="0"/>
                </a:rPr>
                <a:t>Predictions</a:t>
              </a:r>
            </a:p>
          </p:txBody>
        </p:sp>
        <p:cxnSp>
          <p:nvCxnSpPr>
            <p:cNvPr id="23" name="Elbow Connector 22">
              <a:extLst>
                <a:ext uri="{C183D7F6-B498-43B3-948B-1728B52AA6E4}">
                  <adec:decorative xmlns:adec="http://schemas.microsoft.com/office/drawing/2017/decorative" val="1"/>
                </a:ext>
              </a:extLst>
            </p:cNvPr>
            <p:cNvCxnSpPr>
              <a:stCxn id="17" idx="2"/>
              <a:endCxn id="15" idx="2"/>
            </p:cNvCxnSpPr>
            <p:nvPr/>
          </p:nvCxnSpPr>
          <p:spPr>
            <a:xfrm rot="5400000">
              <a:off x="7420953" y="34615"/>
              <a:ext cx="1" cy="5297410"/>
            </a:xfrm>
            <a:prstGeom prst="bentConnector3">
              <a:avLst>
                <a:gd name="adj1" fmla="val 228601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C183D7F6-B498-43B3-948B-1728B52AA6E4}">
                  <adec:decorative xmlns:adec="http://schemas.microsoft.com/office/drawing/2017/decorative" val="1"/>
                </a:ext>
              </a:extLst>
            </p:cNvPr>
            <p:cNvCxnSpPr>
              <a:stCxn id="15" idx="3"/>
              <a:endCxn id="16" idx="1"/>
            </p:cNvCxnSpPr>
            <p:nvPr/>
          </p:nvCxnSpPr>
          <p:spPr>
            <a:xfrm>
              <a:off x="5710405" y="2105182"/>
              <a:ext cx="7723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C183D7F6-B498-43B3-948B-1728B52AA6E4}">
                  <adec:decorative xmlns:adec="http://schemas.microsoft.com/office/drawing/2017/decorative" val="1"/>
                </a:ext>
              </a:extLst>
            </p:cNvPr>
            <p:cNvCxnSpPr>
              <a:stCxn id="16" idx="3"/>
              <a:endCxn id="17" idx="1"/>
            </p:cNvCxnSpPr>
            <p:nvPr/>
          </p:nvCxnSpPr>
          <p:spPr>
            <a:xfrm flipV="1">
              <a:off x="8359113" y="2105181"/>
              <a:ext cx="77238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C183D7F6-B498-43B3-948B-1728B52AA6E4}">
                  <adec:decorative xmlns:adec="http://schemas.microsoft.com/office/drawing/2017/decorative" val="1"/>
                </a:ext>
              </a:extLst>
            </p:cNvPr>
            <p:cNvCxnSpPr>
              <a:cxnSpLocks/>
            </p:cNvCxnSpPr>
            <p:nvPr/>
          </p:nvCxnSpPr>
          <p:spPr>
            <a:xfrm rot="5400000" flipH="1" flipV="1">
              <a:off x="7420954" y="-1121663"/>
              <a:ext cx="1" cy="5297410"/>
            </a:xfrm>
            <a:prstGeom prst="bentConnector3">
              <a:avLst>
                <a:gd name="adj1" fmla="val 22860100000"/>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2B7DE15F-8780-41F6-89AC-10FA32845E2C}"/>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6A10775E-383F-430C-91C5-8E94661AFF11}"/>
              </a:ext>
            </a:extLst>
          </p:cNvPr>
          <p:cNvSpPr>
            <a:spLocks noGrp="1"/>
          </p:cNvSpPr>
          <p:nvPr>
            <p:ph type="sldNum" sz="quarter" idx="12"/>
          </p:nvPr>
        </p:nvSpPr>
        <p:spPr/>
        <p:txBody>
          <a:bodyPr/>
          <a:lstStyle/>
          <a:p>
            <a:fld id="{B6A95138-A96E-2F42-A959-2EFD44FE4AB7}" type="slidenum">
              <a:rPr lang="en-US" smtClean="0"/>
              <a:t>93</a:t>
            </a:fld>
            <a:endParaRPr lang="en-US" dirty="0"/>
          </a:p>
        </p:txBody>
      </p:sp>
    </p:spTree>
    <p:custDataLst>
      <p:tags r:id="rId1"/>
    </p:custDataLst>
    <p:extLst>
      <p:ext uri="{BB962C8B-B14F-4D97-AF65-F5344CB8AC3E}">
        <p14:creationId xmlns:p14="http://schemas.microsoft.com/office/powerpoint/2010/main" val="23247821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3 – Guided Lab 5: </a:t>
            </a:r>
            <a:br>
              <a:rPr lang="en-US" dirty="0">
                <a:latin typeface="+mj-lt"/>
              </a:rPr>
            </a:br>
            <a:r>
              <a:rPr lang="en-US" dirty="0">
                <a:latin typeface="+mj-lt"/>
              </a:rPr>
              <a:t>Hosting and Consuming a Model on AWS</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94</a:t>
            </a:fld>
            <a:endParaRPr lang="en-US" dirty="0"/>
          </a:p>
        </p:txBody>
      </p:sp>
    </p:spTree>
    <p:custDataLst>
      <p:tags r:id="rId1"/>
    </p:custDataLst>
    <p:extLst>
      <p:ext uri="{BB962C8B-B14F-4D97-AF65-F5344CB8AC3E}">
        <p14:creationId xmlns:p14="http://schemas.microsoft.com/office/powerpoint/2010/main" val="8631309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6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Can use two options for deployment</a:t>
            </a:r>
          </a:p>
          <a:p>
            <a:pPr lvl="1"/>
            <a:r>
              <a:rPr lang="en-US" dirty="0">
                <a:latin typeface="+mn-lt"/>
              </a:rPr>
              <a:t>Amazon SageMaker hosting</a:t>
            </a:r>
          </a:p>
          <a:p>
            <a:pPr lvl="1"/>
            <a:r>
              <a:rPr lang="en-US" dirty="0">
                <a:latin typeface="+mn-lt"/>
              </a:rPr>
              <a:t>Batch transform</a:t>
            </a:r>
          </a:p>
          <a:p>
            <a:r>
              <a:rPr lang="en-US" dirty="0">
                <a:latin typeface="+mn-lt"/>
              </a:rPr>
              <a:t>Deploy only after you have tested your model</a:t>
            </a:r>
          </a:p>
          <a:p>
            <a:pPr lvl="1"/>
            <a:r>
              <a:rPr lang="en-US" dirty="0">
                <a:latin typeface="+mn-lt"/>
              </a:rPr>
              <a:t>Goal is to generate predictions for client applications</a:t>
            </a:r>
          </a:p>
          <a:p>
            <a:r>
              <a:rPr lang="en-US" dirty="0">
                <a:latin typeface="+mn-lt"/>
              </a:rPr>
              <a:t>Create an endpoint</a:t>
            </a:r>
          </a:p>
          <a:p>
            <a:pPr lvl="1"/>
            <a:r>
              <a:rPr lang="en-US" dirty="0">
                <a:latin typeface="+mn-lt"/>
              </a:rPr>
              <a:t>Single-model endpoint for simple use cases</a:t>
            </a:r>
          </a:p>
          <a:p>
            <a:pPr lvl="1"/>
            <a:r>
              <a:rPr lang="en-US" dirty="0">
                <a:latin typeface="+mn-lt"/>
              </a:rPr>
              <a:t>Multi-model endpoint to support multiple use cases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95</a:t>
            </a:fld>
            <a:endParaRPr lang="en-US" dirty="0"/>
          </a:p>
        </p:txBody>
      </p:sp>
    </p:spTree>
    <p:custDataLst>
      <p:tags r:id="rId1"/>
    </p:custDataLst>
    <p:extLst>
      <p:ext uri="{BB962C8B-B14F-4D97-AF65-F5344CB8AC3E}">
        <p14:creationId xmlns:p14="http://schemas.microsoft.com/office/powerpoint/2010/main" val="19494789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7: Evaluating the accuracy of the model</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099" y="2554356"/>
            <a:ext cx="11604287" cy="488498"/>
          </a:xfrm>
        </p:spPr>
        <p:txBody>
          <a:bodyPr>
            <a:normAutofit fontScale="92500"/>
          </a:bodyPr>
          <a:lstStyle/>
          <a:p>
            <a:r>
              <a:rPr lang="en-US" b="1" dirty="0">
                <a:latin typeface="+mn-lt"/>
              </a:rPr>
              <a:t>Module 3: </a:t>
            </a:r>
            <a:r>
              <a:rPr lang="en-US" dirty="0"/>
              <a:t>Implementing a Machine Learning Pipeline with Amazon SageMaker</a:t>
            </a:r>
            <a:endParaRPr lang="en-US" b="1" dirty="0">
              <a:latin typeface="+mn-lt"/>
            </a:endParaRP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445019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Machine learning pipeline</a:t>
            </a:r>
          </a:p>
        </p:txBody>
      </p:sp>
      <p:sp>
        <p:nvSpPr>
          <p:cNvPr id="34" name="Rectangle 33">
            <a:extLst>
              <a:ext uri="{FF2B5EF4-FFF2-40B4-BE49-F238E27FC236}">
                <a16:creationId xmlns:a16="http://schemas.microsoft.com/office/drawing/2014/main" id="{F9CCA92A-5E62-4724-8CBB-C740ACB4B184}"/>
              </a:ext>
              <a:ext uri="{C183D7F6-B498-43B3-948B-1728B52AA6E4}">
                <adec:decorative xmlns:adec="http://schemas.microsoft.com/office/drawing/2017/decorative" val="1"/>
              </a:ext>
            </a:extLst>
          </p:cNvPr>
          <p:cNvSpPr/>
          <p:nvPr/>
        </p:nvSpPr>
        <p:spPr>
          <a:xfrm>
            <a:off x="481553"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Collect and label data</a:t>
            </a:r>
          </a:p>
        </p:txBody>
      </p:sp>
      <p:sp>
        <p:nvSpPr>
          <p:cNvPr id="35" name="Rectangle 34">
            <a:extLst>
              <a:ext uri="{FF2B5EF4-FFF2-40B4-BE49-F238E27FC236}">
                <a16:creationId xmlns:a16="http://schemas.microsoft.com/office/drawing/2014/main" id="{49201F4D-6B4C-4C16-A2BF-4F50C8D30636}"/>
              </a:ext>
              <a:ext uri="{C183D7F6-B498-43B3-948B-1728B52AA6E4}">
                <adec:decorative xmlns:adec="http://schemas.microsoft.com/office/drawing/2017/decorative" val="1"/>
              </a:ext>
            </a:extLst>
          </p:cNvPr>
          <p:cNvSpPr/>
          <p:nvPr/>
        </p:nvSpPr>
        <p:spPr>
          <a:xfrm>
            <a:off x="2455414"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data</a:t>
            </a:r>
          </a:p>
        </p:txBody>
      </p:sp>
      <p:sp>
        <p:nvSpPr>
          <p:cNvPr id="36" name="Rectangle 35">
            <a:extLst>
              <a:ext uri="{FF2B5EF4-FFF2-40B4-BE49-F238E27FC236}">
                <a16:creationId xmlns:a16="http://schemas.microsoft.com/office/drawing/2014/main" id="{93ABDF66-68D9-4762-A2BB-C4466A7019FC}"/>
              </a:ex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Feature engineering</a:t>
            </a:r>
          </a:p>
        </p:txBody>
      </p:sp>
      <p:sp>
        <p:nvSpPr>
          <p:cNvPr id="37" name="Rectangle 36">
            <a:extLst>
              <a:ext uri="{FF2B5EF4-FFF2-40B4-BE49-F238E27FC236}">
                <a16:creationId xmlns:a16="http://schemas.microsoft.com/office/drawing/2014/main" id="{0581F3BF-309C-4840-8C6B-567E478B7759}"/>
              </a:ex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Select and train model</a:t>
            </a:r>
          </a:p>
        </p:txBody>
      </p:sp>
      <p:sp>
        <p:nvSpPr>
          <p:cNvPr id="38" name="Rectangle 37">
            <a:extLst>
              <a:ext uri="{FF2B5EF4-FFF2-40B4-BE49-F238E27FC236}">
                <a16:creationId xmlns:a16="http://schemas.microsoft.com/office/drawing/2014/main" id="{2922D67A-5829-4107-BFF5-0910B6D572F8}"/>
              </a:ex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Evaluate model</a:t>
            </a:r>
          </a:p>
        </p:txBody>
      </p:sp>
      <p:sp>
        <p:nvSpPr>
          <p:cNvPr id="39" name="Rectangle 38">
            <a:extLst>
              <a:ext uri="{FF2B5EF4-FFF2-40B4-BE49-F238E27FC236}">
                <a16:creationId xmlns:a16="http://schemas.microsoft.com/office/drawing/2014/main" id="{A72BA028-A7EC-4F15-B4FF-9919EE299A9B}"/>
              </a:ext>
              <a:ext uri="{C183D7F6-B498-43B3-948B-1728B52AA6E4}">
                <adec:decorative xmlns:adec="http://schemas.microsoft.com/office/drawing/2017/decorative" val="1"/>
              </a:ext>
            </a:extLst>
          </p:cNvPr>
          <p:cNvSpPr/>
          <p:nvPr/>
        </p:nvSpPr>
        <p:spPr>
          <a:xfrm>
            <a:off x="10401940" y="1519087"/>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Deploy model</a:t>
            </a:r>
          </a:p>
        </p:txBody>
      </p:sp>
      <p:sp>
        <p:nvSpPr>
          <p:cNvPr id="45" name="Rectangle 44">
            <a:extLst>
              <a:ext uri="{FF2B5EF4-FFF2-40B4-BE49-F238E27FC236}">
                <a16:creationId xmlns:a16="http://schemas.microsoft.com/office/drawing/2014/main" id="{16D2BDD8-104D-49AA-951B-93A91859F812}"/>
              </a:ex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Tune model</a:t>
            </a:r>
          </a:p>
        </p:txBody>
      </p:sp>
      <p:cxnSp>
        <p:nvCxnSpPr>
          <p:cNvPr id="46" name="Elbow Connector 6">
            <a:extLst>
              <a:ext uri="{FF2B5EF4-FFF2-40B4-BE49-F238E27FC236}">
                <a16:creationId xmlns:a16="http://schemas.microsoft.com/office/drawing/2014/main" id="{38FC8A0B-C526-4010-8A1A-738C707F529E}"/>
              </a:ext>
              <a:ext uri="{C183D7F6-B498-43B3-948B-1728B52AA6E4}">
                <adec:decorative xmlns:adec="http://schemas.microsoft.com/office/drawing/2017/decorative" val="1"/>
              </a:ext>
            </a:extLst>
          </p:cNvPr>
          <p:cNvCxnSpPr>
            <a:stCxn id="38" idx="0"/>
            <a:endCxn id="45"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Elbow Connector 40">
            <a:extLst>
              <a:ext uri="{FF2B5EF4-FFF2-40B4-BE49-F238E27FC236}">
                <a16:creationId xmlns:a16="http://schemas.microsoft.com/office/drawing/2014/main" id="{B759167A-266D-466B-ACC4-38243530CA66}"/>
              </a:ext>
              <a:ext uri="{C183D7F6-B498-43B3-948B-1728B52AA6E4}">
                <adec:decorative xmlns:adec="http://schemas.microsoft.com/office/drawing/2017/decorative" val="1"/>
              </a:ext>
            </a:extLst>
          </p:cNvPr>
          <p:cNvCxnSpPr>
            <a:stCxn id="45" idx="1"/>
            <a:endCxn id="36"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C3F7857-EEED-4237-9A14-EBB51667D8D5}"/>
              </a:ext>
              <a:ext uri="{C183D7F6-B498-43B3-948B-1728B52AA6E4}">
                <adec:decorative xmlns:adec="http://schemas.microsoft.com/office/drawing/2017/decorative" val="1"/>
              </a:ext>
            </a:extLst>
          </p:cNvPr>
          <p:cNvCxnSpPr>
            <a:stCxn id="34" idx="3"/>
            <a:endCxn id="35"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B788C2-CA6F-4D4B-B2F1-AE4543F8DF1F}"/>
              </a:ext>
              <a:ext uri="{C183D7F6-B498-43B3-948B-1728B52AA6E4}">
                <adec:decorative xmlns:adec="http://schemas.microsoft.com/office/drawing/2017/decorative" val="1"/>
              </a:ext>
            </a:extLst>
          </p:cNvPr>
          <p:cNvCxnSpPr>
            <a:stCxn id="35" idx="3"/>
            <a:endCxn id="36"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488606D-F36B-4F4E-952A-1EE6DFDA71FB}"/>
              </a:ext>
              <a:ext uri="{C183D7F6-B498-43B3-948B-1728B52AA6E4}">
                <adec:decorative xmlns:adec="http://schemas.microsoft.com/office/drawing/2017/decorative" val="1"/>
              </a:ext>
            </a:extLst>
          </p:cNvPr>
          <p:cNvCxnSpPr>
            <a:stCxn id="36" idx="3"/>
            <a:endCxn id="37"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D637381-C16D-45E3-88E1-4E11BF51E7FE}"/>
              </a:ext>
              <a:ext uri="{C183D7F6-B498-43B3-948B-1728B52AA6E4}">
                <adec:decorative xmlns:adec="http://schemas.microsoft.com/office/drawing/2017/decorative" val="1"/>
              </a:ext>
            </a:extLst>
          </p:cNvPr>
          <p:cNvCxnSpPr>
            <a:stCxn id="37" idx="3"/>
            <a:endCxn id="38"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7F4D2F2-0937-4718-8E1E-C69FD06A20DD}"/>
              </a:ext>
              <a:ext uri="{C183D7F6-B498-43B3-948B-1728B52AA6E4}">
                <adec:decorative xmlns:adec="http://schemas.microsoft.com/office/drawing/2017/decorative" val="1"/>
              </a:ext>
            </a:extLst>
          </p:cNvPr>
          <p:cNvCxnSpPr>
            <a:cxnSpLocks/>
            <a:stCxn id="38" idx="3"/>
            <a:endCxn id="64" idx="1"/>
          </p:cNvCxnSpPr>
          <p:nvPr/>
        </p:nvCxnSpPr>
        <p:spPr>
          <a:xfrm>
            <a:off x="9875785" y="4438883"/>
            <a:ext cx="28664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Elbow Connector 67">
            <a:extLst>
              <a:ext uri="{FF2B5EF4-FFF2-40B4-BE49-F238E27FC236}">
                <a16:creationId xmlns:a16="http://schemas.microsoft.com/office/drawing/2014/main" id="{036CEB96-BEDD-49E3-9DA8-A2584432B460}"/>
              </a:ext>
              <a:ext uri="{C183D7F6-B498-43B3-948B-1728B52AA6E4}">
                <adec:decorative xmlns:adec="http://schemas.microsoft.com/office/drawing/2017/decorative" val="1"/>
              </a:ext>
            </a:extLst>
          </p:cNvPr>
          <p:cNvCxnSpPr>
            <a:stCxn id="39" idx="1"/>
            <a:endCxn id="35" idx="0"/>
          </p:cNvCxnSpPr>
          <p:nvPr/>
        </p:nvCxnSpPr>
        <p:spPr>
          <a:xfrm rot="10800000" flipV="1">
            <a:off x="3204808" y="1984549"/>
            <a:ext cx="7197132" cy="198887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AE1ABFE-81B7-43E2-A096-011A63F741DD}"/>
              </a:ext>
            </a:extLst>
          </p:cNvPr>
          <p:cNvSpPr txBox="1"/>
          <p:nvPr/>
        </p:nvSpPr>
        <p:spPr>
          <a:xfrm>
            <a:off x="3204809" y="1567733"/>
            <a:ext cx="7060400"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New data and retraining</a:t>
            </a:r>
          </a:p>
        </p:txBody>
      </p:sp>
      <p:cxnSp>
        <p:nvCxnSpPr>
          <p:cNvPr id="56" name="Straight Arrow Connector 55">
            <a:extLst>
              <a:ext uri="{FF2B5EF4-FFF2-40B4-BE49-F238E27FC236}">
                <a16:creationId xmlns:a16="http://schemas.microsoft.com/office/drawing/2014/main" id="{ABFF7055-2003-402D-99EB-C8D95CED162D}"/>
              </a:ext>
              <a:ext uri="{C183D7F6-B498-43B3-948B-1728B52AA6E4}">
                <adec:decorative xmlns:adec="http://schemas.microsoft.com/office/drawing/2017/decorative" val="1"/>
              </a:ext>
            </a:extLst>
          </p:cNvPr>
          <p:cNvCxnSpPr>
            <a:stCxn id="45" idx="2"/>
            <a:endCxn id="37"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83B3732-CEE9-4449-AF07-1D5385383FA4}"/>
              </a:ext>
              <a:ext uri="{C183D7F6-B498-43B3-948B-1728B52AA6E4}">
                <adec:decorative xmlns:adec="http://schemas.microsoft.com/office/drawing/2017/decorative" val="1"/>
              </a:ext>
            </a:extLst>
          </p:cNvPr>
          <p:cNvSpPr/>
          <p:nvPr/>
        </p:nvSpPr>
        <p:spPr>
          <a:xfrm>
            <a:off x="481553" y="2560431"/>
            <a:ext cx="1498788" cy="930924"/>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Problem formulation</a:t>
            </a:r>
          </a:p>
        </p:txBody>
      </p:sp>
      <p:sp>
        <p:nvSpPr>
          <p:cNvPr id="58" name="TextBox 57">
            <a:extLst>
              <a:ext uri="{FF2B5EF4-FFF2-40B4-BE49-F238E27FC236}">
                <a16:creationId xmlns:a16="http://schemas.microsoft.com/office/drawing/2014/main" id="{91B8F292-E789-4C73-8C5F-9126F42C46E2}"/>
              </a:ext>
            </a:extLst>
          </p:cNvPr>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Business problem</a:t>
            </a:r>
          </a:p>
        </p:txBody>
      </p:sp>
      <p:cxnSp>
        <p:nvCxnSpPr>
          <p:cNvPr id="59" name="Straight Arrow Connector 58">
            <a:extLst>
              <a:ext uri="{FF2B5EF4-FFF2-40B4-BE49-F238E27FC236}">
                <a16:creationId xmlns:a16="http://schemas.microsoft.com/office/drawing/2014/main" id="{FD12BEF6-6A22-41B7-B430-3198693E5B3D}"/>
              </a:ext>
              <a:ext uri="{C183D7F6-B498-43B3-948B-1728B52AA6E4}">
                <adec:decorative xmlns:adec="http://schemas.microsoft.com/office/drawing/2017/decorative" val="1"/>
              </a:ext>
            </a:extLst>
          </p:cNvPr>
          <p:cNvCxnSpPr>
            <a:stCxn id="57" idx="2"/>
            <a:endCxn id="34"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353C43B-9AEF-47C7-9181-870737224530}"/>
              </a:ext>
              <a:ext uri="{C183D7F6-B498-43B3-948B-1728B52AA6E4}">
                <adec:decorative xmlns:adec="http://schemas.microsoft.com/office/drawing/2017/decorative" val="1"/>
              </a:ext>
            </a:extLst>
          </p:cNvPr>
          <p:cNvCxnSpPr>
            <a:stCxn id="58" idx="2"/>
            <a:endCxn id="57"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E3901FF-3AD8-4D6E-A18B-0644718D7C77}"/>
              </a:ext>
              <a:ext uri="{C183D7F6-B498-43B3-948B-1728B52AA6E4}">
                <adec:decorative xmlns:adec="http://schemas.microsoft.com/office/drawing/2017/decorative" val="1"/>
              </a:ext>
            </a:extLst>
          </p:cNvPr>
          <p:cNvCxnSpPr>
            <a:cxnSpLocks/>
            <a:stCxn id="64" idx="0"/>
            <a:endCxn id="39" idx="2"/>
          </p:cNvCxnSpPr>
          <p:nvPr/>
        </p:nvCxnSpPr>
        <p:spPr>
          <a:xfrm flipV="1">
            <a:off x="11151334" y="2450011"/>
            <a:ext cx="0" cy="134984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DAEB077-9EA8-48C4-9A95-1F6C749CAF87}"/>
              </a:ext>
            </a:extLst>
          </p:cNvPr>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Yes</a:t>
            </a:r>
          </a:p>
        </p:txBody>
      </p:sp>
      <p:cxnSp>
        <p:nvCxnSpPr>
          <p:cNvPr id="63" name="Elbow Connector 145">
            <a:extLst>
              <a:ext uri="{FF2B5EF4-FFF2-40B4-BE49-F238E27FC236}">
                <a16:creationId xmlns:a16="http://schemas.microsoft.com/office/drawing/2014/main" id="{37074EE9-FA20-4602-848C-DDB4DA904D4E}"/>
              </a:ext>
              <a:ext uri="{C183D7F6-B498-43B3-948B-1728B52AA6E4}">
                <adec:decorative xmlns:adec="http://schemas.microsoft.com/office/drawing/2017/decorative" val="1"/>
              </a:ext>
            </a:extLst>
          </p:cNvPr>
          <p:cNvCxnSpPr>
            <a:cxnSpLocks/>
            <a:stCxn id="64" idx="2"/>
            <a:endCxn id="34" idx="2"/>
          </p:cNvCxnSpPr>
          <p:nvPr/>
        </p:nvCxnSpPr>
        <p:spPr>
          <a:xfrm rot="5400000" flipH="1">
            <a:off x="6104358" y="30935"/>
            <a:ext cx="173566" cy="9920387"/>
          </a:xfrm>
          <a:prstGeom prst="bentConnector3">
            <a:avLst>
              <a:gd name="adj1" fmla="val -405255"/>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Flowchart: Decision 63">
            <a:extLst>
              <a:ext uri="{FF2B5EF4-FFF2-40B4-BE49-F238E27FC236}">
                <a16:creationId xmlns:a16="http://schemas.microsoft.com/office/drawing/2014/main" id="{6347376E-1F10-4CEA-94CB-0D875CF9F1EE}"/>
              </a:ext>
              <a:ext uri="{C183D7F6-B498-43B3-948B-1728B52AA6E4}">
                <adec:decorative xmlns:adec="http://schemas.microsoft.com/office/drawing/2017/decorative" val="1"/>
              </a:ext>
            </a:extLst>
          </p:cNvPr>
          <p:cNvSpPr/>
          <p:nvPr/>
        </p:nvSpPr>
        <p:spPr>
          <a:xfrm>
            <a:off x="10162428" y="3799857"/>
            <a:ext cx="1977812" cy="1278054"/>
          </a:xfrm>
          <a:prstGeom prst="flowChartDecision">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a:rPr>
              <a:t>Meets business goal?</a:t>
            </a:r>
          </a:p>
        </p:txBody>
      </p:sp>
      <p:cxnSp>
        <p:nvCxnSpPr>
          <p:cNvPr id="65" name="Elbow Connector 158">
            <a:extLst>
              <a:ext uri="{FF2B5EF4-FFF2-40B4-BE49-F238E27FC236}">
                <a16:creationId xmlns:a16="http://schemas.microsoft.com/office/drawing/2014/main" id="{412A5014-F9B1-4409-8EE8-5A4A61664C9F}"/>
              </a:ext>
              <a:ext uri="{C183D7F6-B498-43B3-948B-1728B52AA6E4}">
                <adec:decorative xmlns:adec="http://schemas.microsoft.com/office/drawing/2017/decorative" val="1"/>
              </a:ext>
            </a:extLst>
          </p:cNvPr>
          <p:cNvCxnSpPr>
            <a:cxnSpLocks/>
            <a:stCxn id="64" idx="2"/>
            <a:endCxn id="36" idx="2"/>
          </p:cNvCxnSpPr>
          <p:nvPr/>
        </p:nvCxnSpPr>
        <p:spPr>
          <a:xfrm rot="5400000" flipH="1">
            <a:off x="8078219" y="2004796"/>
            <a:ext cx="173566" cy="5972665"/>
          </a:xfrm>
          <a:prstGeom prst="bentConnector3">
            <a:avLst>
              <a:gd name="adj1" fmla="val -202628"/>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FD4A1FF-C45C-478B-B942-A5E5C4317761}"/>
              </a:ext>
            </a:extLst>
          </p:cNvPr>
          <p:cNvSpPr txBox="1"/>
          <p:nvPr/>
        </p:nvSpPr>
        <p:spPr>
          <a:xfrm>
            <a:off x="10560316" y="5133957"/>
            <a:ext cx="630957"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No</a:t>
            </a:r>
          </a:p>
        </p:txBody>
      </p:sp>
      <p:sp>
        <p:nvSpPr>
          <p:cNvPr id="67" name="TextBox 66">
            <a:extLst>
              <a:ext uri="{FF2B5EF4-FFF2-40B4-BE49-F238E27FC236}">
                <a16:creationId xmlns:a16="http://schemas.microsoft.com/office/drawing/2014/main" id="{C471CFC8-38D7-4877-9A97-FD32ECF69AA0}"/>
              </a:ext>
            </a:extLst>
          </p:cNvPr>
          <p:cNvSpPr txBox="1"/>
          <p:nvPr/>
        </p:nvSpPr>
        <p:spPr>
          <a:xfrm>
            <a:off x="5170694" y="5406753"/>
            <a:ext cx="5937531"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Feature augmentation</a:t>
            </a:r>
          </a:p>
        </p:txBody>
      </p:sp>
      <p:sp>
        <p:nvSpPr>
          <p:cNvPr id="69" name="TextBox 68">
            <a:extLst>
              <a:ext uri="{FF2B5EF4-FFF2-40B4-BE49-F238E27FC236}">
                <a16:creationId xmlns:a16="http://schemas.microsoft.com/office/drawing/2014/main" id="{AC388508-D901-4BF1-820F-4BC7AD0FDDC1}"/>
              </a:ext>
            </a:extLst>
          </p:cNvPr>
          <p:cNvSpPr txBox="1"/>
          <p:nvPr/>
        </p:nvSpPr>
        <p:spPr>
          <a:xfrm>
            <a:off x="1230947" y="5770080"/>
            <a:ext cx="9885254" cy="338554"/>
          </a:xfrm>
          <a:prstGeom prst="rect">
            <a:avLst/>
          </a:prstGeom>
          <a:noFill/>
        </p:spPr>
        <p:txBody>
          <a:bodyPr wrap="square" rtlCol="0">
            <a:spAutoFit/>
          </a:bodyPr>
          <a:lstStyle/>
          <a:p>
            <a:pPr algn="ctr"/>
            <a:r>
              <a:rPr lang="en-US" sz="1600" dirty="0">
                <a:latin typeface="Amazon Ember"/>
                <a:ea typeface="Amazon Ember Light" panose="020B0403020204020204" pitchFamily="34" charset="0"/>
                <a:cs typeface="Amazon Ember Light" panose="020B0403020204020204" pitchFamily="34" charset="0"/>
              </a:rPr>
              <a:t>Data augmentation</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t>97</a:t>
            </a:fld>
            <a:endParaRPr lang="en-US" dirty="0"/>
          </a:p>
        </p:txBody>
      </p:sp>
    </p:spTree>
    <p:custDataLst>
      <p:tags r:id="rId1"/>
    </p:custDataLst>
    <p:extLst>
      <p:ext uri="{BB962C8B-B14F-4D97-AF65-F5344CB8AC3E}">
        <p14:creationId xmlns:p14="http://schemas.microsoft.com/office/powerpoint/2010/main" val="10314160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26F5-CA23-AA49-8DC2-EE7762014B7D}"/>
              </a:ext>
            </a:extLst>
          </p:cNvPr>
          <p:cNvSpPr>
            <a:spLocks noGrp="1"/>
          </p:cNvSpPr>
          <p:nvPr>
            <p:ph type="title"/>
          </p:nvPr>
        </p:nvSpPr>
        <p:spPr/>
        <p:txBody>
          <a:bodyPr>
            <a:normAutofit fontScale="90000"/>
          </a:bodyPr>
          <a:lstStyle/>
          <a:p>
            <a:r>
              <a:rPr lang="en-US" dirty="0"/>
              <a:t>Evaluation determines how well your model predicts the target on future data</a:t>
            </a:r>
          </a:p>
        </p:txBody>
      </p:sp>
      <p:sp>
        <p:nvSpPr>
          <p:cNvPr id="7" name="Can 6">
            <a:extLst>
              <a:ext uri="{C183D7F6-B498-43B3-948B-1728B52AA6E4}">
                <adec:decorative xmlns:adec="http://schemas.microsoft.com/office/drawing/2017/decorative" val="1"/>
              </a:ext>
            </a:extLst>
          </p:cNvPr>
          <p:cNvSpPr/>
          <p:nvPr/>
        </p:nvSpPr>
        <p:spPr>
          <a:xfrm>
            <a:off x="5993117" y="2538647"/>
            <a:ext cx="1650328" cy="3657600"/>
          </a:xfrm>
          <a:prstGeom prst="can">
            <a:avLst>
              <a:gd name="adj" fmla="val 14226"/>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Can 7">
            <a:extLst>
              <a:ext uri="{C183D7F6-B498-43B3-948B-1728B52AA6E4}">
                <adec:decorative xmlns:adec="http://schemas.microsoft.com/office/drawing/2017/decorative" val="1"/>
              </a:ext>
            </a:extLst>
          </p:cNvPr>
          <p:cNvSpPr/>
          <p:nvPr/>
        </p:nvSpPr>
        <p:spPr>
          <a:xfrm>
            <a:off x="5993117" y="2176697"/>
            <a:ext cx="1650328" cy="457200"/>
          </a:xfrm>
          <a:prstGeom prst="can">
            <a:avLst>
              <a:gd name="adj" fmla="val 50000"/>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Can 9">
            <a:extLst>
              <a:ext uri="{C183D7F6-B498-43B3-948B-1728B52AA6E4}">
                <adec:decorative xmlns:adec="http://schemas.microsoft.com/office/drawing/2017/decorative" val="1"/>
              </a:ext>
            </a:extLst>
          </p:cNvPr>
          <p:cNvSpPr/>
          <p:nvPr/>
        </p:nvSpPr>
        <p:spPr>
          <a:xfrm>
            <a:off x="5993117" y="1821097"/>
            <a:ext cx="1650328" cy="457200"/>
          </a:xfrm>
          <a:prstGeom prst="can">
            <a:avLst>
              <a:gd name="adj" fmla="val 50000"/>
            </a:avLst>
          </a:prstGeom>
          <a:solidFill>
            <a:schemeClr val="tx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 name="TextBox 2"/>
          <p:cNvSpPr txBox="1"/>
          <p:nvPr/>
        </p:nvSpPr>
        <p:spPr>
          <a:xfrm>
            <a:off x="8363506" y="4096312"/>
            <a:ext cx="302794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80% – Training data</a:t>
            </a:r>
          </a:p>
        </p:txBody>
      </p:sp>
      <p:sp>
        <p:nvSpPr>
          <p:cNvPr id="12" name="TextBox 11"/>
          <p:cNvSpPr txBox="1"/>
          <p:nvPr/>
        </p:nvSpPr>
        <p:spPr>
          <a:xfrm>
            <a:off x="8363506" y="2323791"/>
            <a:ext cx="3332387"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10% – Validation data</a:t>
            </a:r>
          </a:p>
        </p:txBody>
      </p:sp>
      <p:sp>
        <p:nvSpPr>
          <p:cNvPr id="13" name="TextBox 12"/>
          <p:cNvSpPr txBox="1"/>
          <p:nvPr/>
        </p:nvSpPr>
        <p:spPr>
          <a:xfrm>
            <a:off x="8363506" y="1653477"/>
            <a:ext cx="2454133"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10% – Test data</a:t>
            </a:r>
          </a:p>
        </p:txBody>
      </p:sp>
      <p:cxnSp>
        <p:nvCxnSpPr>
          <p:cNvPr id="6" name="Straight Connector 5">
            <a:extLst>
              <a:ext uri="{C183D7F6-B498-43B3-948B-1728B52AA6E4}">
                <adec:decorative xmlns:adec="http://schemas.microsoft.com/office/drawing/2017/decorative" val="1"/>
              </a:ext>
            </a:extLst>
          </p:cNvPr>
          <p:cNvCxnSpPr>
            <a:stCxn id="13" idx="1"/>
            <a:endCxn id="10" idx="4"/>
          </p:cNvCxnSpPr>
          <p:nvPr/>
        </p:nvCxnSpPr>
        <p:spPr>
          <a:xfrm flipH="1">
            <a:off x="7643445" y="1915087"/>
            <a:ext cx="720061" cy="134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a:stCxn id="12" idx="1"/>
            <a:endCxn id="8" idx="4"/>
          </p:cNvCxnSpPr>
          <p:nvPr/>
        </p:nvCxnSpPr>
        <p:spPr>
          <a:xfrm flipH="1" flipV="1">
            <a:off x="7643445" y="2405297"/>
            <a:ext cx="720061" cy="180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C183D7F6-B498-43B3-948B-1728B52AA6E4}">
                <adec:decorative xmlns:adec="http://schemas.microsoft.com/office/drawing/2017/decorative" val="1"/>
              </a:ext>
            </a:extLst>
          </p:cNvPr>
          <p:cNvCxnSpPr>
            <a:stCxn id="3" idx="1"/>
            <a:endCxn id="7" idx="4"/>
          </p:cNvCxnSpPr>
          <p:nvPr/>
        </p:nvCxnSpPr>
        <p:spPr>
          <a:xfrm flipH="1">
            <a:off x="7643445" y="4357922"/>
            <a:ext cx="720061" cy="952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43873FD-E553-7942-9DD8-74942D7EE983}"/>
              </a:ext>
            </a:extLst>
          </p:cNvPr>
          <p:cNvSpPr txBox="1"/>
          <p:nvPr/>
        </p:nvSpPr>
        <p:spPr>
          <a:xfrm>
            <a:off x="419100" y="1653477"/>
            <a:ext cx="4946323" cy="1569660"/>
          </a:xfrm>
          <a:prstGeom prst="rect">
            <a:avLst/>
          </a:prstGeom>
          <a:noFill/>
        </p:spPr>
        <p:txBody>
          <a:bodyPr wrap="square" rtlCol="0">
            <a:spAutoFit/>
          </a:bodyPr>
          <a:lstStyle/>
          <a:p>
            <a:pPr>
              <a:spcAft>
                <a:spcPts val="1200"/>
              </a:spcAft>
            </a:pPr>
            <a:r>
              <a:rPr lang="en-US" sz="3200" dirty="0">
                <a:solidFill>
                  <a:schemeClr val="tx2"/>
                </a:solidFill>
                <a:ea typeface="Amazon Ember" panose="020B0603020204020204" pitchFamily="34" charset="0"/>
                <a:cs typeface="Amazon Ember" panose="020B0603020204020204" pitchFamily="34" charset="0"/>
              </a:rPr>
              <a:t>Testing and evaluation: </a:t>
            </a:r>
            <a:br>
              <a:rPr lang="en-US" sz="3200" dirty="0">
                <a:solidFill>
                  <a:schemeClr val="tx2"/>
                </a:solidFill>
                <a:ea typeface="Amazon Ember" panose="020B0603020204020204" pitchFamily="34" charset="0"/>
                <a:cs typeface="Amazon Ember" panose="020B0603020204020204" pitchFamily="34" charset="0"/>
              </a:rPr>
            </a:br>
            <a:r>
              <a:rPr lang="en-US" sz="3200" dirty="0">
                <a:ea typeface="Amazon Ember Light" panose="020B0403020204020204" pitchFamily="34" charset="0"/>
                <a:cs typeface="Amazon Ember Light" panose="020B0403020204020204" pitchFamily="34" charset="0"/>
              </a:rPr>
              <a:t>To evaluate the predictive quality of the trained model</a:t>
            </a:r>
          </a:p>
        </p:txBody>
      </p:sp>
      <p:sp>
        <p:nvSpPr>
          <p:cNvPr id="5" name="Footer Placeholder 4">
            <a:extLst>
              <a:ext uri="{FF2B5EF4-FFF2-40B4-BE49-F238E27FC236}">
                <a16:creationId xmlns:a16="http://schemas.microsoft.com/office/drawing/2014/main" id="{63099279-A91C-634C-98E4-CB8E2693B828}"/>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16" name="Slide Number Placeholder 3"/>
          <p:cNvSpPr>
            <a:spLocks noGrp="1"/>
          </p:cNvSpPr>
          <p:nvPr>
            <p:ph type="sldNum" sz="quarter" idx="12"/>
          </p:nvPr>
        </p:nvSpPr>
        <p:spPr>
          <a:xfrm>
            <a:off x="9029700" y="6356350"/>
            <a:ext cx="2743200" cy="365125"/>
          </a:xfrm>
        </p:spPr>
        <p:txBody>
          <a:bodyPr/>
          <a:lstStyle/>
          <a:p>
            <a:fld id="{B6A95138-A96E-2F42-A959-2EFD44FE4AB7}" type="slidenum">
              <a:rPr lang="en-US" smtClean="0"/>
              <a:pPr/>
              <a:t>98</a:t>
            </a:fld>
            <a:endParaRPr lang="en-US" dirty="0"/>
          </a:p>
        </p:txBody>
      </p:sp>
    </p:spTree>
    <p:custDataLst>
      <p:tags r:id="rId1"/>
    </p:custDataLst>
    <p:extLst>
      <p:ext uri="{BB962C8B-B14F-4D97-AF65-F5344CB8AC3E}">
        <p14:creationId xmlns:p14="http://schemas.microsoft.com/office/powerpoint/2010/main" val="20168732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B3C8-E716-F84E-831C-A5DBF43E509A}"/>
              </a:ext>
            </a:extLst>
          </p:cNvPr>
          <p:cNvSpPr>
            <a:spLocks noGrp="1"/>
          </p:cNvSpPr>
          <p:nvPr>
            <p:ph type="title"/>
          </p:nvPr>
        </p:nvSpPr>
        <p:spPr/>
        <p:txBody>
          <a:bodyPr/>
          <a:lstStyle/>
          <a:p>
            <a:pPr>
              <a:lnSpc>
                <a:spcPct val="100000"/>
              </a:lnSpc>
            </a:pPr>
            <a:r>
              <a:rPr lang="en-US" dirty="0"/>
              <a:t>Success metric</a:t>
            </a:r>
            <a:endParaRPr lang="en-IN" dirty="0"/>
          </a:p>
        </p:txBody>
      </p:sp>
      <p:sp>
        <p:nvSpPr>
          <p:cNvPr id="6" name="Rectangle: Rounded Corners 5">
            <a:extLst>
              <a:ext uri="{FF2B5EF4-FFF2-40B4-BE49-F238E27FC236}">
                <a16:creationId xmlns:a16="http://schemas.microsoft.com/office/drawing/2014/main" id="{C938ED44-CF08-4710-89F4-5320E43F3D7C}"/>
              </a:ext>
              <a:ext uri="{C183D7F6-B498-43B3-948B-1728B52AA6E4}">
                <adec:decorative xmlns:adec="http://schemas.microsoft.com/office/drawing/2017/decorative" val="1"/>
              </a:ext>
            </a:extLst>
          </p:cNvPr>
          <p:cNvSpPr/>
          <p:nvPr/>
        </p:nvSpPr>
        <p:spPr>
          <a:xfrm>
            <a:off x="995042" y="3801735"/>
            <a:ext cx="10201916" cy="716547"/>
          </a:xfrm>
          <a:prstGeom prst="roundRect">
            <a:avLst>
              <a:gd name="adj" fmla="val 956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75000"/>
                    <a:lumOff val="25000"/>
                  </a:schemeClr>
                </a:solidFill>
              </a:rPr>
              <a:t>The model metric must align to both the business problem and the success metric.</a:t>
            </a:r>
          </a:p>
        </p:txBody>
      </p:sp>
      <p:sp>
        <p:nvSpPr>
          <p:cNvPr id="19" name="Rectangle: Rounded Corners 24">
            <a:extLst>
              <a:ext uri="{FF2B5EF4-FFF2-40B4-BE49-F238E27FC236}">
                <a16:creationId xmlns:a16="http://schemas.microsoft.com/office/drawing/2014/main" id="{C932D148-297A-4A3D-B499-7CE1845626DD}"/>
              </a:ext>
              <a:ext uri="{C183D7F6-B498-43B3-948B-1728B52AA6E4}">
                <adec:decorative xmlns:adec="http://schemas.microsoft.com/office/drawing/2017/decorative" val="1"/>
              </a:ext>
            </a:extLst>
          </p:cNvPr>
          <p:cNvSpPr/>
          <p:nvPr/>
        </p:nvSpPr>
        <p:spPr>
          <a:xfrm>
            <a:off x="995042" y="1911164"/>
            <a:ext cx="2560320" cy="1625466"/>
          </a:xfrm>
          <a:prstGeom prst="roundRect">
            <a:avLst>
              <a:gd name="adj" fmla="val 4851"/>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lIns="180000" tIns="180000" rIns="180000" bIns="180000" rtlCol="0" anchor="ctr">
            <a:noAutofit/>
          </a:bodyPr>
          <a:lstStyle/>
          <a:p>
            <a:pPr algn="ct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Business problem: </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Fraudulent credit card transactions</a:t>
            </a:r>
          </a:p>
        </p:txBody>
      </p:sp>
      <p:sp>
        <p:nvSpPr>
          <p:cNvPr id="20" name="Rectangle: Rounded Corners 25">
            <a:extLst>
              <a:ext uri="{FF2B5EF4-FFF2-40B4-BE49-F238E27FC236}">
                <a16:creationId xmlns:a16="http://schemas.microsoft.com/office/drawing/2014/main" id="{3BFE924C-C53E-4CC6-9553-B95EE2AD63F3}"/>
              </a:ext>
              <a:ext uri="{C183D7F6-B498-43B3-948B-1728B52AA6E4}">
                <adec:decorative xmlns:adec="http://schemas.microsoft.com/office/drawing/2017/decorative" val="1"/>
              </a:ext>
            </a:extLst>
          </p:cNvPr>
          <p:cNvSpPr/>
          <p:nvPr/>
        </p:nvSpPr>
        <p:spPr>
          <a:xfrm>
            <a:off x="4642382" y="2387676"/>
            <a:ext cx="2560320" cy="684277"/>
          </a:xfrm>
          <a:prstGeom prst="roundRect">
            <a:avLst>
              <a:gd name="adj" fmla="val 4851"/>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lIns="180000" tIns="180000" rIns="180000" bIns="180000" rtlCol="0" anchor="ctr">
            <a:spAutoFit/>
          </a:bodyPr>
          <a:lstStyle/>
          <a:p>
            <a:pPr algn="ctr"/>
            <a:r>
              <a:rPr lang="en-US" sz="2000" dirty="0">
                <a:solidFill>
                  <a:schemeClr val="bg1"/>
                </a:solidFill>
              </a:rPr>
              <a:t>Model metric</a:t>
            </a:r>
          </a:p>
        </p:txBody>
      </p:sp>
      <p:sp>
        <p:nvSpPr>
          <p:cNvPr id="21" name="Rectangle: Rounded Corners 26">
            <a:extLst>
              <a:ext uri="{FF2B5EF4-FFF2-40B4-BE49-F238E27FC236}">
                <a16:creationId xmlns:a16="http://schemas.microsoft.com/office/drawing/2014/main" id="{0EDB9DB0-2E95-4E59-A417-7AE6A9FA1D5F}"/>
              </a:ext>
              <a:ext uri="{C183D7F6-B498-43B3-948B-1728B52AA6E4}">
                <adec:decorative xmlns:adec="http://schemas.microsoft.com/office/drawing/2017/decorative" val="1"/>
              </a:ext>
            </a:extLst>
          </p:cNvPr>
          <p:cNvSpPr/>
          <p:nvPr/>
        </p:nvSpPr>
        <p:spPr>
          <a:xfrm>
            <a:off x="8298832" y="1914581"/>
            <a:ext cx="2898126" cy="1625466"/>
          </a:xfrm>
          <a:prstGeom prst="roundRect">
            <a:avLst>
              <a:gd name="adj" fmla="val 4851"/>
            </a:avLst>
          </a:prstGeom>
          <a:solidFill>
            <a:schemeClr val="accent5">
              <a:lumMod val="60000"/>
              <a:lumOff val="40000"/>
            </a:schemeClr>
          </a:solidFill>
          <a:effectLst>
            <a:outerShdw blurRad="50800" dist="38100" dir="2700000" algn="tl" rotWithShape="0">
              <a:prstClr val="black">
                <a:alpha val="40000"/>
              </a:prstClr>
            </a:outerShdw>
          </a:effectLst>
        </p:spPr>
        <p:txBody>
          <a:bodyPr wrap="square" lIns="180000" tIns="180000" rIns="180000" bIns="180000" rtlCol="0" anchor="ctr">
            <a:spAutoFit/>
          </a:bodyPr>
          <a:lstStyle/>
          <a:p>
            <a:pPr algn="ct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Success metric</a:t>
            </a:r>
            <a:r>
              <a:rPr lang="en-US" sz="2000" dirty="0">
                <a:solidFill>
                  <a:schemeClr val="bg1"/>
                </a:solidFill>
              </a:rPr>
              <a:t>:</a:t>
            </a:r>
          </a:p>
          <a:p>
            <a:pPr algn="ctr"/>
            <a:r>
              <a:rPr lang="en-US" sz="2000" dirty="0">
                <a:solidFill>
                  <a:schemeClr val="bg1"/>
                </a:solidFill>
              </a:rPr>
              <a:t>10% reduction in fraud claims in 6-month period</a:t>
            </a:r>
          </a:p>
        </p:txBody>
      </p:sp>
      <p:cxnSp>
        <p:nvCxnSpPr>
          <p:cNvPr id="22" name="Straight Arrow Connector 21">
            <a:extLst>
              <a:ext uri="{FF2B5EF4-FFF2-40B4-BE49-F238E27FC236}">
                <a16:creationId xmlns:a16="http://schemas.microsoft.com/office/drawing/2014/main" id="{593FBE7C-A4EC-4AAE-B19D-F34EE797A2E9}"/>
              </a:ext>
              <a:ext uri="{C183D7F6-B498-43B3-948B-1728B52AA6E4}">
                <adec:decorative xmlns:adec="http://schemas.microsoft.com/office/drawing/2017/decorative" val="1"/>
              </a:ext>
            </a:extLst>
          </p:cNvPr>
          <p:cNvCxnSpPr>
            <a:cxnSpLocks/>
            <a:stCxn id="19" idx="3"/>
            <a:endCxn id="20" idx="1"/>
          </p:cNvCxnSpPr>
          <p:nvPr/>
        </p:nvCxnSpPr>
        <p:spPr>
          <a:xfrm>
            <a:off x="3555362" y="2723897"/>
            <a:ext cx="1087020" cy="591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3DDCB7-C948-4760-8E63-B1D45B5A6B3A}"/>
              </a:ext>
              <a:ext uri="{C183D7F6-B498-43B3-948B-1728B52AA6E4}">
                <adec:decorative xmlns:adec="http://schemas.microsoft.com/office/drawing/2017/decorative" val="1"/>
              </a:ext>
            </a:extLst>
          </p:cNvPr>
          <p:cNvCxnSpPr>
            <a:cxnSpLocks/>
            <a:stCxn id="20" idx="3"/>
            <a:endCxn id="21" idx="1"/>
          </p:cNvCxnSpPr>
          <p:nvPr/>
        </p:nvCxnSpPr>
        <p:spPr>
          <a:xfrm flipV="1">
            <a:off x="7202702" y="2727314"/>
            <a:ext cx="1096130" cy="250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93EAF7C3-70BA-524B-9B45-F6CB575C8299}"/>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10" name="Slide Number Placeholder 3"/>
          <p:cNvSpPr>
            <a:spLocks noGrp="1"/>
          </p:cNvSpPr>
          <p:nvPr>
            <p:ph type="sldNum" sz="quarter" idx="12"/>
          </p:nvPr>
        </p:nvSpPr>
        <p:spPr>
          <a:xfrm>
            <a:off x="9029700" y="6356350"/>
            <a:ext cx="2743200" cy="365125"/>
          </a:xfrm>
        </p:spPr>
        <p:txBody>
          <a:bodyPr/>
          <a:lstStyle/>
          <a:p>
            <a:fld id="{B6A95138-A96E-2F42-A959-2EFD44FE4AB7}" type="slidenum">
              <a:rPr lang="en-US" smtClean="0"/>
              <a:pPr/>
              <a:t>99</a:t>
            </a:fld>
            <a:endParaRPr lang="en-US" dirty="0"/>
          </a:p>
        </p:txBody>
      </p:sp>
    </p:spTree>
    <p:custDataLst>
      <p:tags r:id="rId1"/>
    </p:custDataLst>
    <p:extLst>
      <p:ext uri="{BB962C8B-B14F-4D97-AF65-F5344CB8AC3E}">
        <p14:creationId xmlns:p14="http://schemas.microsoft.com/office/powerpoint/2010/main" val="11178736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3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PPTX-Module-Template-2021-01-28.pptx" id="{D1E65016-86D4-42D6-9346-EF27920AFDFE}" vid="{22637D2E-DEA8-49C8-83A1-F4EB207F3D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Academy-PPTX-Module-Template-2021-01-28</Template>
  <TotalTime>3</TotalTime>
  <Words>24758</Words>
  <Application>Microsoft Office PowerPoint</Application>
  <PresentationFormat>Widescreen</PresentationFormat>
  <Paragraphs>2450</Paragraphs>
  <Slides>132</Slides>
  <Notes>132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132</vt:i4>
      </vt:variant>
    </vt:vector>
  </HeadingPairs>
  <TitlesOfParts>
    <vt:vector size="144" baseType="lpstr">
      <vt:lpstr>Amazon Ember</vt:lpstr>
      <vt:lpstr>Amazon Ember Display Light</vt:lpstr>
      <vt:lpstr>Amazon Ember Light</vt:lpstr>
      <vt:lpstr>Amazon Ember Medium</vt:lpstr>
      <vt:lpstr>Arial</vt:lpstr>
      <vt:lpstr>Calibri</vt:lpstr>
      <vt:lpstr>Cambria Math</vt:lpstr>
      <vt:lpstr>Courier New</vt:lpstr>
      <vt:lpstr>Lucida Console</vt:lpstr>
      <vt:lpstr>Roboto</vt:lpstr>
      <vt:lpstr>Times New Roman</vt:lpstr>
      <vt:lpstr>Office Theme</vt:lpstr>
      <vt:lpstr>Module 3: Implementing a Machine Learning Pipeline with  Amazon SageMaker</vt:lpstr>
      <vt:lpstr>Module overview</vt:lpstr>
      <vt:lpstr>Module overview continued </vt:lpstr>
      <vt:lpstr>Module objectives</vt:lpstr>
      <vt:lpstr>Section 1: Scenario introduction</vt:lpstr>
      <vt:lpstr>Machine learning pipeline</vt:lpstr>
      <vt:lpstr>Machine learning pipeline</vt:lpstr>
      <vt:lpstr>Define business objective</vt:lpstr>
      <vt:lpstr>How should you frame this problem?</vt:lpstr>
      <vt:lpstr>Example: Problem formulation</vt:lpstr>
      <vt:lpstr>Make it an ML model</vt:lpstr>
      <vt:lpstr>Wine quality dataset</vt:lpstr>
      <vt:lpstr>Car evaluation dataset</vt:lpstr>
      <vt:lpstr>Vertebral column dataset</vt:lpstr>
      <vt:lpstr>Section 1 key takeaways</vt:lpstr>
      <vt:lpstr>Section 2: Collecting and securing data</vt:lpstr>
      <vt:lpstr>Machine learning pipeline</vt:lpstr>
      <vt:lpstr>What data do you need? </vt:lpstr>
      <vt:lpstr>Data sources</vt:lpstr>
      <vt:lpstr>Observations</vt:lpstr>
      <vt:lpstr>Get a domain expert</vt:lpstr>
      <vt:lpstr>Storing data in AWS</vt:lpstr>
      <vt:lpstr>Extract, transform, load (ETL)</vt:lpstr>
      <vt:lpstr>ETL with AWS Glue</vt:lpstr>
      <vt:lpstr>AWS Glue overview</vt:lpstr>
      <vt:lpstr>ETL with Python</vt:lpstr>
      <vt:lpstr>Securing data: AWS Identity and Access Management (IAM) policy</vt:lpstr>
      <vt:lpstr>Securing data: Data encryption</vt:lpstr>
      <vt:lpstr>Securing data: AWS CloudTrail for audit </vt:lpstr>
      <vt:lpstr>Module 3 – Guided Lab 1:  Exploring Amazon SageMaker</vt:lpstr>
      <vt:lpstr>Section 2 key takeaways</vt:lpstr>
      <vt:lpstr>Section 3: Evaluating your data</vt:lpstr>
      <vt:lpstr>Machine learning pipeline</vt:lpstr>
      <vt:lpstr>You must understand your data</vt:lpstr>
      <vt:lpstr>Loading data into pandas</vt:lpstr>
      <vt:lpstr>pandas DataFrame</vt:lpstr>
      <vt:lpstr>Index and column names</vt:lpstr>
      <vt:lpstr>DataFrame schema</vt:lpstr>
      <vt:lpstr>Descriptive statistics</vt:lpstr>
      <vt:lpstr>Statistical characteristics</vt:lpstr>
      <vt:lpstr>Categorical statistics identify frequency of values and class imbalances</vt:lpstr>
      <vt:lpstr>Plotting attribute statistics</vt:lpstr>
      <vt:lpstr>Plotting multivariate statistics</vt:lpstr>
      <vt:lpstr>Scatter plot with identification</vt:lpstr>
      <vt:lpstr>Correlation matrix</vt:lpstr>
      <vt:lpstr>Correlation matrix heat map</vt:lpstr>
      <vt:lpstr>Module 3 – Guided Lab 2: Visualizing Data</vt:lpstr>
      <vt:lpstr>Section 3 key takeaways</vt:lpstr>
      <vt:lpstr>Section 4: Feature engineering</vt:lpstr>
      <vt:lpstr>Machine learning pipeline</vt:lpstr>
      <vt:lpstr>Feature selection and extraction</vt:lpstr>
      <vt:lpstr>Feature extraction</vt:lpstr>
      <vt:lpstr>Encoding ordinal data</vt:lpstr>
      <vt:lpstr>Encoding non-ordinal data</vt:lpstr>
      <vt:lpstr>Cleaning data</vt:lpstr>
      <vt:lpstr>Finding missing data</vt:lpstr>
      <vt:lpstr>Plan for missing values</vt:lpstr>
      <vt:lpstr>Dropping missing values</vt:lpstr>
      <vt:lpstr>Imputing missing data </vt:lpstr>
      <vt:lpstr>Outliers</vt:lpstr>
      <vt:lpstr>Finding outliers</vt:lpstr>
      <vt:lpstr>Dealing with outliers</vt:lpstr>
      <vt:lpstr>Feature selection</vt:lpstr>
      <vt:lpstr>Feature selection: Filter methods</vt:lpstr>
      <vt:lpstr>Feature selection: Wrapper</vt:lpstr>
      <vt:lpstr>Feature selection: Embedded methods</vt:lpstr>
      <vt:lpstr>Module 3 – Guided Lab 3:  Encoding Categorical Data</vt:lpstr>
      <vt:lpstr>Section 4 key takeaways</vt:lpstr>
      <vt:lpstr>Section 5: Training</vt:lpstr>
      <vt:lpstr>Machine learning pipeline</vt:lpstr>
      <vt:lpstr>File formats for machine learning</vt:lpstr>
      <vt:lpstr>Formatting the data for an algorithm</vt:lpstr>
      <vt:lpstr>Why split the data?</vt:lpstr>
      <vt:lpstr>Holdout method</vt:lpstr>
      <vt:lpstr>K-fold cross validation</vt:lpstr>
      <vt:lpstr>Shuffle your data</vt:lpstr>
      <vt:lpstr>Training models with Amazon SageMaker</vt:lpstr>
      <vt:lpstr>Amazon SageMaker built-in algorithms</vt:lpstr>
      <vt:lpstr>XGBoost</vt:lpstr>
      <vt:lpstr>Linear learner</vt:lpstr>
      <vt:lpstr>K-means </vt:lpstr>
      <vt:lpstr>Creating a training job in Amazon SageMaker</vt:lpstr>
      <vt:lpstr>Demonstration: Training a Model Using Amazon SageMaker </vt:lpstr>
      <vt:lpstr>Module 3 – Guided Lab 4:  Splitting Data and Training a Model with XGBoost</vt:lpstr>
      <vt:lpstr>Section 5 key takeaways</vt:lpstr>
      <vt:lpstr>Section 6: Hosting and using the model</vt:lpstr>
      <vt:lpstr>Machine learning pipeline</vt:lpstr>
      <vt:lpstr>Is your model ready to deploy?</vt:lpstr>
      <vt:lpstr>Deployment options</vt:lpstr>
      <vt:lpstr>The goal of deployment</vt:lpstr>
      <vt:lpstr>Deploying with Amazon SageMaker</vt:lpstr>
      <vt:lpstr>Creating an endpoint</vt:lpstr>
      <vt:lpstr>Obtaining predictions</vt:lpstr>
      <vt:lpstr>Module 3 – Guided Lab 5:  Hosting and Consuming a Model on AWS</vt:lpstr>
      <vt:lpstr>Section 6 key takeaways</vt:lpstr>
      <vt:lpstr>Section 7: Evaluating the accuracy of the model</vt:lpstr>
      <vt:lpstr>Machine learning pipeline</vt:lpstr>
      <vt:lpstr>Evaluation determines how well your model predicts the target on future data</vt:lpstr>
      <vt:lpstr>Success metric</vt:lpstr>
      <vt:lpstr>Confusion matrix</vt:lpstr>
      <vt:lpstr>Confusion matrix terminology</vt:lpstr>
      <vt:lpstr>Which model is better?</vt:lpstr>
      <vt:lpstr>Sensitivity</vt:lpstr>
      <vt:lpstr>Specificity</vt:lpstr>
      <vt:lpstr>Which model is better now?</vt:lpstr>
      <vt:lpstr>Thresholds</vt:lpstr>
      <vt:lpstr>Classification: ROC graph</vt:lpstr>
      <vt:lpstr>Classification: AUC-ROC</vt:lpstr>
      <vt:lpstr>Classification: Other metrics</vt:lpstr>
      <vt:lpstr>Regression: Mean squared error</vt:lpstr>
      <vt:lpstr>ML tuning process</vt:lpstr>
      <vt:lpstr>Module 3 – Guided Lab 6:  Evaluating Model Accuracy</vt:lpstr>
      <vt:lpstr>Section 7 key takeaways</vt:lpstr>
      <vt:lpstr>Section 8: Hyperparameter and model tuning</vt:lpstr>
      <vt:lpstr>Machine learning pipeline</vt:lpstr>
      <vt:lpstr>Recap: Goal for models</vt:lpstr>
      <vt:lpstr>Hyperparameter categories</vt:lpstr>
      <vt:lpstr>Tuning hyperparameters</vt:lpstr>
      <vt:lpstr>Amazon SageMaker offers  automated hyperparameter tuning</vt:lpstr>
      <vt:lpstr>Automated hyperparameter tuning</vt:lpstr>
      <vt:lpstr>Hyperparameter tuning</vt:lpstr>
      <vt:lpstr>Tuning best practices</vt:lpstr>
      <vt:lpstr>Demonstration: Optimizing Amazon SageMaker Hyperparameters </vt:lpstr>
      <vt:lpstr>Amazon SageMaker Autopilot</vt:lpstr>
      <vt:lpstr>Demonstration: Running Amazon SageMaker Autopilot</vt:lpstr>
      <vt:lpstr>Module 3 – Guided Lab 7:  Tuning with Amazon SageMaker</vt:lpstr>
      <vt:lpstr>Section 8 key takeaways</vt:lpstr>
      <vt:lpstr>Module wrap-up</vt:lpstr>
      <vt:lpstr>Module summary</vt:lpstr>
      <vt:lpstr>Complete the knowledge check</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Implementing a Machine Learning Pipeline with  Amazon SageMaker</dc:title>
  <dc:creator>Freeman, Charles</dc:creator>
  <cp:keywords>v1.0</cp:keywords>
  <cp:lastModifiedBy>Freeman, Charles</cp:lastModifiedBy>
  <cp:revision>1</cp:revision>
  <cp:lastPrinted>2018-12-10T23:37:28Z</cp:lastPrinted>
  <dcterms:created xsi:type="dcterms:W3CDTF">2021-06-21T14:43:26Z</dcterms:created>
  <dcterms:modified xsi:type="dcterms:W3CDTF">2021-06-21T14:47:18Z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